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2" r:id="rId3"/>
    <p:sldId id="338" r:id="rId4"/>
    <p:sldId id="332" r:id="rId5"/>
    <p:sldId id="266" r:id="rId6"/>
    <p:sldId id="267" r:id="rId7"/>
    <p:sldId id="268" r:id="rId8"/>
    <p:sldId id="269" r:id="rId9"/>
    <p:sldId id="264" r:id="rId10"/>
    <p:sldId id="328" r:id="rId11"/>
    <p:sldId id="324" r:id="rId12"/>
    <p:sldId id="331" r:id="rId13"/>
    <p:sldId id="339" r:id="rId14"/>
    <p:sldId id="273" r:id="rId15"/>
    <p:sldId id="274" r:id="rId16"/>
    <p:sldId id="275" r:id="rId17"/>
    <p:sldId id="326" r:id="rId18"/>
    <p:sldId id="285" r:id="rId19"/>
    <p:sldId id="276" r:id="rId20"/>
    <p:sldId id="278" r:id="rId21"/>
    <p:sldId id="279" r:id="rId22"/>
    <p:sldId id="327" r:id="rId23"/>
    <p:sldId id="325" r:id="rId24"/>
    <p:sldId id="280" r:id="rId25"/>
    <p:sldId id="335" r:id="rId26"/>
    <p:sldId id="329" r:id="rId27"/>
    <p:sldId id="270" r:id="rId28"/>
    <p:sldId id="271" r:id="rId29"/>
    <p:sldId id="310" r:id="rId30"/>
    <p:sldId id="334" r:id="rId31"/>
    <p:sldId id="337" r:id="rId32"/>
    <p:sldId id="336" r:id="rId33"/>
    <p:sldId id="306" r:id="rId34"/>
    <p:sldId id="299" r:id="rId35"/>
    <p:sldId id="257" r:id="rId36"/>
    <p:sldId id="259" r:id="rId37"/>
    <p:sldId id="260" r:id="rId38"/>
  </p:sldIdLst>
  <p:sldSz cx="12192000" cy="6858000"/>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71805" autoAdjust="0"/>
  </p:normalViewPr>
  <p:slideViewPr>
    <p:cSldViewPr snapToGrid="0">
      <p:cViewPr>
        <p:scale>
          <a:sx n="75" d="100"/>
          <a:sy n="75" d="100"/>
        </p:scale>
        <p:origin x="594" y="4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3E078-F4BE-4A18-A197-4F354EE2181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BDABDA96-3351-4F2C-9DD5-9E39262A9AD7}">
      <dgm:prSet phldrT="[Texte]" custT="1"/>
      <dgm:spPr>
        <a:solidFill>
          <a:schemeClr val="accent2"/>
        </a:solidFill>
      </dgm:spPr>
      <dgm:t>
        <a:bodyPr/>
        <a:lstStyle/>
        <a:p>
          <a:r>
            <a:rPr lang="fr-FR" sz="4400" dirty="0"/>
            <a:t>LIRE</a:t>
          </a:r>
        </a:p>
      </dgm:t>
    </dgm:pt>
    <dgm:pt modelId="{8E1635C8-2B35-4BDF-AD52-F3D9E27C7833}" type="parTrans" cxnId="{804B033D-6027-4DEB-8648-CF41187944E4}">
      <dgm:prSet/>
      <dgm:spPr/>
      <dgm:t>
        <a:bodyPr/>
        <a:lstStyle/>
        <a:p>
          <a:endParaRPr lang="fr-FR"/>
        </a:p>
      </dgm:t>
    </dgm:pt>
    <dgm:pt modelId="{7CFE095E-6A53-425B-89E7-DAA404837B42}" type="sibTrans" cxnId="{804B033D-6027-4DEB-8648-CF41187944E4}">
      <dgm:prSet/>
      <dgm:spPr/>
      <dgm:t>
        <a:bodyPr/>
        <a:lstStyle/>
        <a:p>
          <a:endParaRPr lang="fr-FR"/>
        </a:p>
      </dgm:t>
    </dgm:pt>
    <dgm:pt modelId="{1298DB27-AD45-47AF-BF90-0D5B880142C4}">
      <dgm:prSet phldrT="[Texte]" custT="1"/>
      <dgm:spPr>
        <a:solidFill>
          <a:schemeClr val="accent2"/>
        </a:solidFill>
      </dgm:spPr>
      <dgm:t>
        <a:bodyPr/>
        <a:lstStyle/>
        <a:p>
          <a:r>
            <a:rPr lang="fr-FR" sz="2400" dirty="0"/>
            <a:t>Identification des mots écrits</a:t>
          </a:r>
        </a:p>
      </dgm:t>
    </dgm:pt>
    <dgm:pt modelId="{2674C9F6-3B94-4C10-9D70-B51DB0E1870B}" type="parTrans" cxnId="{AC536BD6-9C13-4943-862B-E3DF6C1DA006}">
      <dgm:prSet/>
      <dgm:spPr/>
      <dgm:t>
        <a:bodyPr/>
        <a:lstStyle/>
        <a:p>
          <a:endParaRPr lang="fr-FR"/>
        </a:p>
      </dgm:t>
    </dgm:pt>
    <dgm:pt modelId="{9022AF00-58BE-4D41-825D-D6B6A484AEBD}" type="sibTrans" cxnId="{AC536BD6-9C13-4943-862B-E3DF6C1DA006}">
      <dgm:prSet/>
      <dgm:spPr/>
      <dgm:t>
        <a:bodyPr/>
        <a:lstStyle/>
        <a:p>
          <a:endParaRPr lang="fr-FR"/>
        </a:p>
      </dgm:t>
    </dgm:pt>
    <dgm:pt modelId="{AB7E79C8-1C87-4DBF-A69A-EDC34D9F5236}">
      <dgm:prSet phldrT="[Texte]" custT="1"/>
      <dgm:spPr>
        <a:solidFill>
          <a:schemeClr val="accent2"/>
        </a:solidFill>
      </dgm:spPr>
      <dgm:t>
        <a:bodyPr/>
        <a:lstStyle/>
        <a:p>
          <a:r>
            <a:rPr lang="fr-FR" sz="2400" dirty="0"/>
            <a:t>Association de graphèmes à des phonèmes</a:t>
          </a:r>
        </a:p>
      </dgm:t>
    </dgm:pt>
    <dgm:pt modelId="{314F5DB9-1299-4F59-B8D9-5502A54BC962}" type="parTrans" cxnId="{8EA0050D-DC8C-40DF-BB71-7CE4352D3027}">
      <dgm:prSet/>
      <dgm:spPr/>
      <dgm:t>
        <a:bodyPr/>
        <a:lstStyle/>
        <a:p>
          <a:endParaRPr lang="fr-FR"/>
        </a:p>
      </dgm:t>
    </dgm:pt>
    <dgm:pt modelId="{85D3AE06-B640-4417-A343-DFED5AC5D403}" type="sibTrans" cxnId="{8EA0050D-DC8C-40DF-BB71-7CE4352D3027}">
      <dgm:prSet/>
      <dgm:spPr/>
      <dgm:t>
        <a:bodyPr/>
        <a:lstStyle/>
        <a:p>
          <a:endParaRPr lang="fr-FR"/>
        </a:p>
      </dgm:t>
    </dgm:pt>
    <dgm:pt modelId="{CB8EA77B-5D8F-455B-83BF-393AF1C6EDD1}">
      <dgm:prSet phldrT="[Texte]" custT="1"/>
      <dgm:spPr>
        <a:solidFill>
          <a:schemeClr val="accent2"/>
        </a:solidFill>
      </dgm:spPr>
      <dgm:t>
        <a:bodyPr/>
        <a:lstStyle/>
        <a:p>
          <a:r>
            <a:rPr lang="fr-FR" sz="2400" dirty="0"/>
            <a:t>Reconnaissance directe de la forme orthographique</a:t>
          </a:r>
        </a:p>
      </dgm:t>
    </dgm:pt>
    <dgm:pt modelId="{59F8C5DA-8F74-41B4-8234-B3B3373C0D00}" type="parTrans" cxnId="{976C1241-0CE4-4CCB-BF2E-5EA6CF2F8CF6}">
      <dgm:prSet/>
      <dgm:spPr/>
      <dgm:t>
        <a:bodyPr/>
        <a:lstStyle/>
        <a:p>
          <a:endParaRPr lang="fr-FR"/>
        </a:p>
      </dgm:t>
    </dgm:pt>
    <dgm:pt modelId="{9FF682B8-8BBB-44E2-99F7-4EA97E8DC7C4}" type="sibTrans" cxnId="{976C1241-0CE4-4CCB-BF2E-5EA6CF2F8CF6}">
      <dgm:prSet/>
      <dgm:spPr/>
      <dgm:t>
        <a:bodyPr/>
        <a:lstStyle/>
        <a:p>
          <a:endParaRPr lang="fr-FR"/>
        </a:p>
      </dgm:t>
    </dgm:pt>
    <dgm:pt modelId="{AB491398-23E8-4DD9-BC75-CEF3FF2B418C}">
      <dgm:prSet phldrT="[Texte]" custT="1"/>
      <dgm:spPr>
        <a:solidFill>
          <a:schemeClr val="accent2"/>
        </a:solidFill>
      </dgm:spPr>
      <dgm:t>
        <a:bodyPr/>
        <a:lstStyle/>
        <a:p>
          <a:r>
            <a:rPr lang="fr-FR" sz="2400" dirty="0"/>
            <a:t>Compréhension</a:t>
          </a:r>
        </a:p>
      </dgm:t>
    </dgm:pt>
    <dgm:pt modelId="{4B788068-CCFF-4554-B383-5A9B8409C9BA}" type="parTrans" cxnId="{F860B75B-8031-4E71-9539-1A175A9288F4}">
      <dgm:prSet/>
      <dgm:spPr/>
      <dgm:t>
        <a:bodyPr/>
        <a:lstStyle/>
        <a:p>
          <a:endParaRPr lang="fr-FR"/>
        </a:p>
      </dgm:t>
    </dgm:pt>
    <dgm:pt modelId="{896B156E-E278-4838-9FDE-E09D5046878B}" type="sibTrans" cxnId="{F860B75B-8031-4E71-9539-1A175A9288F4}">
      <dgm:prSet/>
      <dgm:spPr/>
      <dgm:t>
        <a:bodyPr/>
        <a:lstStyle/>
        <a:p>
          <a:endParaRPr lang="fr-FR"/>
        </a:p>
      </dgm:t>
    </dgm:pt>
    <dgm:pt modelId="{2B36F22D-7169-4421-9786-C02493505AD3}">
      <dgm:prSet phldrT="[Texte]" custT="1"/>
      <dgm:spPr>
        <a:solidFill>
          <a:schemeClr val="accent2"/>
        </a:solidFill>
      </dgm:spPr>
      <dgm:t>
        <a:bodyPr/>
        <a:lstStyle/>
        <a:p>
          <a:pPr algn="l"/>
          <a:r>
            <a:rPr lang="fr-FR" sz="1800" dirty="0"/>
            <a:t>- Activer la signification des mots</a:t>
          </a:r>
        </a:p>
        <a:p>
          <a:pPr algn="l"/>
          <a:r>
            <a:rPr lang="fr-FR" sz="1800" dirty="0"/>
            <a:t>- Comprendre leur mise en relation dans la phrase</a:t>
          </a:r>
        </a:p>
        <a:p>
          <a:pPr algn="l"/>
          <a:r>
            <a:rPr lang="fr-FR" sz="1800" dirty="0"/>
            <a:t>- Établir des liens entre les phrases</a:t>
          </a:r>
        </a:p>
        <a:p>
          <a:pPr algn="l"/>
          <a:r>
            <a:rPr lang="fr-FR" sz="1800" dirty="0"/>
            <a:t>- Connaissances des différents types de textes</a:t>
          </a:r>
        </a:p>
        <a:p>
          <a:pPr algn="l"/>
          <a:r>
            <a:rPr lang="fr-FR" sz="1800" dirty="0"/>
            <a:t>- Contrôler sa compréhension</a:t>
          </a:r>
        </a:p>
      </dgm:t>
    </dgm:pt>
    <dgm:pt modelId="{9821F5FB-7E80-4BE6-BB9C-04C07AE8B9DF}" type="parTrans" cxnId="{8EC2D024-BB85-45D7-A28C-FE5825A60307}">
      <dgm:prSet/>
      <dgm:spPr/>
      <dgm:t>
        <a:bodyPr/>
        <a:lstStyle/>
        <a:p>
          <a:endParaRPr lang="fr-FR"/>
        </a:p>
      </dgm:t>
    </dgm:pt>
    <dgm:pt modelId="{C1930660-A3B5-4DD3-BDDA-F097C1C8F1FD}" type="sibTrans" cxnId="{8EC2D024-BB85-45D7-A28C-FE5825A60307}">
      <dgm:prSet/>
      <dgm:spPr/>
      <dgm:t>
        <a:bodyPr/>
        <a:lstStyle/>
        <a:p>
          <a:endParaRPr lang="fr-FR"/>
        </a:p>
      </dgm:t>
    </dgm:pt>
    <dgm:pt modelId="{5E1F639C-3F99-41FD-B8BD-A8A8B0C23F90}" type="pres">
      <dgm:prSet presAssocID="{F6F3E078-F4BE-4A18-A197-4F354EE2181C}" presName="diagram" presStyleCnt="0">
        <dgm:presLayoutVars>
          <dgm:chPref val="1"/>
          <dgm:dir/>
          <dgm:animOne val="branch"/>
          <dgm:animLvl val="lvl"/>
          <dgm:resizeHandles val="exact"/>
        </dgm:presLayoutVars>
      </dgm:prSet>
      <dgm:spPr/>
    </dgm:pt>
    <dgm:pt modelId="{4E40FD1C-BB4E-494D-9F75-F7BF4C9F3781}" type="pres">
      <dgm:prSet presAssocID="{BDABDA96-3351-4F2C-9DD5-9E39262A9AD7}" presName="root1" presStyleCnt="0"/>
      <dgm:spPr/>
    </dgm:pt>
    <dgm:pt modelId="{0747A44D-2A88-4332-B131-EBFE4AE5E4A1}" type="pres">
      <dgm:prSet presAssocID="{BDABDA96-3351-4F2C-9DD5-9E39262A9AD7}" presName="LevelOneTextNode" presStyleLbl="node0" presStyleIdx="0" presStyleCnt="1" custLinFactNeighborX="-6590" custLinFactNeighborY="0">
        <dgm:presLayoutVars>
          <dgm:chPref val="3"/>
        </dgm:presLayoutVars>
      </dgm:prSet>
      <dgm:spPr/>
    </dgm:pt>
    <dgm:pt modelId="{50D684EA-D2C5-4764-AA52-53E03FA8596D}" type="pres">
      <dgm:prSet presAssocID="{BDABDA96-3351-4F2C-9DD5-9E39262A9AD7}" presName="level2hierChild" presStyleCnt="0"/>
      <dgm:spPr/>
    </dgm:pt>
    <dgm:pt modelId="{8A609676-4A54-44CD-B1C8-F950CB028F13}" type="pres">
      <dgm:prSet presAssocID="{2674C9F6-3B94-4C10-9D70-B51DB0E1870B}" presName="conn2-1" presStyleLbl="parChTrans1D2" presStyleIdx="0" presStyleCnt="2"/>
      <dgm:spPr/>
    </dgm:pt>
    <dgm:pt modelId="{416912A7-6415-4D92-AB16-CEE48115E073}" type="pres">
      <dgm:prSet presAssocID="{2674C9F6-3B94-4C10-9D70-B51DB0E1870B}" presName="connTx" presStyleLbl="parChTrans1D2" presStyleIdx="0" presStyleCnt="2"/>
      <dgm:spPr/>
    </dgm:pt>
    <dgm:pt modelId="{B306B1F0-8979-4B2F-987E-C0EEDDBFF10A}" type="pres">
      <dgm:prSet presAssocID="{1298DB27-AD45-47AF-BF90-0D5B880142C4}" presName="root2" presStyleCnt="0"/>
      <dgm:spPr/>
    </dgm:pt>
    <dgm:pt modelId="{DE05F4DA-086F-4BFF-B2FD-22C7327387A0}" type="pres">
      <dgm:prSet presAssocID="{1298DB27-AD45-47AF-BF90-0D5B880142C4}" presName="LevelTwoTextNode" presStyleLbl="node2" presStyleIdx="0" presStyleCnt="2" custScaleX="142931">
        <dgm:presLayoutVars>
          <dgm:chPref val="3"/>
        </dgm:presLayoutVars>
      </dgm:prSet>
      <dgm:spPr/>
    </dgm:pt>
    <dgm:pt modelId="{FEC44AED-16F4-4542-9749-697AAF8E8533}" type="pres">
      <dgm:prSet presAssocID="{1298DB27-AD45-47AF-BF90-0D5B880142C4}" presName="level3hierChild" presStyleCnt="0"/>
      <dgm:spPr/>
    </dgm:pt>
    <dgm:pt modelId="{26A1FEB1-85A9-49EE-A286-EC851F476DFE}" type="pres">
      <dgm:prSet presAssocID="{314F5DB9-1299-4F59-B8D9-5502A54BC962}" presName="conn2-1" presStyleLbl="parChTrans1D3" presStyleIdx="0" presStyleCnt="3"/>
      <dgm:spPr/>
    </dgm:pt>
    <dgm:pt modelId="{022443B0-A119-4222-9FAE-2212A9BDD5B5}" type="pres">
      <dgm:prSet presAssocID="{314F5DB9-1299-4F59-B8D9-5502A54BC962}" presName="connTx" presStyleLbl="parChTrans1D3" presStyleIdx="0" presStyleCnt="3"/>
      <dgm:spPr/>
    </dgm:pt>
    <dgm:pt modelId="{A86FEE04-69B2-40E4-8F3D-B84F1231EC5D}" type="pres">
      <dgm:prSet presAssocID="{AB7E79C8-1C87-4DBF-A69A-EDC34D9F5236}" presName="root2" presStyleCnt="0"/>
      <dgm:spPr/>
    </dgm:pt>
    <dgm:pt modelId="{D9177944-7744-42F4-AC88-FFB7D244595E}" type="pres">
      <dgm:prSet presAssocID="{AB7E79C8-1C87-4DBF-A69A-EDC34D9F5236}" presName="LevelTwoTextNode" presStyleLbl="node3" presStyleIdx="0" presStyleCnt="3" custScaleX="181746">
        <dgm:presLayoutVars>
          <dgm:chPref val="3"/>
        </dgm:presLayoutVars>
      </dgm:prSet>
      <dgm:spPr/>
    </dgm:pt>
    <dgm:pt modelId="{41693E46-FF40-43FF-88E7-A9AC960939F8}" type="pres">
      <dgm:prSet presAssocID="{AB7E79C8-1C87-4DBF-A69A-EDC34D9F5236}" presName="level3hierChild" presStyleCnt="0"/>
      <dgm:spPr/>
    </dgm:pt>
    <dgm:pt modelId="{934FE024-E05F-4DE9-85D3-679277D8F1E0}" type="pres">
      <dgm:prSet presAssocID="{59F8C5DA-8F74-41B4-8234-B3B3373C0D00}" presName="conn2-1" presStyleLbl="parChTrans1D3" presStyleIdx="1" presStyleCnt="3"/>
      <dgm:spPr/>
    </dgm:pt>
    <dgm:pt modelId="{FF9FDDC5-C77D-4A54-B8CA-E23A88AEF86F}" type="pres">
      <dgm:prSet presAssocID="{59F8C5DA-8F74-41B4-8234-B3B3373C0D00}" presName="connTx" presStyleLbl="parChTrans1D3" presStyleIdx="1" presStyleCnt="3"/>
      <dgm:spPr/>
    </dgm:pt>
    <dgm:pt modelId="{23924B90-7014-44FB-9D9B-F5E9CF4FA4B4}" type="pres">
      <dgm:prSet presAssocID="{CB8EA77B-5D8F-455B-83BF-393AF1C6EDD1}" presName="root2" presStyleCnt="0"/>
      <dgm:spPr/>
    </dgm:pt>
    <dgm:pt modelId="{6D819326-0632-4385-80DB-619924C94F14}" type="pres">
      <dgm:prSet presAssocID="{CB8EA77B-5D8F-455B-83BF-393AF1C6EDD1}" presName="LevelTwoTextNode" presStyleLbl="node3" presStyleIdx="1" presStyleCnt="3" custScaleX="180340">
        <dgm:presLayoutVars>
          <dgm:chPref val="3"/>
        </dgm:presLayoutVars>
      </dgm:prSet>
      <dgm:spPr/>
    </dgm:pt>
    <dgm:pt modelId="{24E4798A-8AC6-48F4-94F3-45043C135B05}" type="pres">
      <dgm:prSet presAssocID="{CB8EA77B-5D8F-455B-83BF-393AF1C6EDD1}" presName="level3hierChild" presStyleCnt="0"/>
      <dgm:spPr/>
    </dgm:pt>
    <dgm:pt modelId="{20C5254F-C706-4A83-AF0D-3A089899F2E6}" type="pres">
      <dgm:prSet presAssocID="{4B788068-CCFF-4554-B383-5A9B8409C9BA}" presName="conn2-1" presStyleLbl="parChTrans1D2" presStyleIdx="1" presStyleCnt="2"/>
      <dgm:spPr/>
    </dgm:pt>
    <dgm:pt modelId="{BEE415CD-7BAA-47CA-B021-42B61A6CA602}" type="pres">
      <dgm:prSet presAssocID="{4B788068-CCFF-4554-B383-5A9B8409C9BA}" presName="connTx" presStyleLbl="parChTrans1D2" presStyleIdx="1" presStyleCnt="2"/>
      <dgm:spPr/>
    </dgm:pt>
    <dgm:pt modelId="{7C777279-B7C0-4462-8BF7-4E4B42E2ED9A}" type="pres">
      <dgm:prSet presAssocID="{AB491398-23E8-4DD9-BC75-CEF3FF2B418C}" presName="root2" presStyleCnt="0"/>
      <dgm:spPr/>
    </dgm:pt>
    <dgm:pt modelId="{2B67F76E-EDFF-4193-B40D-A27AAE3128D5}" type="pres">
      <dgm:prSet presAssocID="{AB491398-23E8-4DD9-BC75-CEF3FF2B418C}" presName="LevelTwoTextNode" presStyleLbl="node2" presStyleIdx="1" presStyleCnt="2" custScaleX="145392">
        <dgm:presLayoutVars>
          <dgm:chPref val="3"/>
        </dgm:presLayoutVars>
      </dgm:prSet>
      <dgm:spPr/>
    </dgm:pt>
    <dgm:pt modelId="{E86691DB-5C89-4B57-8FF3-0CFB9FB7E9F9}" type="pres">
      <dgm:prSet presAssocID="{AB491398-23E8-4DD9-BC75-CEF3FF2B418C}" presName="level3hierChild" presStyleCnt="0"/>
      <dgm:spPr/>
    </dgm:pt>
    <dgm:pt modelId="{F36758B1-62AF-4ED9-9C86-6BB8339046AD}" type="pres">
      <dgm:prSet presAssocID="{9821F5FB-7E80-4BE6-BB9C-04C07AE8B9DF}" presName="conn2-1" presStyleLbl="parChTrans1D3" presStyleIdx="2" presStyleCnt="3"/>
      <dgm:spPr/>
    </dgm:pt>
    <dgm:pt modelId="{5F5A425C-5667-4086-B2AB-BB9E3B157E24}" type="pres">
      <dgm:prSet presAssocID="{9821F5FB-7E80-4BE6-BB9C-04C07AE8B9DF}" presName="connTx" presStyleLbl="parChTrans1D3" presStyleIdx="2" presStyleCnt="3"/>
      <dgm:spPr/>
    </dgm:pt>
    <dgm:pt modelId="{E047EC11-038B-46B5-9A01-52464BB0A149}" type="pres">
      <dgm:prSet presAssocID="{2B36F22D-7169-4421-9786-C02493505AD3}" presName="root2" presStyleCnt="0"/>
      <dgm:spPr/>
    </dgm:pt>
    <dgm:pt modelId="{0F535ECB-B022-446E-950F-3CE86D23B5D3}" type="pres">
      <dgm:prSet presAssocID="{2B36F22D-7169-4421-9786-C02493505AD3}" presName="LevelTwoTextNode" presStyleLbl="node3" presStyleIdx="2" presStyleCnt="3" custScaleX="177049" custScaleY="303479">
        <dgm:presLayoutVars>
          <dgm:chPref val="3"/>
        </dgm:presLayoutVars>
      </dgm:prSet>
      <dgm:spPr/>
    </dgm:pt>
    <dgm:pt modelId="{8993BDFF-8401-4592-8F3D-FF0594231F5D}" type="pres">
      <dgm:prSet presAssocID="{2B36F22D-7169-4421-9786-C02493505AD3}" presName="level3hierChild" presStyleCnt="0"/>
      <dgm:spPr/>
    </dgm:pt>
  </dgm:ptLst>
  <dgm:cxnLst>
    <dgm:cxn modelId="{3DAB6506-6342-4F37-97F7-2D075F56714F}" type="presOf" srcId="{314F5DB9-1299-4F59-B8D9-5502A54BC962}" destId="{26A1FEB1-85A9-49EE-A286-EC851F476DFE}" srcOrd="0" destOrd="0" presId="urn:microsoft.com/office/officeart/2005/8/layout/hierarchy2"/>
    <dgm:cxn modelId="{9ADA5806-80D0-45B7-8DC7-2803272B1282}" type="presOf" srcId="{4B788068-CCFF-4554-B383-5A9B8409C9BA}" destId="{20C5254F-C706-4A83-AF0D-3A089899F2E6}" srcOrd="0" destOrd="0" presId="urn:microsoft.com/office/officeart/2005/8/layout/hierarchy2"/>
    <dgm:cxn modelId="{8EA0050D-DC8C-40DF-BB71-7CE4352D3027}" srcId="{1298DB27-AD45-47AF-BF90-0D5B880142C4}" destId="{AB7E79C8-1C87-4DBF-A69A-EDC34D9F5236}" srcOrd="0" destOrd="0" parTransId="{314F5DB9-1299-4F59-B8D9-5502A54BC962}" sibTransId="{85D3AE06-B640-4417-A343-DFED5AC5D403}"/>
    <dgm:cxn modelId="{8EC2D024-BB85-45D7-A28C-FE5825A60307}" srcId="{AB491398-23E8-4DD9-BC75-CEF3FF2B418C}" destId="{2B36F22D-7169-4421-9786-C02493505AD3}" srcOrd="0" destOrd="0" parTransId="{9821F5FB-7E80-4BE6-BB9C-04C07AE8B9DF}" sibTransId="{C1930660-A3B5-4DD3-BDDA-F097C1C8F1FD}"/>
    <dgm:cxn modelId="{BC349D2F-BC85-4DCF-83FB-3FF0D4DDDDDA}" type="presOf" srcId="{2674C9F6-3B94-4C10-9D70-B51DB0E1870B}" destId="{8A609676-4A54-44CD-B1C8-F950CB028F13}" srcOrd="0" destOrd="0" presId="urn:microsoft.com/office/officeart/2005/8/layout/hierarchy2"/>
    <dgm:cxn modelId="{D3CD1A3B-42E9-4B34-8107-87E4D61E9E84}" type="presOf" srcId="{4B788068-CCFF-4554-B383-5A9B8409C9BA}" destId="{BEE415CD-7BAA-47CA-B021-42B61A6CA602}" srcOrd="1" destOrd="0" presId="urn:microsoft.com/office/officeart/2005/8/layout/hierarchy2"/>
    <dgm:cxn modelId="{804B033D-6027-4DEB-8648-CF41187944E4}" srcId="{F6F3E078-F4BE-4A18-A197-4F354EE2181C}" destId="{BDABDA96-3351-4F2C-9DD5-9E39262A9AD7}" srcOrd="0" destOrd="0" parTransId="{8E1635C8-2B35-4BDF-AD52-F3D9E27C7833}" sibTransId="{7CFE095E-6A53-425B-89E7-DAA404837B42}"/>
    <dgm:cxn modelId="{F860B75B-8031-4E71-9539-1A175A9288F4}" srcId="{BDABDA96-3351-4F2C-9DD5-9E39262A9AD7}" destId="{AB491398-23E8-4DD9-BC75-CEF3FF2B418C}" srcOrd="1" destOrd="0" parTransId="{4B788068-CCFF-4554-B383-5A9B8409C9BA}" sibTransId="{896B156E-E278-4838-9FDE-E09D5046878B}"/>
    <dgm:cxn modelId="{976C1241-0CE4-4CCB-BF2E-5EA6CF2F8CF6}" srcId="{1298DB27-AD45-47AF-BF90-0D5B880142C4}" destId="{CB8EA77B-5D8F-455B-83BF-393AF1C6EDD1}" srcOrd="1" destOrd="0" parTransId="{59F8C5DA-8F74-41B4-8234-B3B3373C0D00}" sibTransId="{9FF682B8-8BBB-44E2-99F7-4EA97E8DC7C4}"/>
    <dgm:cxn modelId="{65A58761-64A2-4F7E-B411-CC71445C3503}" type="presOf" srcId="{CB8EA77B-5D8F-455B-83BF-393AF1C6EDD1}" destId="{6D819326-0632-4385-80DB-619924C94F14}" srcOrd="0" destOrd="0" presId="urn:microsoft.com/office/officeart/2005/8/layout/hierarchy2"/>
    <dgm:cxn modelId="{0BD2ED59-40A4-466C-8508-F5965FA46916}" type="presOf" srcId="{59F8C5DA-8F74-41B4-8234-B3B3373C0D00}" destId="{FF9FDDC5-C77D-4A54-B8CA-E23A88AEF86F}" srcOrd="1" destOrd="0" presId="urn:microsoft.com/office/officeart/2005/8/layout/hierarchy2"/>
    <dgm:cxn modelId="{83F8CA84-2F36-4BD6-9137-3A2511629862}" type="presOf" srcId="{AB491398-23E8-4DD9-BC75-CEF3FF2B418C}" destId="{2B67F76E-EDFF-4193-B40D-A27AAE3128D5}" srcOrd="0" destOrd="0" presId="urn:microsoft.com/office/officeart/2005/8/layout/hierarchy2"/>
    <dgm:cxn modelId="{666C2299-B642-4F24-92F9-FD6553CA6F25}" type="presOf" srcId="{BDABDA96-3351-4F2C-9DD5-9E39262A9AD7}" destId="{0747A44D-2A88-4332-B131-EBFE4AE5E4A1}" srcOrd="0" destOrd="0" presId="urn:microsoft.com/office/officeart/2005/8/layout/hierarchy2"/>
    <dgm:cxn modelId="{B99BA7B4-66C4-4D66-903F-A022E8F87DD5}" type="presOf" srcId="{1298DB27-AD45-47AF-BF90-0D5B880142C4}" destId="{DE05F4DA-086F-4BFF-B2FD-22C7327387A0}" srcOrd="0" destOrd="0" presId="urn:microsoft.com/office/officeart/2005/8/layout/hierarchy2"/>
    <dgm:cxn modelId="{620FBCC0-0248-48E4-86EA-EA7087D94456}" type="presOf" srcId="{AB7E79C8-1C87-4DBF-A69A-EDC34D9F5236}" destId="{D9177944-7744-42F4-AC88-FFB7D244595E}" srcOrd="0" destOrd="0" presId="urn:microsoft.com/office/officeart/2005/8/layout/hierarchy2"/>
    <dgm:cxn modelId="{605BB6D0-4051-4036-ACD9-0BB0E03C43D4}" type="presOf" srcId="{9821F5FB-7E80-4BE6-BB9C-04C07AE8B9DF}" destId="{F36758B1-62AF-4ED9-9C86-6BB8339046AD}" srcOrd="0" destOrd="0" presId="urn:microsoft.com/office/officeart/2005/8/layout/hierarchy2"/>
    <dgm:cxn modelId="{AC536BD6-9C13-4943-862B-E3DF6C1DA006}" srcId="{BDABDA96-3351-4F2C-9DD5-9E39262A9AD7}" destId="{1298DB27-AD45-47AF-BF90-0D5B880142C4}" srcOrd="0" destOrd="0" parTransId="{2674C9F6-3B94-4C10-9D70-B51DB0E1870B}" sibTransId="{9022AF00-58BE-4D41-825D-D6B6A484AEBD}"/>
    <dgm:cxn modelId="{D30739DD-3029-4B9F-AD47-CCE531F70DA3}" type="presOf" srcId="{9821F5FB-7E80-4BE6-BB9C-04C07AE8B9DF}" destId="{5F5A425C-5667-4086-B2AB-BB9E3B157E24}" srcOrd="1" destOrd="0" presId="urn:microsoft.com/office/officeart/2005/8/layout/hierarchy2"/>
    <dgm:cxn modelId="{7A0826EB-217E-47D7-90A4-0A7F51437922}" type="presOf" srcId="{2674C9F6-3B94-4C10-9D70-B51DB0E1870B}" destId="{416912A7-6415-4D92-AB16-CEE48115E073}" srcOrd="1" destOrd="0" presId="urn:microsoft.com/office/officeart/2005/8/layout/hierarchy2"/>
    <dgm:cxn modelId="{87AEB8F0-C5F2-4FEF-8416-A45D81E98373}" type="presOf" srcId="{2B36F22D-7169-4421-9786-C02493505AD3}" destId="{0F535ECB-B022-446E-950F-3CE86D23B5D3}" srcOrd="0" destOrd="0" presId="urn:microsoft.com/office/officeart/2005/8/layout/hierarchy2"/>
    <dgm:cxn modelId="{A9557DF1-6B57-409C-9085-3FDCC187420D}" type="presOf" srcId="{F6F3E078-F4BE-4A18-A197-4F354EE2181C}" destId="{5E1F639C-3F99-41FD-B8BD-A8A8B0C23F90}" srcOrd="0" destOrd="0" presId="urn:microsoft.com/office/officeart/2005/8/layout/hierarchy2"/>
    <dgm:cxn modelId="{CA4E50F5-1A55-458C-9FC8-C4A83F78C298}" type="presOf" srcId="{59F8C5DA-8F74-41B4-8234-B3B3373C0D00}" destId="{934FE024-E05F-4DE9-85D3-679277D8F1E0}" srcOrd="0" destOrd="0" presId="urn:microsoft.com/office/officeart/2005/8/layout/hierarchy2"/>
    <dgm:cxn modelId="{801DB5FE-B019-43C8-B2F3-878B36869768}" type="presOf" srcId="{314F5DB9-1299-4F59-B8D9-5502A54BC962}" destId="{022443B0-A119-4222-9FAE-2212A9BDD5B5}" srcOrd="1" destOrd="0" presId="urn:microsoft.com/office/officeart/2005/8/layout/hierarchy2"/>
    <dgm:cxn modelId="{258FE814-1A3E-4F90-88DE-90BB6EC18265}" type="presParOf" srcId="{5E1F639C-3F99-41FD-B8BD-A8A8B0C23F90}" destId="{4E40FD1C-BB4E-494D-9F75-F7BF4C9F3781}" srcOrd="0" destOrd="0" presId="urn:microsoft.com/office/officeart/2005/8/layout/hierarchy2"/>
    <dgm:cxn modelId="{A5B56723-4584-4052-865B-56580036492C}" type="presParOf" srcId="{4E40FD1C-BB4E-494D-9F75-F7BF4C9F3781}" destId="{0747A44D-2A88-4332-B131-EBFE4AE5E4A1}" srcOrd="0" destOrd="0" presId="urn:microsoft.com/office/officeart/2005/8/layout/hierarchy2"/>
    <dgm:cxn modelId="{8A3FF042-68F6-4A01-A543-E45BD1FBC3BB}" type="presParOf" srcId="{4E40FD1C-BB4E-494D-9F75-F7BF4C9F3781}" destId="{50D684EA-D2C5-4764-AA52-53E03FA8596D}" srcOrd="1" destOrd="0" presId="urn:microsoft.com/office/officeart/2005/8/layout/hierarchy2"/>
    <dgm:cxn modelId="{A702D854-BF0E-420F-9E4E-1602449D82C6}" type="presParOf" srcId="{50D684EA-D2C5-4764-AA52-53E03FA8596D}" destId="{8A609676-4A54-44CD-B1C8-F950CB028F13}" srcOrd="0" destOrd="0" presId="urn:microsoft.com/office/officeart/2005/8/layout/hierarchy2"/>
    <dgm:cxn modelId="{6470FD69-3DE6-4B97-9E93-6BEBB619AE0B}" type="presParOf" srcId="{8A609676-4A54-44CD-B1C8-F950CB028F13}" destId="{416912A7-6415-4D92-AB16-CEE48115E073}" srcOrd="0" destOrd="0" presId="urn:microsoft.com/office/officeart/2005/8/layout/hierarchy2"/>
    <dgm:cxn modelId="{CAC4148B-EA6A-4694-8F6D-3B74382EE0C2}" type="presParOf" srcId="{50D684EA-D2C5-4764-AA52-53E03FA8596D}" destId="{B306B1F0-8979-4B2F-987E-C0EEDDBFF10A}" srcOrd="1" destOrd="0" presId="urn:microsoft.com/office/officeart/2005/8/layout/hierarchy2"/>
    <dgm:cxn modelId="{75DE18B4-7BD2-4745-BE8A-2E45B7309242}" type="presParOf" srcId="{B306B1F0-8979-4B2F-987E-C0EEDDBFF10A}" destId="{DE05F4DA-086F-4BFF-B2FD-22C7327387A0}" srcOrd="0" destOrd="0" presId="urn:microsoft.com/office/officeart/2005/8/layout/hierarchy2"/>
    <dgm:cxn modelId="{B23E2D06-3C8B-4D78-8B05-7712BAB6285D}" type="presParOf" srcId="{B306B1F0-8979-4B2F-987E-C0EEDDBFF10A}" destId="{FEC44AED-16F4-4542-9749-697AAF8E8533}" srcOrd="1" destOrd="0" presId="urn:microsoft.com/office/officeart/2005/8/layout/hierarchy2"/>
    <dgm:cxn modelId="{5C449A9C-4F59-496B-8FE3-713ED6A75B88}" type="presParOf" srcId="{FEC44AED-16F4-4542-9749-697AAF8E8533}" destId="{26A1FEB1-85A9-49EE-A286-EC851F476DFE}" srcOrd="0" destOrd="0" presId="urn:microsoft.com/office/officeart/2005/8/layout/hierarchy2"/>
    <dgm:cxn modelId="{FE6332AA-16F4-4752-A11D-48C4C2FD2559}" type="presParOf" srcId="{26A1FEB1-85A9-49EE-A286-EC851F476DFE}" destId="{022443B0-A119-4222-9FAE-2212A9BDD5B5}" srcOrd="0" destOrd="0" presId="urn:microsoft.com/office/officeart/2005/8/layout/hierarchy2"/>
    <dgm:cxn modelId="{DDAEF8ED-0E8A-4F2A-A676-69478D474887}" type="presParOf" srcId="{FEC44AED-16F4-4542-9749-697AAF8E8533}" destId="{A86FEE04-69B2-40E4-8F3D-B84F1231EC5D}" srcOrd="1" destOrd="0" presId="urn:microsoft.com/office/officeart/2005/8/layout/hierarchy2"/>
    <dgm:cxn modelId="{F241AC28-D907-4101-BC6D-F09D1345CE73}" type="presParOf" srcId="{A86FEE04-69B2-40E4-8F3D-B84F1231EC5D}" destId="{D9177944-7744-42F4-AC88-FFB7D244595E}" srcOrd="0" destOrd="0" presId="urn:microsoft.com/office/officeart/2005/8/layout/hierarchy2"/>
    <dgm:cxn modelId="{405D76FA-9A9C-4F70-A285-BF15F6F95374}" type="presParOf" srcId="{A86FEE04-69B2-40E4-8F3D-B84F1231EC5D}" destId="{41693E46-FF40-43FF-88E7-A9AC960939F8}" srcOrd="1" destOrd="0" presId="urn:microsoft.com/office/officeart/2005/8/layout/hierarchy2"/>
    <dgm:cxn modelId="{A3F708A9-B892-4673-B9BB-3E9C98FC6D8A}" type="presParOf" srcId="{FEC44AED-16F4-4542-9749-697AAF8E8533}" destId="{934FE024-E05F-4DE9-85D3-679277D8F1E0}" srcOrd="2" destOrd="0" presId="urn:microsoft.com/office/officeart/2005/8/layout/hierarchy2"/>
    <dgm:cxn modelId="{48BB27DF-D285-4CE4-92FA-E3927632C296}" type="presParOf" srcId="{934FE024-E05F-4DE9-85D3-679277D8F1E0}" destId="{FF9FDDC5-C77D-4A54-B8CA-E23A88AEF86F}" srcOrd="0" destOrd="0" presId="urn:microsoft.com/office/officeart/2005/8/layout/hierarchy2"/>
    <dgm:cxn modelId="{4DDDDF1D-182D-4A8F-BF02-D01764C0E15D}" type="presParOf" srcId="{FEC44AED-16F4-4542-9749-697AAF8E8533}" destId="{23924B90-7014-44FB-9D9B-F5E9CF4FA4B4}" srcOrd="3" destOrd="0" presId="urn:microsoft.com/office/officeart/2005/8/layout/hierarchy2"/>
    <dgm:cxn modelId="{09C7B26C-8753-4A9F-945C-387D988B297A}" type="presParOf" srcId="{23924B90-7014-44FB-9D9B-F5E9CF4FA4B4}" destId="{6D819326-0632-4385-80DB-619924C94F14}" srcOrd="0" destOrd="0" presId="urn:microsoft.com/office/officeart/2005/8/layout/hierarchy2"/>
    <dgm:cxn modelId="{BD90849E-B2D3-42C5-A27E-7B25E48C2506}" type="presParOf" srcId="{23924B90-7014-44FB-9D9B-F5E9CF4FA4B4}" destId="{24E4798A-8AC6-48F4-94F3-45043C135B05}" srcOrd="1" destOrd="0" presId="urn:microsoft.com/office/officeart/2005/8/layout/hierarchy2"/>
    <dgm:cxn modelId="{68D22339-3F89-447B-BE3A-D5FB8FB3DB2F}" type="presParOf" srcId="{50D684EA-D2C5-4764-AA52-53E03FA8596D}" destId="{20C5254F-C706-4A83-AF0D-3A089899F2E6}" srcOrd="2" destOrd="0" presId="urn:microsoft.com/office/officeart/2005/8/layout/hierarchy2"/>
    <dgm:cxn modelId="{250C2206-1642-4F3D-A03B-2516638DBB6F}" type="presParOf" srcId="{20C5254F-C706-4A83-AF0D-3A089899F2E6}" destId="{BEE415CD-7BAA-47CA-B021-42B61A6CA602}" srcOrd="0" destOrd="0" presId="urn:microsoft.com/office/officeart/2005/8/layout/hierarchy2"/>
    <dgm:cxn modelId="{32E7DD16-D5B7-4DA3-BEBD-9C931351C94A}" type="presParOf" srcId="{50D684EA-D2C5-4764-AA52-53E03FA8596D}" destId="{7C777279-B7C0-4462-8BF7-4E4B42E2ED9A}" srcOrd="3" destOrd="0" presId="urn:microsoft.com/office/officeart/2005/8/layout/hierarchy2"/>
    <dgm:cxn modelId="{3E28A6F6-EA8A-432D-86C7-9AEED7EDF707}" type="presParOf" srcId="{7C777279-B7C0-4462-8BF7-4E4B42E2ED9A}" destId="{2B67F76E-EDFF-4193-B40D-A27AAE3128D5}" srcOrd="0" destOrd="0" presId="urn:microsoft.com/office/officeart/2005/8/layout/hierarchy2"/>
    <dgm:cxn modelId="{0821584A-3F6F-4029-AC7F-85E4C51CC1FA}" type="presParOf" srcId="{7C777279-B7C0-4462-8BF7-4E4B42E2ED9A}" destId="{E86691DB-5C89-4B57-8FF3-0CFB9FB7E9F9}" srcOrd="1" destOrd="0" presId="urn:microsoft.com/office/officeart/2005/8/layout/hierarchy2"/>
    <dgm:cxn modelId="{9EFA947E-54AF-4A23-BF46-A7380697AB46}" type="presParOf" srcId="{E86691DB-5C89-4B57-8FF3-0CFB9FB7E9F9}" destId="{F36758B1-62AF-4ED9-9C86-6BB8339046AD}" srcOrd="0" destOrd="0" presId="urn:microsoft.com/office/officeart/2005/8/layout/hierarchy2"/>
    <dgm:cxn modelId="{54553D79-65E0-49AE-ADB8-4A1C943126A5}" type="presParOf" srcId="{F36758B1-62AF-4ED9-9C86-6BB8339046AD}" destId="{5F5A425C-5667-4086-B2AB-BB9E3B157E24}" srcOrd="0" destOrd="0" presId="urn:microsoft.com/office/officeart/2005/8/layout/hierarchy2"/>
    <dgm:cxn modelId="{27FA7490-A8C9-4A2B-AEF8-AC1CC89F6308}" type="presParOf" srcId="{E86691DB-5C89-4B57-8FF3-0CFB9FB7E9F9}" destId="{E047EC11-038B-46B5-9A01-52464BB0A149}" srcOrd="1" destOrd="0" presId="urn:microsoft.com/office/officeart/2005/8/layout/hierarchy2"/>
    <dgm:cxn modelId="{00067AE8-3A05-423E-BBA2-6E86782AB6C9}" type="presParOf" srcId="{E047EC11-038B-46B5-9A01-52464BB0A149}" destId="{0F535ECB-B022-446E-950F-3CE86D23B5D3}" srcOrd="0" destOrd="0" presId="urn:microsoft.com/office/officeart/2005/8/layout/hierarchy2"/>
    <dgm:cxn modelId="{F06797A3-40B8-4B6B-9155-BB8279908D8E}" type="presParOf" srcId="{E047EC11-038B-46B5-9A01-52464BB0A149}" destId="{8993BDFF-8401-4592-8F3D-FF0594231F5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23692-07A4-184B-A427-75E53FF8DDE6}" type="doc">
      <dgm:prSet loTypeId="urn:microsoft.com/office/officeart/2009/3/layout/RandomtoResultProcess" loCatId="" qsTypeId="urn:microsoft.com/office/officeart/2005/8/quickstyle/3D5" qsCatId="3D" csTypeId="urn:microsoft.com/office/officeart/2005/8/colors/colorful5" csCatId="colorful" phldr="1"/>
      <dgm:spPr/>
      <dgm:t>
        <a:bodyPr/>
        <a:lstStyle/>
        <a:p>
          <a:endParaRPr lang="fr-FR"/>
        </a:p>
      </dgm:t>
    </dgm:pt>
    <dgm:pt modelId="{9BADC6CD-00DE-004E-B24A-64C54E2FF22C}">
      <dgm:prSet custT="1"/>
      <dgm:spPr/>
      <dgm:t>
        <a:bodyPr/>
        <a:lstStyle/>
        <a:p>
          <a:r>
            <a:rPr lang="fr-FR" sz="2000" dirty="0"/>
            <a:t>La  lecture et l’écriture au CP</a:t>
          </a:r>
        </a:p>
      </dgm:t>
    </dgm:pt>
    <dgm:pt modelId="{7DB0FE66-A806-F445-9652-E6B96AEE8164}" type="parTrans" cxnId="{D73EB5E3-F9FB-5045-94C8-E3774375FF1A}">
      <dgm:prSet/>
      <dgm:spPr/>
      <dgm:t>
        <a:bodyPr/>
        <a:lstStyle/>
        <a:p>
          <a:endParaRPr lang="fr-FR" sz="1800"/>
        </a:p>
      </dgm:t>
    </dgm:pt>
    <dgm:pt modelId="{0A323FD6-FCCF-6646-B90A-0DC5E6557181}" type="sibTrans" cxnId="{D73EB5E3-F9FB-5045-94C8-E3774375FF1A}">
      <dgm:prSet/>
      <dgm:spPr/>
      <dgm:t>
        <a:bodyPr/>
        <a:lstStyle/>
        <a:p>
          <a:endParaRPr lang="fr-FR" sz="1800"/>
        </a:p>
      </dgm:t>
    </dgm:pt>
    <dgm:pt modelId="{DCAEE469-AA95-D447-BD0C-56D08ACC33B9}">
      <dgm:prSet custT="1"/>
      <dgm:spPr/>
      <dgm:t>
        <a:bodyPr/>
        <a:lstStyle/>
        <a:p>
          <a:r>
            <a:rPr lang="fr-FR" sz="2000" dirty="0"/>
            <a:t>10H / semaine</a:t>
          </a:r>
        </a:p>
      </dgm:t>
    </dgm:pt>
    <dgm:pt modelId="{A36CD940-BDF7-EE4A-B167-D52DF64BF4B6}" type="parTrans" cxnId="{F1847E52-E8D0-C243-AC14-79A94F26F73E}">
      <dgm:prSet/>
      <dgm:spPr/>
      <dgm:t>
        <a:bodyPr/>
        <a:lstStyle/>
        <a:p>
          <a:endParaRPr lang="fr-FR" sz="1800"/>
        </a:p>
      </dgm:t>
    </dgm:pt>
    <dgm:pt modelId="{EA2F6D26-640D-4D40-8CE0-E64993ABE528}" type="sibTrans" cxnId="{F1847E52-E8D0-C243-AC14-79A94F26F73E}">
      <dgm:prSet/>
      <dgm:spPr/>
      <dgm:t>
        <a:bodyPr/>
        <a:lstStyle/>
        <a:p>
          <a:endParaRPr lang="fr-FR" sz="1800"/>
        </a:p>
      </dgm:t>
    </dgm:pt>
    <dgm:pt modelId="{50D40065-40C8-DF45-B2B4-728D730BA94C}">
      <dgm:prSet custT="1"/>
      <dgm:spPr/>
      <dgm:t>
        <a:bodyPr/>
        <a:lstStyle/>
        <a:p>
          <a:r>
            <a:rPr lang="fr-FR" sz="2000" dirty="0"/>
            <a:t>Plusieurs dimensions</a:t>
          </a:r>
        </a:p>
      </dgm:t>
    </dgm:pt>
    <dgm:pt modelId="{50C57413-1298-B24D-8826-8D0642E89FF6}" type="parTrans" cxnId="{005B0FDC-E724-294B-BBCE-6B7AB2B8CBB1}">
      <dgm:prSet/>
      <dgm:spPr/>
      <dgm:t>
        <a:bodyPr/>
        <a:lstStyle/>
        <a:p>
          <a:endParaRPr lang="fr-FR" sz="1800"/>
        </a:p>
      </dgm:t>
    </dgm:pt>
    <dgm:pt modelId="{4B8A9FD0-7E46-D344-A5DC-B99749B143F2}" type="sibTrans" cxnId="{005B0FDC-E724-294B-BBCE-6B7AB2B8CBB1}">
      <dgm:prSet/>
      <dgm:spPr/>
      <dgm:t>
        <a:bodyPr/>
        <a:lstStyle/>
        <a:p>
          <a:endParaRPr lang="fr-FR" sz="1800"/>
        </a:p>
      </dgm:t>
    </dgm:pt>
    <dgm:pt modelId="{E7472990-3E78-E043-8AC7-E15AB11CD9B0}">
      <dgm:prSet custT="1"/>
      <dgm:spPr/>
      <dgm:t>
        <a:bodyPr/>
        <a:lstStyle/>
        <a:p>
          <a:pPr algn="l"/>
          <a:r>
            <a:rPr lang="fr-FR" sz="1800" dirty="0"/>
            <a:t>- </a:t>
          </a:r>
          <a:r>
            <a:rPr lang="fr-FR" sz="1800" b="1" dirty="0"/>
            <a:t>L’apprentissage des phonèmes et des graphèmes</a:t>
          </a:r>
        </a:p>
        <a:p>
          <a:pPr algn="l"/>
          <a:r>
            <a:rPr lang="fr-FR" sz="1800" b="1" dirty="0"/>
            <a:t>-  Le vocabulaire</a:t>
          </a:r>
        </a:p>
        <a:p>
          <a:pPr algn="l"/>
          <a:r>
            <a:rPr lang="fr-FR" sz="1800" b="1" dirty="0"/>
            <a:t>-  La lecture de phrases et de textes</a:t>
          </a:r>
        </a:p>
        <a:p>
          <a:pPr algn="l"/>
          <a:r>
            <a:rPr lang="fr-FR" sz="1800" b="1" dirty="0"/>
            <a:t>- La copie et la dictée</a:t>
          </a:r>
        </a:p>
        <a:p>
          <a:pPr algn="l"/>
          <a:r>
            <a:rPr lang="fr-FR" sz="1800" b="1" dirty="0"/>
            <a:t>- La compréhension</a:t>
          </a:r>
        </a:p>
        <a:p>
          <a:pPr algn="l"/>
          <a:r>
            <a:rPr lang="fr-FR" sz="1800" b="1" dirty="0"/>
            <a:t>- L’entrainement pour automatiser</a:t>
          </a:r>
        </a:p>
      </dgm:t>
    </dgm:pt>
    <dgm:pt modelId="{055EC54A-A8A5-DF49-B67E-BBBABAD00A84}" type="sibTrans" cxnId="{F065928B-9AD4-124B-A899-1021017F44E8}">
      <dgm:prSet/>
      <dgm:spPr/>
      <dgm:t>
        <a:bodyPr/>
        <a:lstStyle/>
        <a:p>
          <a:endParaRPr lang="fr-FR" sz="1800"/>
        </a:p>
      </dgm:t>
    </dgm:pt>
    <dgm:pt modelId="{206BED1D-4B57-844F-87F8-966596FD21A1}" type="parTrans" cxnId="{F065928B-9AD4-124B-A899-1021017F44E8}">
      <dgm:prSet/>
      <dgm:spPr/>
      <dgm:t>
        <a:bodyPr/>
        <a:lstStyle/>
        <a:p>
          <a:endParaRPr lang="fr-FR" sz="1800"/>
        </a:p>
      </dgm:t>
    </dgm:pt>
    <dgm:pt modelId="{09F63333-49B5-C544-9608-71CB59A791E1}" type="pres">
      <dgm:prSet presAssocID="{BC923692-07A4-184B-A427-75E53FF8DDE6}" presName="Name0" presStyleCnt="0">
        <dgm:presLayoutVars>
          <dgm:dir/>
          <dgm:animOne val="branch"/>
          <dgm:animLvl val="lvl"/>
        </dgm:presLayoutVars>
      </dgm:prSet>
      <dgm:spPr/>
    </dgm:pt>
    <dgm:pt modelId="{148578F5-BCE5-3843-B384-B7DC58CDBDBD}" type="pres">
      <dgm:prSet presAssocID="{9BADC6CD-00DE-004E-B24A-64C54E2FF22C}" presName="chaos" presStyleCnt="0"/>
      <dgm:spPr/>
    </dgm:pt>
    <dgm:pt modelId="{154146CB-F307-5A4F-B0A6-B0F582E27C69}" type="pres">
      <dgm:prSet presAssocID="{9BADC6CD-00DE-004E-B24A-64C54E2FF22C}" presName="parTx1" presStyleLbl="revTx" presStyleIdx="0" presStyleCnt="3"/>
      <dgm:spPr/>
    </dgm:pt>
    <dgm:pt modelId="{688CB9A4-8FE3-FA4F-8CC6-A6A8E0B12E99}" type="pres">
      <dgm:prSet presAssocID="{9BADC6CD-00DE-004E-B24A-64C54E2FF22C}" presName="c1" presStyleLbl="node1" presStyleIdx="0" presStyleCnt="19"/>
      <dgm:spPr/>
    </dgm:pt>
    <dgm:pt modelId="{F3399625-870F-8345-A425-0A2248B5AC8F}" type="pres">
      <dgm:prSet presAssocID="{9BADC6CD-00DE-004E-B24A-64C54E2FF22C}" presName="c2" presStyleLbl="node1" presStyleIdx="1" presStyleCnt="19"/>
      <dgm:spPr/>
    </dgm:pt>
    <dgm:pt modelId="{8C4A74C6-5ACF-EE4C-8EF4-EDFD99042B11}" type="pres">
      <dgm:prSet presAssocID="{9BADC6CD-00DE-004E-B24A-64C54E2FF22C}" presName="c3" presStyleLbl="node1" presStyleIdx="2" presStyleCnt="19"/>
      <dgm:spPr/>
    </dgm:pt>
    <dgm:pt modelId="{CFFEB74D-C701-AF49-8FB4-5559B1D2C41A}" type="pres">
      <dgm:prSet presAssocID="{9BADC6CD-00DE-004E-B24A-64C54E2FF22C}" presName="c4" presStyleLbl="node1" presStyleIdx="3" presStyleCnt="19"/>
      <dgm:spPr/>
    </dgm:pt>
    <dgm:pt modelId="{EB70D8C0-AAB4-3E42-BACA-D7659BAAFB06}" type="pres">
      <dgm:prSet presAssocID="{9BADC6CD-00DE-004E-B24A-64C54E2FF22C}" presName="c5" presStyleLbl="node1" presStyleIdx="4" presStyleCnt="19"/>
      <dgm:spPr/>
    </dgm:pt>
    <dgm:pt modelId="{4186496D-3803-AF4C-A087-4E4916A1925E}" type="pres">
      <dgm:prSet presAssocID="{9BADC6CD-00DE-004E-B24A-64C54E2FF22C}" presName="c6" presStyleLbl="node1" presStyleIdx="5" presStyleCnt="19"/>
      <dgm:spPr/>
    </dgm:pt>
    <dgm:pt modelId="{229AD996-2B79-9B44-A15C-0CCA1DC7C762}" type="pres">
      <dgm:prSet presAssocID="{9BADC6CD-00DE-004E-B24A-64C54E2FF22C}" presName="c7" presStyleLbl="node1" presStyleIdx="6" presStyleCnt="19"/>
      <dgm:spPr/>
    </dgm:pt>
    <dgm:pt modelId="{8190051E-D862-1D47-8005-30DF33EABDC0}" type="pres">
      <dgm:prSet presAssocID="{9BADC6CD-00DE-004E-B24A-64C54E2FF22C}" presName="c8" presStyleLbl="node1" presStyleIdx="7" presStyleCnt="19"/>
      <dgm:spPr/>
    </dgm:pt>
    <dgm:pt modelId="{3235E0F1-1E6E-F440-9E20-EFCE956AEE08}" type="pres">
      <dgm:prSet presAssocID="{9BADC6CD-00DE-004E-B24A-64C54E2FF22C}" presName="c9" presStyleLbl="node1" presStyleIdx="8" presStyleCnt="19"/>
      <dgm:spPr/>
    </dgm:pt>
    <dgm:pt modelId="{89015787-CFA7-5540-BD43-37511B5D4338}" type="pres">
      <dgm:prSet presAssocID="{9BADC6CD-00DE-004E-B24A-64C54E2FF22C}" presName="c10" presStyleLbl="node1" presStyleIdx="9" presStyleCnt="19"/>
      <dgm:spPr/>
    </dgm:pt>
    <dgm:pt modelId="{F5C6E981-C3A5-0C44-8114-922B2FE8B114}" type="pres">
      <dgm:prSet presAssocID="{9BADC6CD-00DE-004E-B24A-64C54E2FF22C}" presName="c11" presStyleLbl="node1" presStyleIdx="10" presStyleCnt="19"/>
      <dgm:spPr/>
    </dgm:pt>
    <dgm:pt modelId="{DC3DDF19-75B4-1F45-881A-C43EB4181EB5}" type="pres">
      <dgm:prSet presAssocID="{9BADC6CD-00DE-004E-B24A-64C54E2FF22C}" presName="c12" presStyleLbl="node1" presStyleIdx="11" presStyleCnt="19"/>
      <dgm:spPr/>
    </dgm:pt>
    <dgm:pt modelId="{2D2CCEAE-2416-CD41-8D76-E15212BA821C}" type="pres">
      <dgm:prSet presAssocID="{9BADC6CD-00DE-004E-B24A-64C54E2FF22C}" presName="c13" presStyleLbl="node1" presStyleIdx="12" presStyleCnt="19"/>
      <dgm:spPr/>
    </dgm:pt>
    <dgm:pt modelId="{7A0233BC-3376-0A4C-BD0E-D770DB13F4CB}" type="pres">
      <dgm:prSet presAssocID="{9BADC6CD-00DE-004E-B24A-64C54E2FF22C}" presName="c14" presStyleLbl="node1" presStyleIdx="13" presStyleCnt="19"/>
      <dgm:spPr/>
    </dgm:pt>
    <dgm:pt modelId="{42DF6C82-1015-F84B-B46F-AC86D92AB340}" type="pres">
      <dgm:prSet presAssocID="{9BADC6CD-00DE-004E-B24A-64C54E2FF22C}" presName="c15" presStyleLbl="node1" presStyleIdx="14" presStyleCnt="19"/>
      <dgm:spPr/>
    </dgm:pt>
    <dgm:pt modelId="{40417CD7-7A28-2049-92F0-F169AC6C0C63}" type="pres">
      <dgm:prSet presAssocID="{9BADC6CD-00DE-004E-B24A-64C54E2FF22C}" presName="c16" presStyleLbl="node1" presStyleIdx="15" presStyleCnt="19"/>
      <dgm:spPr/>
    </dgm:pt>
    <dgm:pt modelId="{E12E21E3-AC76-C747-AB23-A8C17F133484}" type="pres">
      <dgm:prSet presAssocID="{9BADC6CD-00DE-004E-B24A-64C54E2FF22C}" presName="c17" presStyleLbl="node1" presStyleIdx="16" presStyleCnt="19"/>
      <dgm:spPr/>
    </dgm:pt>
    <dgm:pt modelId="{E27F99EB-1F25-F941-9FF2-C5784D77E95E}" type="pres">
      <dgm:prSet presAssocID="{9BADC6CD-00DE-004E-B24A-64C54E2FF22C}" presName="c18" presStyleLbl="node1" presStyleIdx="17" presStyleCnt="19"/>
      <dgm:spPr/>
    </dgm:pt>
    <dgm:pt modelId="{E1F143EE-1FE9-7B4B-9A00-D77091CC5BC6}" type="pres">
      <dgm:prSet presAssocID="{0A323FD6-FCCF-6646-B90A-0DC5E6557181}" presName="chevronComposite1" presStyleCnt="0"/>
      <dgm:spPr/>
    </dgm:pt>
    <dgm:pt modelId="{91321272-5D5D-6348-AFDC-4E5873823E09}" type="pres">
      <dgm:prSet presAssocID="{0A323FD6-FCCF-6646-B90A-0DC5E6557181}" presName="chevron1" presStyleLbl="sibTrans2D1" presStyleIdx="0" presStyleCnt="3"/>
      <dgm:spPr/>
    </dgm:pt>
    <dgm:pt modelId="{F052B454-1026-E443-92F0-8E59E9B3F763}" type="pres">
      <dgm:prSet presAssocID="{0A323FD6-FCCF-6646-B90A-0DC5E6557181}" presName="spChevron1" presStyleCnt="0"/>
      <dgm:spPr/>
    </dgm:pt>
    <dgm:pt modelId="{7A04DA24-01A0-BD44-856B-2DE6FBEB6ABA}" type="pres">
      <dgm:prSet presAssocID="{DCAEE469-AA95-D447-BD0C-56D08ACC33B9}" presName="middle" presStyleCnt="0"/>
      <dgm:spPr/>
    </dgm:pt>
    <dgm:pt modelId="{11AA6417-5B79-AB44-B931-0E0334F3468E}" type="pres">
      <dgm:prSet presAssocID="{DCAEE469-AA95-D447-BD0C-56D08ACC33B9}" presName="parTxMid" presStyleLbl="revTx" presStyleIdx="1" presStyleCnt="3"/>
      <dgm:spPr/>
    </dgm:pt>
    <dgm:pt modelId="{6030618F-89A1-4F4E-BE5B-D2138B71A724}" type="pres">
      <dgm:prSet presAssocID="{DCAEE469-AA95-D447-BD0C-56D08ACC33B9}" presName="spMid" presStyleCnt="0"/>
      <dgm:spPr/>
    </dgm:pt>
    <dgm:pt modelId="{60B13EBD-3198-E644-A454-459E6E1C32A5}" type="pres">
      <dgm:prSet presAssocID="{EA2F6D26-640D-4D40-8CE0-E64993ABE528}" presName="chevronComposite1" presStyleCnt="0"/>
      <dgm:spPr/>
    </dgm:pt>
    <dgm:pt modelId="{5490DF24-6F95-D049-8E2A-7699676839D7}" type="pres">
      <dgm:prSet presAssocID="{EA2F6D26-640D-4D40-8CE0-E64993ABE528}" presName="chevron1" presStyleLbl="sibTrans2D1" presStyleIdx="1" presStyleCnt="3"/>
      <dgm:spPr/>
    </dgm:pt>
    <dgm:pt modelId="{8873694D-5D9B-7D42-9A30-3A0262D2E0EA}" type="pres">
      <dgm:prSet presAssocID="{EA2F6D26-640D-4D40-8CE0-E64993ABE528}" presName="spChevron1" presStyleCnt="0"/>
      <dgm:spPr/>
    </dgm:pt>
    <dgm:pt modelId="{C6811A9C-6CD1-7644-ACA9-2EEF5DAF447E}" type="pres">
      <dgm:prSet presAssocID="{50D40065-40C8-DF45-B2B4-728D730BA94C}" presName="middle" presStyleCnt="0"/>
      <dgm:spPr/>
    </dgm:pt>
    <dgm:pt modelId="{7C3C4241-E522-1B43-BE8B-AD7F9A21F097}" type="pres">
      <dgm:prSet presAssocID="{50D40065-40C8-DF45-B2B4-728D730BA94C}" presName="parTxMid" presStyleLbl="revTx" presStyleIdx="2" presStyleCnt="3"/>
      <dgm:spPr/>
    </dgm:pt>
    <dgm:pt modelId="{D67D7B0D-DFB9-C649-A010-12CC4137D004}" type="pres">
      <dgm:prSet presAssocID="{50D40065-40C8-DF45-B2B4-728D730BA94C}" presName="spMid" presStyleCnt="0"/>
      <dgm:spPr/>
    </dgm:pt>
    <dgm:pt modelId="{532E9020-CDE0-364E-BB3B-D45F645218CF}" type="pres">
      <dgm:prSet presAssocID="{4B8A9FD0-7E46-D344-A5DC-B99749B143F2}" presName="chevronComposite1" presStyleCnt="0"/>
      <dgm:spPr/>
    </dgm:pt>
    <dgm:pt modelId="{714EC67F-F21D-7049-8BB4-9E275873B731}" type="pres">
      <dgm:prSet presAssocID="{4B8A9FD0-7E46-D344-A5DC-B99749B143F2}" presName="chevron1" presStyleLbl="sibTrans2D1" presStyleIdx="2" presStyleCnt="3"/>
      <dgm:spPr/>
    </dgm:pt>
    <dgm:pt modelId="{715CF254-7E5E-224A-9177-8137FD73BD4B}" type="pres">
      <dgm:prSet presAssocID="{4B8A9FD0-7E46-D344-A5DC-B99749B143F2}" presName="spChevron1" presStyleCnt="0"/>
      <dgm:spPr/>
    </dgm:pt>
    <dgm:pt modelId="{60B560BD-F23D-CC43-A626-90B7FFABA0EB}" type="pres">
      <dgm:prSet presAssocID="{E7472990-3E78-E043-8AC7-E15AB11CD9B0}" presName="last" presStyleCnt="0"/>
      <dgm:spPr/>
    </dgm:pt>
    <dgm:pt modelId="{4A561B38-3BB0-D04B-BEDB-54BA87224CEF}" type="pres">
      <dgm:prSet presAssocID="{E7472990-3E78-E043-8AC7-E15AB11CD9B0}" presName="circleTx" presStyleLbl="node1" presStyleIdx="18" presStyleCnt="19" custScaleX="262530" custScaleY="248131"/>
      <dgm:spPr/>
    </dgm:pt>
    <dgm:pt modelId="{AB5E53C5-49CE-8E4B-BEA4-A309C2B21B64}" type="pres">
      <dgm:prSet presAssocID="{E7472990-3E78-E043-8AC7-E15AB11CD9B0}" presName="spN" presStyleCnt="0"/>
      <dgm:spPr/>
    </dgm:pt>
  </dgm:ptLst>
  <dgm:cxnLst>
    <dgm:cxn modelId="{73EA9151-06ED-4155-9C8D-B2AD9C30AF7E}" type="presOf" srcId="{E7472990-3E78-E043-8AC7-E15AB11CD9B0}" destId="{4A561B38-3BB0-D04B-BEDB-54BA87224CEF}" srcOrd="0" destOrd="0" presId="urn:microsoft.com/office/officeart/2009/3/layout/RandomtoResultProcess"/>
    <dgm:cxn modelId="{F1847E52-E8D0-C243-AC14-79A94F26F73E}" srcId="{BC923692-07A4-184B-A427-75E53FF8DDE6}" destId="{DCAEE469-AA95-D447-BD0C-56D08ACC33B9}" srcOrd="1" destOrd="0" parTransId="{A36CD940-BDF7-EE4A-B167-D52DF64BF4B6}" sibTransId="{EA2F6D26-640D-4D40-8CE0-E64993ABE528}"/>
    <dgm:cxn modelId="{E408D25A-DE49-4567-B82F-A5885D8253A4}" type="presOf" srcId="{DCAEE469-AA95-D447-BD0C-56D08ACC33B9}" destId="{11AA6417-5B79-AB44-B931-0E0334F3468E}" srcOrd="0" destOrd="0" presId="urn:microsoft.com/office/officeart/2009/3/layout/RandomtoResultProcess"/>
    <dgm:cxn modelId="{F065928B-9AD4-124B-A899-1021017F44E8}" srcId="{BC923692-07A4-184B-A427-75E53FF8DDE6}" destId="{E7472990-3E78-E043-8AC7-E15AB11CD9B0}" srcOrd="3" destOrd="0" parTransId="{206BED1D-4B57-844F-87F8-966596FD21A1}" sibTransId="{055EC54A-A8A5-DF49-B67E-BBBABAD00A84}"/>
    <dgm:cxn modelId="{244BF0B6-B6FE-4B96-BAFB-DE79AACD5AC5}" type="presOf" srcId="{50D40065-40C8-DF45-B2B4-728D730BA94C}" destId="{7C3C4241-E522-1B43-BE8B-AD7F9A21F097}" srcOrd="0" destOrd="0" presId="urn:microsoft.com/office/officeart/2009/3/layout/RandomtoResultProcess"/>
    <dgm:cxn modelId="{005B0FDC-E724-294B-BBCE-6B7AB2B8CBB1}" srcId="{BC923692-07A4-184B-A427-75E53FF8DDE6}" destId="{50D40065-40C8-DF45-B2B4-728D730BA94C}" srcOrd="2" destOrd="0" parTransId="{50C57413-1298-B24D-8826-8D0642E89FF6}" sibTransId="{4B8A9FD0-7E46-D344-A5DC-B99749B143F2}"/>
    <dgm:cxn modelId="{EE3ABFE1-83E8-4D31-8706-157B1D3D00D3}" type="presOf" srcId="{9BADC6CD-00DE-004E-B24A-64C54E2FF22C}" destId="{154146CB-F307-5A4F-B0A6-B0F582E27C69}" srcOrd="0" destOrd="0" presId="urn:microsoft.com/office/officeart/2009/3/layout/RandomtoResultProcess"/>
    <dgm:cxn modelId="{D73EB5E3-F9FB-5045-94C8-E3774375FF1A}" srcId="{BC923692-07A4-184B-A427-75E53FF8DDE6}" destId="{9BADC6CD-00DE-004E-B24A-64C54E2FF22C}" srcOrd="0" destOrd="0" parTransId="{7DB0FE66-A806-F445-9652-E6B96AEE8164}" sibTransId="{0A323FD6-FCCF-6646-B90A-0DC5E6557181}"/>
    <dgm:cxn modelId="{0F6297E4-F51F-4923-A90F-F074F41313C0}" type="presOf" srcId="{BC923692-07A4-184B-A427-75E53FF8DDE6}" destId="{09F63333-49B5-C544-9608-71CB59A791E1}" srcOrd="0" destOrd="0" presId="urn:microsoft.com/office/officeart/2009/3/layout/RandomtoResultProcess"/>
    <dgm:cxn modelId="{89FD6EC0-2163-4D33-8227-EA2A0037E644}" type="presParOf" srcId="{09F63333-49B5-C544-9608-71CB59A791E1}" destId="{148578F5-BCE5-3843-B384-B7DC58CDBDBD}" srcOrd="0" destOrd="0" presId="urn:microsoft.com/office/officeart/2009/3/layout/RandomtoResultProcess"/>
    <dgm:cxn modelId="{5C566150-6BD4-4F52-B0C6-3C51018C6870}" type="presParOf" srcId="{148578F5-BCE5-3843-B384-B7DC58CDBDBD}" destId="{154146CB-F307-5A4F-B0A6-B0F582E27C69}" srcOrd="0" destOrd="0" presId="urn:microsoft.com/office/officeart/2009/3/layout/RandomtoResultProcess"/>
    <dgm:cxn modelId="{307F9A92-EEB4-445D-9ECF-0BBCB1534B24}" type="presParOf" srcId="{148578F5-BCE5-3843-B384-B7DC58CDBDBD}" destId="{688CB9A4-8FE3-FA4F-8CC6-A6A8E0B12E99}" srcOrd="1" destOrd="0" presId="urn:microsoft.com/office/officeart/2009/3/layout/RandomtoResultProcess"/>
    <dgm:cxn modelId="{653024BA-C980-40F8-9C9D-B1CBCB405553}" type="presParOf" srcId="{148578F5-BCE5-3843-B384-B7DC58CDBDBD}" destId="{F3399625-870F-8345-A425-0A2248B5AC8F}" srcOrd="2" destOrd="0" presId="urn:microsoft.com/office/officeart/2009/3/layout/RandomtoResultProcess"/>
    <dgm:cxn modelId="{9593600D-B9EB-411E-96BA-479FF04D62DE}" type="presParOf" srcId="{148578F5-BCE5-3843-B384-B7DC58CDBDBD}" destId="{8C4A74C6-5ACF-EE4C-8EF4-EDFD99042B11}" srcOrd="3" destOrd="0" presId="urn:microsoft.com/office/officeart/2009/3/layout/RandomtoResultProcess"/>
    <dgm:cxn modelId="{D439E40E-66FC-4C88-A210-511ECBB4830E}" type="presParOf" srcId="{148578F5-BCE5-3843-B384-B7DC58CDBDBD}" destId="{CFFEB74D-C701-AF49-8FB4-5559B1D2C41A}" srcOrd="4" destOrd="0" presId="urn:microsoft.com/office/officeart/2009/3/layout/RandomtoResultProcess"/>
    <dgm:cxn modelId="{C6069E4A-5DCC-4B89-A2FB-B282446D532D}" type="presParOf" srcId="{148578F5-BCE5-3843-B384-B7DC58CDBDBD}" destId="{EB70D8C0-AAB4-3E42-BACA-D7659BAAFB06}" srcOrd="5" destOrd="0" presId="urn:microsoft.com/office/officeart/2009/3/layout/RandomtoResultProcess"/>
    <dgm:cxn modelId="{9C3DD8AD-9EBF-4372-BB95-51D2F2C58F14}" type="presParOf" srcId="{148578F5-BCE5-3843-B384-B7DC58CDBDBD}" destId="{4186496D-3803-AF4C-A087-4E4916A1925E}" srcOrd="6" destOrd="0" presId="urn:microsoft.com/office/officeart/2009/3/layout/RandomtoResultProcess"/>
    <dgm:cxn modelId="{F80F9F13-12CA-4018-B1D5-EDBFAF507087}" type="presParOf" srcId="{148578F5-BCE5-3843-B384-B7DC58CDBDBD}" destId="{229AD996-2B79-9B44-A15C-0CCA1DC7C762}" srcOrd="7" destOrd="0" presId="urn:microsoft.com/office/officeart/2009/3/layout/RandomtoResultProcess"/>
    <dgm:cxn modelId="{63E60D43-7894-4198-929D-D691926D470E}" type="presParOf" srcId="{148578F5-BCE5-3843-B384-B7DC58CDBDBD}" destId="{8190051E-D862-1D47-8005-30DF33EABDC0}" srcOrd="8" destOrd="0" presId="urn:microsoft.com/office/officeart/2009/3/layout/RandomtoResultProcess"/>
    <dgm:cxn modelId="{87B4CB31-D244-457A-AB57-F964EC6A45CE}" type="presParOf" srcId="{148578F5-BCE5-3843-B384-B7DC58CDBDBD}" destId="{3235E0F1-1E6E-F440-9E20-EFCE956AEE08}" srcOrd="9" destOrd="0" presId="urn:microsoft.com/office/officeart/2009/3/layout/RandomtoResultProcess"/>
    <dgm:cxn modelId="{E867DBB3-64AE-493D-BDC6-598D6B66599A}" type="presParOf" srcId="{148578F5-BCE5-3843-B384-B7DC58CDBDBD}" destId="{89015787-CFA7-5540-BD43-37511B5D4338}" srcOrd="10" destOrd="0" presId="urn:microsoft.com/office/officeart/2009/3/layout/RandomtoResultProcess"/>
    <dgm:cxn modelId="{99BD9709-5B75-44A1-B3B8-F761DAADB496}" type="presParOf" srcId="{148578F5-BCE5-3843-B384-B7DC58CDBDBD}" destId="{F5C6E981-C3A5-0C44-8114-922B2FE8B114}" srcOrd="11" destOrd="0" presId="urn:microsoft.com/office/officeart/2009/3/layout/RandomtoResultProcess"/>
    <dgm:cxn modelId="{44C0658E-88FB-438F-8205-213049869226}" type="presParOf" srcId="{148578F5-BCE5-3843-B384-B7DC58CDBDBD}" destId="{DC3DDF19-75B4-1F45-881A-C43EB4181EB5}" srcOrd="12" destOrd="0" presId="urn:microsoft.com/office/officeart/2009/3/layout/RandomtoResultProcess"/>
    <dgm:cxn modelId="{BC6FC5B1-572F-461E-8270-CCD15FA2092B}" type="presParOf" srcId="{148578F5-BCE5-3843-B384-B7DC58CDBDBD}" destId="{2D2CCEAE-2416-CD41-8D76-E15212BA821C}" srcOrd="13" destOrd="0" presId="urn:microsoft.com/office/officeart/2009/3/layout/RandomtoResultProcess"/>
    <dgm:cxn modelId="{F9B18DA5-403E-4502-8E9A-AEB1C3670456}" type="presParOf" srcId="{148578F5-BCE5-3843-B384-B7DC58CDBDBD}" destId="{7A0233BC-3376-0A4C-BD0E-D770DB13F4CB}" srcOrd="14" destOrd="0" presId="urn:microsoft.com/office/officeart/2009/3/layout/RandomtoResultProcess"/>
    <dgm:cxn modelId="{B31A9D19-3863-46E9-AE3E-1D148DF91148}" type="presParOf" srcId="{148578F5-BCE5-3843-B384-B7DC58CDBDBD}" destId="{42DF6C82-1015-F84B-B46F-AC86D92AB340}" srcOrd="15" destOrd="0" presId="urn:microsoft.com/office/officeart/2009/3/layout/RandomtoResultProcess"/>
    <dgm:cxn modelId="{CD8ECCBF-2227-49F2-94D8-75AFADF91DEC}" type="presParOf" srcId="{148578F5-BCE5-3843-B384-B7DC58CDBDBD}" destId="{40417CD7-7A28-2049-92F0-F169AC6C0C63}" srcOrd="16" destOrd="0" presId="urn:microsoft.com/office/officeart/2009/3/layout/RandomtoResultProcess"/>
    <dgm:cxn modelId="{AA13E9B3-589A-447A-AFDD-4EE28CFF94D6}" type="presParOf" srcId="{148578F5-BCE5-3843-B384-B7DC58CDBDBD}" destId="{E12E21E3-AC76-C747-AB23-A8C17F133484}" srcOrd="17" destOrd="0" presId="urn:microsoft.com/office/officeart/2009/3/layout/RandomtoResultProcess"/>
    <dgm:cxn modelId="{E0490C56-919D-4E59-B30C-A942AFC77C3E}" type="presParOf" srcId="{148578F5-BCE5-3843-B384-B7DC58CDBDBD}" destId="{E27F99EB-1F25-F941-9FF2-C5784D77E95E}" srcOrd="18" destOrd="0" presId="urn:microsoft.com/office/officeart/2009/3/layout/RandomtoResultProcess"/>
    <dgm:cxn modelId="{724EAA56-7A67-428E-8246-DEA0641E6FA3}" type="presParOf" srcId="{09F63333-49B5-C544-9608-71CB59A791E1}" destId="{E1F143EE-1FE9-7B4B-9A00-D77091CC5BC6}" srcOrd="1" destOrd="0" presId="urn:microsoft.com/office/officeart/2009/3/layout/RandomtoResultProcess"/>
    <dgm:cxn modelId="{3255820A-D868-4B8E-A9F9-9B72FB96CA7A}" type="presParOf" srcId="{E1F143EE-1FE9-7B4B-9A00-D77091CC5BC6}" destId="{91321272-5D5D-6348-AFDC-4E5873823E09}" srcOrd="0" destOrd="0" presId="urn:microsoft.com/office/officeart/2009/3/layout/RandomtoResultProcess"/>
    <dgm:cxn modelId="{8B788667-4948-41D1-BD13-A254D9E5CB73}" type="presParOf" srcId="{E1F143EE-1FE9-7B4B-9A00-D77091CC5BC6}" destId="{F052B454-1026-E443-92F0-8E59E9B3F763}" srcOrd="1" destOrd="0" presId="urn:microsoft.com/office/officeart/2009/3/layout/RandomtoResultProcess"/>
    <dgm:cxn modelId="{6F5CE74B-21D8-44F0-8BD9-40F5B75181F0}" type="presParOf" srcId="{09F63333-49B5-C544-9608-71CB59A791E1}" destId="{7A04DA24-01A0-BD44-856B-2DE6FBEB6ABA}" srcOrd="2" destOrd="0" presId="urn:microsoft.com/office/officeart/2009/3/layout/RandomtoResultProcess"/>
    <dgm:cxn modelId="{88DE8969-5EED-4667-905F-C39AE4A12196}" type="presParOf" srcId="{7A04DA24-01A0-BD44-856B-2DE6FBEB6ABA}" destId="{11AA6417-5B79-AB44-B931-0E0334F3468E}" srcOrd="0" destOrd="0" presId="urn:microsoft.com/office/officeart/2009/3/layout/RandomtoResultProcess"/>
    <dgm:cxn modelId="{1F0EAC3F-35F6-4F9F-B34D-FD5FB03548F5}" type="presParOf" srcId="{7A04DA24-01A0-BD44-856B-2DE6FBEB6ABA}" destId="{6030618F-89A1-4F4E-BE5B-D2138B71A724}" srcOrd="1" destOrd="0" presId="urn:microsoft.com/office/officeart/2009/3/layout/RandomtoResultProcess"/>
    <dgm:cxn modelId="{51646BE6-E1FF-4D04-8C15-33F1FC8A4BB3}" type="presParOf" srcId="{09F63333-49B5-C544-9608-71CB59A791E1}" destId="{60B13EBD-3198-E644-A454-459E6E1C32A5}" srcOrd="3" destOrd="0" presId="urn:microsoft.com/office/officeart/2009/3/layout/RandomtoResultProcess"/>
    <dgm:cxn modelId="{219E8536-3439-4F77-BD68-5E5B1B10FB0A}" type="presParOf" srcId="{60B13EBD-3198-E644-A454-459E6E1C32A5}" destId="{5490DF24-6F95-D049-8E2A-7699676839D7}" srcOrd="0" destOrd="0" presId="urn:microsoft.com/office/officeart/2009/3/layout/RandomtoResultProcess"/>
    <dgm:cxn modelId="{3B25BDE9-681D-4983-BA69-2ADFB0553B3A}" type="presParOf" srcId="{60B13EBD-3198-E644-A454-459E6E1C32A5}" destId="{8873694D-5D9B-7D42-9A30-3A0262D2E0EA}" srcOrd="1" destOrd="0" presId="urn:microsoft.com/office/officeart/2009/3/layout/RandomtoResultProcess"/>
    <dgm:cxn modelId="{3AD009FE-1040-461D-B3C5-007B801F6B1F}" type="presParOf" srcId="{09F63333-49B5-C544-9608-71CB59A791E1}" destId="{C6811A9C-6CD1-7644-ACA9-2EEF5DAF447E}" srcOrd="4" destOrd="0" presId="urn:microsoft.com/office/officeart/2009/3/layout/RandomtoResultProcess"/>
    <dgm:cxn modelId="{8C1DAA79-7294-4F55-918C-5508EBFDBD3F}" type="presParOf" srcId="{C6811A9C-6CD1-7644-ACA9-2EEF5DAF447E}" destId="{7C3C4241-E522-1B43-BE8B-AD7F9A21F097}" srcOrd="0" destOrd="0" presId="urn:microsoft.com/office/officeart/2009/3/layout/RandomtoResultProcess"/>
    <dgm:cxn modelId="{5BCD70D1-ED56-4329-9C30-92BCCBA030C0}" type="presParOf" srcId="{C6811A9C-6CD1-7644-ACA9-2EEF5DAF447E}" destId="{D67D7B0D-DFB9-C649-A010-12CC4137D004}" srcOrd="1" destOrd="0" presId="urn:microsoft.com/office/officeart/2009/3/layout/RandomtoResultProcess"/>
    <dgm:cxn modelId="{5EEB79DA-F044-4360-91C3-4C7FD121C8A3}" type="presParOf" srcId="{09F63333-49B5-C544-9608-71CB59A791E1}" destId="{532E9020-CDE0-364E-BB3B-D45F645218CF}" srcOrd="5" destOrd="0" presId="urn:microsoft.com/office/officeart/2009/3/layout/RandomtoResultProcess"/>
    <dgm:cxn modelId="{4B403633-29A1-4E75-ABCC-5B50EC648D2B}" type="presParOf" srcId="{532E9020-CDE0-364E-BB3B-D45F645218CF}" destId="{714EC67F-F21D-7049-8BB4-9E275873B731}" srcOrd="0" destOrd="0" presId="urn:microsoft.com/office/officeart/2009/3/layout/RandomtoResultProcess"/>
    <dgm:cxn modelId="{910EA864-C887-4214-B80D-D688018E0878}" type="presParOf" srcId="{532E9020-CDE0-364E-BB3B-D45F645218CF}" destId="{715CF254-7E5E-224A-9177-8137FD73BD4B}" srcOrd="1" destOrd="0" presId="urn:microsoft.com/office/officeart/2009/3/layout/RandomtoResultProcess"/>
    <dgm:cxn modelId="{6AFE6FF6-D1C2-4CA6-8D31-461469DF9FBB}" type="presParOf" srcId="{09F63333-49B5-C544-9608-71CB59A791E1}" destId="{60B560BD-F23D-CC43-A626-90B7FFABA0EB}" srcOrd="6" destOrd="0" presId="urn:microsoft.com/office/officeart/2009/3/layout/RandomtoResultProcess"/>
    <dgm:cxn modelId="{5FA1EFCC-BAE9-4899-84CB-8169058B58F6}" type="presParOf" srcId="{60B560BD-F23D-CC43-A626-90B7FFABA0EB}" destId="{4A561B38-3BB0-D04B-BEDB-54BA87224CEF}" srcOrd="0" destOrd="0" presId="urn:microsoft.com/office/officeart/2009/3/layout/RandomtoResultProcess"/>
    <dgm:cxn modelId="{1BBBFA3C-304D-4B4C-9553-A965C6DA7241}" type="presParOf" srcId="{60B560BD-F23D-CC43-A626-90B7FFABA0EB}" destId="{AB5E53C5-49CE-8E4B-BEA4-A309C2B21B64}" srcOrd="1" destOrd="0" presId="urn:microsoft.com/office/officeart/2009/3/layout/RandomtoResult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7A44D-2A88-4332-B131-EBFE4AE5E4A1}">
      <dsp:nvSpPr>
        <dsp:cNvPr id="0" name=""/>
        <dsp:cNvSpPr/>
      </dsp:nvSpPr>
      <dsp:spPr>
        <a:xfrm>
          <a:off x="0" y="2042574"/>
          <a:ext cx="2085809" cy="104290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fr-FR" sz="4400" kern="1200" dirty="0"/>
            <a:t>LIRE</a:t>
          </a:r>
        </a:p>
      </dsp:txBody>
      <dsp:txXfrm>
        <a:off x="30546" y="2073120"/>
        <a:ext cx="2024717" cy="981812"/>
      </dsp:txXfrm>
    </dsp:sp>
    <dsp:sp modelId="{8A609676-4A54-44CD-B1C8-F950CB028F13}">
      <dsp:nvSpPr>
        <dsp:cNvPr id="0" name=""/>
        <dsp:cNvSpPr/>
      </dsp:nvSpPr>
      <dsp:spPr>
        <a:xfrm rot="18034086">
          <a:off x="1677708" y="1832220"/>
          <a:ext cx="1660843" cy="33585"/>
        </a:xfrm>
        <a:custGeom>
          <a:avLst/>
          <a:gdLst/>
          <a:ahLst/>
          <a:cxnLst/>
          <a:rect l="0" t="0" r="0" b="0"/>
          <a:pathLst>
            <a:path>
              <a:moveTo>
                <a:pt x="0" y="16792"/>
              </a:moveTo>
              <a:lnTo>
                <a:pt x="1660843" y="16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466609" y="1807491"/>
        <a:ext cx="83042" cy="83042"/>
      </dsp:txXfrm>
    </dsp:sp>
    <dsp:sp modelId="{DE05F4DA-086F-4BFF-B2FD-22C7327387A0}">
      <dsp:nvSpPr>
        <dsp:cNvPr id="0" name=""/>
        <dsp:cNvSpPr/>
      </dsp:nvSpPr>
      <dsp:spPr>
        <a:xfrm>
          <a:off x="2930451" y="612546"/>
          <a:ext cx="2981268" cy="104290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Identification des mots écrits</a:t>
          </a:r>
        </a:p>
      </dsp:txBody>
      <dsp:txXfrm>
        <a:off x="2960997" y="643092"/>
        <a:ext cx="2920176" cy="981812"/>
      </dsp:txXfrm>
    </dsp:sp>
    <dsp:sp modelId="{26A1FEB1-85A9-49EE-A286-EC851F476DFE}">
      <dsp:nvSpPr>
        <dsp:cNvPr id="0" name=""/>
        <dsp:cNvSpPr/>
      </dsp:nvSpPr>
      <dsp:spPr>
        <a:xfrm rot="19457599">
          <a:off x="5815145" y="817370"/>
          <a:ext cx="1027473" cy="33585"/>
        </a:xfrm>
        <a:custGeom>
          <a:avLst/>
          <a:gdLst/>
          <a:ahLst/>
          <a:cxnLst/>
          <a:rect l="0" t="0" r="0" b="0"/>
          <a:pathLst>
            <a:path>
              <a:moveTo>
                <a:pt x="0" y="16792"/>
              </a:moveTo>
              <a:lnTo>
                <a:pt x="1027473" y="167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303195" y="808476"/>
        <a:ext cx="51373" cy="51373"/>
      </dsp:txXfrm>
    </dsp:sp>
    <dsp:sp modelId="{D9177944-7744-42F4-AC88-FFB7D244595E}">
      <dsp:nvSpPr>
        <dsp:cNvPr id="0" name=""/>
        <dsp:cNvSpPr/>
      </dsp:nvSpPr>
      <dsp:spPr>
        <a:xfrm>
          <a:off x="6746044" y="12875"/>
          <a:ext cx="3790875" cy="104290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Association de graphèmes à des phonèmes</a:t>
          </a:r>
        </a:p>
      </dsp:txBody>
      <dsp:txXfrm>
        <a:off x="6776590" y="43421"/>
        <a:ext cx="3729783" cy="981812"/>
      </dsp:txXfrm>
    </dsp:sp>
    <dsp:sp modelId="{934FE024-E05F-4DE9-85D3-679277D8F1E0}">
      <dsp:nvSpPr>
        <dsp:cNvPr id="0" name=""/>
        <dsp:cNvSpPr/>
      </dsp:nvSpPr>
      <dsp:spPr>
        <a:xfrm rot="2142401">
          <a:off x="5815145" y="1417041"/>
          <a:ext cx="1027473" cy="33585"/>
        </a:xfrm>
        <a:custGeom>
          <a:avLst/>
          <a:gdLst/>
          <a:ahLst/>
          <a:cxnLst/>
          <a:rect l="0" t="0" r="0" b="0"/>
          <a:pathLst>
            <a:path>
              <a:moveTo>
                <a:pt x="0" y="16792"/>
              </a:moveTo>
              <a:lnTo>
                <a:pt x="1027473" y="167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303195" y="1408146"/>
        <a:ext cx="51373" cy="51373"/>
      </dsp:txXfrm>
    </dsp:sp>
    <dsp:sp modelId="{6D819326-0632-4385-80DB-619924C94F14}">
      <dsp:nvSpPr>
        <dsp:cNvPr id="0" name=""/>
        <dsp:cNvSpPr/>
      </dsp:nvSpPr>
      <dsp:spPr>
        <a:xfrm>
          <a:off x="6746044" y="1212216"/>
          <a:ext cx="3761549" cy="104290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Reconnaissance directe de la forme orthographique</a:t>
          </a:r>
        </a:p>
      </dsp:txBody>
      <dsp:txXfrm>
        <a:off x="6776590" y="1242762"/>
        <a:ext cx="3700457" cy="981812"/>
      </dsp:txXfrm>
    </dsp:sp>
    <dsp:sp modelId="{20C5254F-C706-4A83-AF0D-3A089899F2E6}">
      <dsp:nvSpPr>
        <dsp:cNvPr id="0" name=""/>
        <dsp:cNvSpPr/>
      </dsp:nvSpPr>
      <dsp:spPr>
        <a:xfrm rot="3565914">
          <a:off x="1677708" y="3262248"/>
          <a:ext cx="1660843" cy="33585"/>
        </a:xfrm>
        <a:custGeom>
          <a:avLst/>
          <a:gdLst/>
          <a:ahLst/>
          <a:cxnLst/>
          <a:rect l="0" t="0" r="0" b="0"/>
          <a:pathLst>
            <a:path>
              <a:moveTo>
                <a:pt x="0" y="16792"/>
              </a:moveTo>
              <a:lnTo>
                <a:pt x="1660843" y="16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466609" y="3237520"/>
        <a:ext cx="83042" cy="83042"/>
      </dsp:txXfrm>
    </dsp:sp>
    <dsp:sp modelId="{2B67F76E-EDFF-4193-B40D-A27AAE3128D5}">
      <dsp:nvSpPr>
        <dsp:cNvPr id="0" name=""/>
        <dsp:cNvSpPr/>
      </dsp:nvSpPr>
      <dsp:spPr>
        <a:xfrm>
          <a:off x="2930451" y="3472603"/>
          <a:ext cx="3032600" cy="104290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Compréhension</a:t>
          </a:r>
        </a:p>
      </dsp:txBody>
      <dsp:txXfrm>
        <a:off x="2960997" y="3503149"/>
        <a:ext cx="2971508" cy="981812"/>
      </dsp:txXfrm>
    </dsp:sp>
    <dsp:sp modelId="{F36758B1-62AF-4ED9-9C86-6BB8339046AD}">
      <dsp:nvSpPr>
        <dsp:cNvPr id="0" name=""/>
        <dsp:cNvSpPr/>
      </dsp:nvSpPr>
      <dsp:spPr>
        <a:xfrm>
          <a:off x="5963052" y="3977262"/>
          <a:ext cx="834323" cy="33585"/>
        </a:xfrm>
        <a:custGeom>
          <a:avLst/>
          <a:gdLst/>
          <a:ahLst/>
          <a:cxnLst/>
          <a:rect l="0" t="0" r="0" b="0"/>
          <a:pathLst>
            <a:path>
              <a:moveTo>
                <a:pt x="0" y="16792"/>
              </a:moveTo>
              <a:lnTo>
                <a:pt x="834323" y="167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359355" y="3973197"/>
        <a:ext cx="41716" cy="41716"/>
      </dsp:txXfrm>
    </dsp:sp>
    <dsp:sp modelId="{0F535ECB-B022-446E-950F-3CE86D23B5D3}">
      <dsp:nvSpPr>
        <dsp:cNvPr id="0" name=""/>
        <dsp:cNvSpPr/>
      </dsp:nvSpPr>
      <dsp:spPr>
        <a:xfrm>
          <a:off x="6797375" y="2411556"/>
          <a:ext cx="3692905" cy="316499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fr-FR" sz="1800" kern="1200" dirty="0"/>
            <a:t>- Activer la signification des mots</a:t>
          </a:r>
        </a:p>
        <a:p>
          <a:pPr marL="0" lvl="0" indent="0" algn="l" defTabSz="800100">
            <a:lnSpc>
              <a:spcPct val="90000"/>
            </a:lnSpc>
            <a:spcBef>
              <a:spcPct val="0"/>
            </a:spcBef>
            <a:spcAft>
              <a:spcPct val="35000"/>
            </a:spcAft>
            <a:buNone/>
          </a:pPr>
          <a:r>
            <a:rPr lang="fr-FR" sz="1800" kern="1200" dirty="0"/>
            <a:t>- Comprendre leur mise en relation dans la phrase</a:t>
          </a:r>
        </a:p>
        <a:p>
          <a:pPr marL="0" lvl="0" indent="0" algn="l" defTabSz="800100">
            <a:lnSpc>
              <a:spcPct val="90000"/>
            </a:lnSpc>
            <a:spcBef>
              <a:spcPct val="0"/>
            </a:spcBef>
            <a:spcAft>
              <a:spcPct val="35000"/>
            </a:spcAft>
            <a:buNone/>
          </a:pPr>
          <a:r>
            <a:rPr lang="fr-FR" sz="1800" kern="1200" dirty="0"/>
            <a:t>- Établir des liens entre les phrases</a:t>
          </a:r>
        </a:p>
        <a:p>
          <a:pPr marL="0" lvl="0" indent="0" algn="l" defTabSz="800100">
            <a:lnSpc>
              <a:spcPct val="90000"/>
            </a:lnSpc>
            <a:spcBef>
              <a:spcPct val="0"/>
            </a:spcBef>
            <a:spcAft>
              <a:spcPct val="35000"/>
            </a:spcAft>
            <a:buNone/>
          </a:pPr>
          <a:r>
            <a:rPr lang="fr-FR" sz="1800" kern="1200" dirty="0"/>
            <a:t>- Connaissances des différents types de textes</a:t>
          </a:r>
        </a:p>
        <a:p>
          <a:pPr marL="0" lvl="0" indent="0" algn="l" defTabSz="800100">
            <a:lnSpc>
              <a:spcPct val="90000"/>
            </a:lnSpc>
            <a:spcBef>
              <a:spcPct val="0"/>
            </a:spcBef>
            <a:spcAft>
              <a:spcPct val="35000"/>
            </a:spcAft>
            <a:buNone/>
          </a:pPr>
          <a:r>
            <a:rPr lang="fr-FR" sz="1800" kern="1200" dirty="0"/>
            <a:t>- Contrôler sa compréhension</a:t>
          </a:r>
        </a:p>
      </dsp:txBody>
      <dsp:txXfrm>
        <a:off x="6890075" y="2504256"/>
        <a:ext cx="3507505" cy="2979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146CB-F307-5A4F-B0A6-B0F582E27C69}">
      <dsp:nvSpPr>
        <dsp:cNvPr id="0" name=""/>
        <dsp:cNvSpPr/>
      </dsp:nvSpPr>
      <dsp:spPr>
        <a:xfrm>
          <a:off x="124188" y="1182503"/>
          <a:ext cx="1806685" cy="59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La  lecture et l’écriture au CP</a:t>
          </a:r>
        </a:p>
      </dsp:txBody>
      <dsp:txXfrm>
        <a:off x="124188" y="1182503"/>
        <a:ext cx="1806685" cy="595385"/>
      </dsp:txXfrm>
    </dsp:sp>
    <dsp:sp modelId="{688CB9A4-8FE3-FA4F-8CC6-A6A8E0B12E99}">
      <dsp:nvSpPr>
        <dsp:cNvPr id="0" name=""/>
        <dsp:cNvSpPr/>
      </dsp:nvSpPr>
      <dsp:spPr>
        <a:xfrm>
          <a:off x="122135" y="1001424"/>
          <a:ext cx="143713" cy="143713"/>
        </a:xfrm>
        <a:prstGeom prst="ellips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3399625-870F-8345-A425-0A2248B5AC8F}">
      <dsp:nvSpPr>
        <dsp:cNvPr id="0" name=""/>
        <dsp:cNvSpPr/>
      </dsp:nvSpPr>
      <dsp:spPr>
        <a:xfrm>
          <a:off x="222734" y="800225"/>
          <a:ext cx="143713" cy="143713"/>
        </a:xfrm>
        <a:prstGeom prst="ellipse">
          <a:avLst/>
        </a:prstGeom>
        <a:solidFill>
          <a:schemeClr val="accent5">
            <a:hueOff val="-408519"/>
            <a:satOff val="-568"/>
            <a:lumOff val="-2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C4A74C6-5ACF-EE4C-8EF4-EDFD99042B11}">
      <dsp:nvSpPr>
        <dsp:cNvPr id="0" name=""/>
        <dsp:cNvSpPr/>
      </dsp:nvSpPr>
      <dsp:spPr>
        <a:xfrm>
          <a:off x="464173" y="840465"/>
          <a:ext cx="225835" cy="225835"/>
        </a:xfrm>
        <a:prstGeom prst="ellipse">
          <a:avLst/>
        </a:prstGeom>
        <a:solidFill>
          <a:schemeClr val="accent5">
            <a:hueOff val="-817038"/>
            <a:satOff val="-1136"/>
            <a:lumOff val="-43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FFEB74D-C701-AF49-8FB4-5559B1D2C41A}">
      <dsp:nvSpPr>
        <dsp:cNvPr id="0" name=""/>
        <dsp:cNvSpPr/>
      </dsp:nvSpPr>
      <dsp:spPr>
        <a:xfrm>
          <a:off x="665372" y="619146"/>
          <a:ext cx="143713" cy="143713"/>
        </a:xfrm>
        <a:prstGeom prst="ellipse">
          <a:avLst/>
        </a:prstGeom>
        <a:solidFill>
          <a:schemeClr val="accent5">
            <a:hueOff val="-1225557"/>
            <a:satOff val="-1705"/>
            <a:lumOff val="-65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B70D8C0-AAB4-3E42-BACA-D7659BAAFB06}">
      <dsp:nvSpPr>
        <dsp:cNvPr id="0" name=""/>
        <dsp:cNvSpPr/>
      </dsp:nvSpPr>
      <dsp:spPr>
        <a:xfrm>
          <a:off x="926931" y="538666"/>
          <a:ext cx="143713" cy="143713"/>
        </a:xfrm>
        <a:prstGeom prst="ellipse">
          <a:avLst/>
        </a:prstGeom>
        <a:solidFill>
          <a:schemeClr val="accent5">
            <a:hueOff val="-1634077"/>
            <a:satOff val="-2273"/>
            <a:lumOff val="-87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186496D-3803-AF4C-A087-4E4916A1925E}">
      <dsp:nvSpPr>
        <dsp:cNvPr id="0" name=""/>
        <dsp:cNvSpPr/>
      </dsp:nvSpPr>
      <dsp:spPr>
        <a:xfrm>
          <a:off x="1248850" y="679505"/>
          <a:ext cx="143713" cy="143713"/>
        </a:xfrm>
        <a:prstGeom prst="ellipse">
          <a:avLst/>
        </a:prstGeom>
        <a:solidFill>
          <a:schemeClr val="accent5">
            <a:hueOff val="-2042596"/>
            <a:satOff val="-2841"/>
            <a:lumOff val="-108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29AD996-2B79-9B44-A15C-0CCA1DC7C762}">
      <dsp:nvSpPr>
        <dsp:cNvPr id="0" name=""/>
        <dsp:cNvSpPr/>
      </dsp:nvSpPr>
      <dsp:spPr>
        <a:xfrm>
          <a:off x="1450049" y="780105"/>
          <a:ext cx="225835" cy="225835"/>
        </a:xfrm>
        <a:prstGeom prst="ellipse">
          <a:avLst/>
        </a:prstGeom>
        <a:solidFill>
          <a:schemeClr val="accent5">
            <a:hueOff val="-2451115"/>
            <a:satOff val="-3409"/>
            <a:lumOff val="-130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190051E-D862-1D47-8005-30DF33EABDC0}">
      <dsp:nvSpPr>
        <dsp:cNvPr id="0" name=""/>
        <dsp:cNvSpPr/>
      </dsp:nvSpPr>
      <dsp:spPr>
        <a:xfrm>
          <a:off x="1731727" y="1001424"/>
          <a:ext cx="143713" cy="143713"/>
        </a:xfrm>
        <a:prstGeom prst="ellipse">
          <a:avLst/>
        </a:prstGeom>
        <a:solidFill>
          <a:schemeClr val="accent5">
            <a:hueOff val="-2859634"/>
            <a:satOff val="-3978"/>
            <a:lumOff val="-152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235E0F1-1E6E-F440-9E20-EFCE956AEE08}">
      <dsp:nvSpPr>
        <dsp:cNvPr id="0" name=""/>
        <dsp:cNvSpPr/>
      </dsp:nvSpPr>
      <dsp:spPr>
        <a:xfrm>
          <a:off x="1852447" y="1222743"/>
          <a:ext cx="143713" cy="143713"/>
        </a:xfrm>
        <a:prstGeom prst="ellipse">
          <a:avLst/>
        </a:prstGeom>
        <a:solidFill>
          <a:schemeClr val="accent5">
            <a:hueOff val="-3268153"/>
            <a:satOff val="-4546"/>
            <a:lumOff val="-174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9015787-CFA7-5540-BD43-37511B5D4338}">
      <dsp:nvSpPr>
        <dsp:cNvPr id="0" name=""/>
        <dsp:cNvSpPr/>
      </dsp:nvSpPr>
      <dsp:spPr>
        <a:xfrm>
          <a:off x="806212" y="800225"/>
          <a:ext cx="369549" cy="369549"/>
        </a:xfrm>
        <a:prstGeom prst="ellipse">
          <a:avLst/>
        </a:prstGeom>
        <a:solidFill>
          <a:schemeClr val="accent5">
            <a:hueOff val="-3676672"/>
            <a:satOff val="-5114"/>
            <a:lumOff val="-196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5C6E981-C3A5-0C44-8114-922B2FE8B114}">
      <dsp:nvSpPr>
        <dsp:cNvPr id="0" name=""/>
        <dsp:cNvSpPr/>
      </dsp:nvSpPr>
      <dsp:spPr>
        <a:xfrm>
          <a:off x="21535" y="1564781"/>
          <a:ext cx="143713" cy="143713"/>
        </a:xfrm>
        <a:prstGeom prst="ellipse">
          <a:avLst/>
        </a:prstGeom>
        <a:solidFill>
          <a:schemeClr val="accent5">
            <a:hueOff val="-4085191"/>
            <a:satOff val="-5682"/>
            <a:lumOff val="-217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C3DDF19-75B4-1F45-881A-C43EB4181EB5}">
      <dsp:nvSpPr>
        <dsp:cNvPr id="0" name=""/>
        <dsp:cNvSpPr/>
      </dsp:nvSpPr>
      <dsp:spPr>
        <a:xfrm>
          <a:off x="142255" y="1745860"/>
          <a:ext cx="225835" cy="225835"/>
        </a:xfrm>
        <a:prstGeom prst="ellipse">
          <a:avLst/>
        </a:prstGeom>
        <a:solidFill>
          <a:schemeClr val="accent5">
            <a:hueOff val="-4493710"/>
            <a:satOff val="-6250"/>
            <a:lumOff val="-239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D2CCEAE-2416-CD41-8D76-E15212BA821C}">
      <dsp:nvSpPr>
        <dsp:cNvPr id="0" name=""/>
        <dsp:cNvSpPr/>
      </dsp:nvSpPr>
      <dsp:spPr>
        <a:xfrm>
          <a:off x="444053" y="1906820"/>
          <a:ext cx="328488" cy="328488"/>
        </a:xfrm>
        <a:prstGeom prst="ellipse">
          <a:avLst/>
        </a:prstGeom>
        <a:solidFill>
          <a:schemeClr val="accent5">
            <a:hueOff val="-4902230"/>
            <a:satOff val="-6819"/>
            <a:lumOff val="-261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A0233BC-3376-0A4C-BD0E-D770DB13F4CB}">
      <dsp:nvSpPr>
        <dsp:cNvPr id="0" name=""/>
        <dsp:cNvSpPr/>
      </dsp:nvSpPr>
      <dsp:spPr>
        <a:xfrm>
          <a:off x="866571" y="2168379"/>
          <a:ext cx="143713" cy="143713"/>
        </a:xfrm>
        <a:prstGeom prst="ellipse">
          <a:avLst/>
        </a:prstGeom>
        <a:solidFill>
          <a:schemeClr val="accent5">
            <a:hueOff val="-5310748"/>
            <a:satOff val="-7387"/>
            <a:lumOff val="-283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2DF6C82-1015-F84B-B46F-AC86D92AB340}">
      <dsp:nvSpPr>
        <dsp:cNvPr id="0" name=""/>
        <dsp:cNvSpPr/>
      </dsp:nvSpPr>
      <dsp:spPr>
        <a:xfrm>
          <a:off x="947051" y="1906820"/>
          <a:ext cx="225835" cy="225835"/>
        </a:xfrm>
        <a:prstGeom prst="ellipse">
          <a:avLst/>
        </a:prstGeom>
        <a:solidFill>
          <a:schemeClr val="accent5">
            <a:hueOff val="-5719268"/>
            <a:satOff val="-7955"/>
            <a:lumOff val="-305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0417CD7-7A28-2049-92F0-F169AC6C0C63}">
      <dsp:nvSpPr>
        <dsp:cNvPr id="0" name=""/>
        <dsp:cNvSpPr/>
      </dsp:nvSpPr>
      <dsp:spPr>
        <a:xfrm>
          <a:off x="1148250" y="2188498"/>
          <a:ext cx="143713" cy="143713"/>
        </a:xfrm>
        <a:prstGeom prst="ellipse">
          <a:avLst/>
        </a:prstGeom>
        <a:solidFill>
          <a:schemeClr val="accent5">
            <a:hueOff val="-6127787"/>
            <a:satOff val="-8523"/>
            <a:lumOff val="-326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12E21E3-AC76-C747-AB23-A8C17F133484}">
      <dsp:nvSpPr>
        <dsp:cNvPr id="0" name=""/>
        <dsp:cNvSpPr/>
      </dsp:nvSpPr>
      <dsp:spPr>
        <a:xfrm>
          <a:off x="1329329" y="1866580"/>
          <a:ext cx="328488" cy="328488"/>
        </a:xfrm>
        <a:prstGeom prst="ellipse">
          <a:avLst/>
        </a:prstGeom>
        <a:solidFill>
          <a:schemeClr val="accent5">
            <a:hueOff val="-6536306"/>
            <a:satOff val="-9092"/>
            <a:lumOff val="-34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27F99EB-1F25-F941-9FF2-C5784D77E95E}">
      <dsp:nvSpPr>
        <dsp:cNvPr id="0" name=""/>
        <dsp:cNvSpPr/>
      </dsp:nvSpPr>
      <dsp:spPr>
        <a:xfrm>
          <a:off x="1771967" y="1786100"/>
          <a:ext cx="225835" cy="225835"/>
        </a:xfrm>
        <a:prstGeom prst="ellipse">
          <a:avLst/>
        </a:prstGeom>
        <a:solidFill>
          <a:schemeClr val="accent5">
            <a:hueOff val="-6944825"/>
            <a:satOff val="-9660"/>
            <a:lumOff val="-370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1321272-5D5D-6348-AFDC-4E5873823E09}">
      <dsp:nvSpPr>
        <dsp:cNvPr id="0" name=""/>
        <dsp:cNvSpPr/>
      </dsp:nvSpPr>
      <dsp:spPr>
        <a:xfrm>
          <a:off x="1997803" y="840130"/>
          <a:ext cx="663247" cy="1266211"/>
        </a:xfrm>
        <a:prstGeom prst="chevron">
          <a:avLst>
            <a:gd name="adj" fmla="val 62310"/>
          </a:avLst>
        </a:prstGeom>
        <a:solidFill>
          <a:schemeClr val="accent5">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1AA6417-5B79-AB44-B931-0E0334F3468E}">
      <dsp:nvSpPr>
        <dsp:cNvPr id="0" name=""/>
        <dsp:cNvSpPr/>
      </dsp:nvSpPr>
      <dsp:spPr>
        <a:xfrm>
          <a:off x="2661050" y="840745"/>
          <a:ext cx="1808856" cy="1266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10H / semaine</a:t>
          </a:r>
        </a:p>
      </dsp:txBody>
      <dsp:txXfrm>
        <a:off x="2661050" y="840745"/>
        <a:ext cx="1808856" cy="1266199"/>
      </dsp:txXfrm>
    </dsp:sp>
    <dsp:sp modelId="{5490DF24-6F95-D049-8E2A-7699676839D7}">
      <dsp:nvSpPr>
        <dsp:cNvPr id="0" name=""/>
        <dsp:cNvSpPr/>
      </dsp:nvSpPr>
      <dsp:spPr>
        <a:xfrm>
          <a:off x="4469906" y="840130"/>
          <a:ext cx="663247" cy="1266211"/>
        </a:xfrm>
        <a:prstGeom prst="chevron">
          <a:avLst>
            <a:gd name="adj" fmla="val 62310"/>
          </a:avLst>
        </a:prstGeom>
        <a:solidFill>
          <a:schemeClr val="accent5">
            <a:hueOff val="-3676672"/>
            <a:satOff val="-5114"/>
            <a:lumOff val="-1961"/>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C3C4241-E522-1B43-BE8B-AD7F9A21F097}">
      <dsp:nvSpPr>
        <dsp:cNvPr id="0" name=""/>
        <dsp:cNvSpPr/>
      </dsp:nvSpPr>
      <dsp:spPr>
        <a:xfrm>
          <a:off x="5133154" y="840745"/>
          <a:ext cx="1808856" cy="1266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Plusieurs dimensions</a:t>
          </a:r>
        </a:p>
      </dsp:txBody>
      <dsp:txXfrm>
        <a:off x="5133154" y="840745"/>
        <a:ext cx="1808856" cy="1266199"/>
      </dsp:txXfrm>
    </dsp:sp>
    <dsp:sp modelId="{714EC67F-F21D-7049-8BB4-9E275873B731}">
      <dsp:nvSpPr>
        <dsp:cNvPr id="0" name=""/>
        <dsp:cNvSpPr/>
      </dsp:nvSpPr>
      <dsp:spPr>
        <a:xfrm>
          <a:off x="6942010" y="840130"/>
          <a:ext cx="663247" cy="1266211"/>
        </a:xfrm>
        <a:prstGeom prst="chevron">
          <a:avLst>
            <a:gd name="adj" fmla="val 62310"/>
          </a:avLst>
        </a:prstGeom>
        <a:solidFill>
          <a:schemeClr val="accent5">
            <a:hueOff val="-7353344"/>
            <a:satOff val="-10228"/>
            <a:lumOff val="-3922"/>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A561B38-3BB0-D04B-BEDB-54BA87224CEF}">
      <dsp:nvSpPr>
        <dsp:cNvPr id="0" name=""/>
        <dsp:cNvSpPr/>
      </dsp:nvSpPr>
      <dsp:spPr>
        <a:xfrm>
          <a:off x="7605257" y="538666"/>
          <a:ext cx="4036471" cy="3815082"/>
        </a:xfrm>
        <a:prstGeom prst="ellipse">
          <a:avLst/>
        </a:prstGeom>
        <a:solidFill>
          <a:schemeClr val="accent5">
            <a:hueOff val="-7353344"/>
            <a:satOff val="-10228"/>
            <a:lumOff val="-392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fr-FR" sz="1800" kern="1200" dirty="0"/>
            <a:t>- </a:t>
          </a:r>
          <a:r>
            <a:rPr lang="fr-FR" sz="1800" b="1" kern="1200" dirty="0"/>
            <a:t>L’apprentissage des phonèmes et des graphèmes</a:t>
          </a:r>
        </a:p>
        <a:p>
          <a:pPr marL="0" lvl="0" indent="0" algn="l" defTabSz="800100">
            <a:lnSpc>
              <a:spcPct val="90000"/>
            </a:lnSpc>
            <a:spcBef>
              <a:spcPct val="0"/>
            </a:spcBef>
            <a:spcAft>
              <a:spcPct val="35000"/>
            </a:spcAft>
            <a:buNone/>
          </a:pPr>
          <a:r>
            <a:rPr lang="fr-FR" sz="1800" b="1" kern="1200" dirty="0"/>
            <a:t>-  Le vocabulaire</a:t>
          </a:r>
        </a:p>
        <a:p>
          <a:pPr marL="0" lvl="0" indent="0" algn="l" defTabSz="800100">
            <a:lnSpc>
              <a:spcPct val="90000"/>
            </a:lnSpc>
            <a:spcBef>
              <a:spcPct val="0"/>
            </a:spcBef>
            <a:spcAft>
              <a:spcPct val="35000"/>
            </a:spcAft>
            <a:buNone/>
          </a:pPr>
          <a:r>
            <a:rPr lang="fr-FR" sz="1800" b="1" kern="1200" dirty="0"/>
            <a:t>-  La lecture de phrases et de textes</a:t>
          </a:r>
        </a:p>
        <a:p>
          <a:pPr marL="0" lvl="0" indent="0" algn="l" defTabSz="800100">
            <a:lnSpc>
              <a:spcPct val="90000"/>
            </a:lnSpc>
            <a:spcBef>
              <a:spcPct val="0"/>
            </a:spcBef>
            <a:spcAft>
              <a:spcPct val="35000"/>
            </a:spcAft>
            <a:buNone/>
          </a:pPr>
          <a:r>
            <a:rPr lang="fr-FR" sz="1800" b="1" kern="1200" dirty="0"/>
            <a:t>- La copie et la dictée</a:t>
          </a:r>
        </a:p>
        <a:p>
          <a:pPr marL="0" lvl="0" indent="0" algn="l" defTabSz="800100">
            <a:lnSpc>
              <a:spcPct val="90000"/>
            </a:lnSpc>
            <a:spcBef>
              <a:spcPct val="0"/>
            </a:spcBef>
            <a:spcAft>
              <a:spcPct val="35000"/>
            </a:spcAft>
            <a:buNone/>
          </a:pPr>
          <a:r>
            <a:rPr lang="fr-FR" sz="1800" b="1" kern="1200" dirty="0"/>
            <a:t>- La compréhension</a:t>
          </a:r>
        </a:p>
        <a:p>
          <a:pPr marL="0" lvl="0" indent="0" algn="l" defTabSz="800100">
            <a:lnSpc>
              <a:spcPct val="90000"/>
            </a:lnSpc>
            <a:spcBef>
              <a:spcPct val="0"/>
            </a:spcBef>
            <a:spcAft>
              <a:spcPct val="35000"/>
            </a:spcAft>
            <a:buNone/>
          </a:pPr>
          <a:r>
            <a:rPr lang="fr-FR" sz="1800" b="1" kern="1200" dirty="0"/>
            <a:t>- L’entrainement pour automatiser</a:t>
          </a:r>
        </a:p>
      </dsp:txBody>
      <dsp:txXfrm>
        <a:off x="8196384" y="1097372"/>
        <a:ext cx="2854217" cy="26976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4A85B1F9-B200-4FED-8534-7049C43E4447}" type="datetimeFigureOut">
              <a:rPr lang="fr-FR" smtClean="0"/>
              <a:t>08/10/2019</a:t>
            </a:fld>
            <a:endParaRPr lang="fr-FR"/>
          </a:p>
        </p:txBody>
      </p:sp>
      <p:sp>
        <p:nvSpPr>
          <p:cNvPr id="4" name="Espace réservé de l'image des diapositives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74413249-89BA-40A1-853C-5A9FE9FCD4A9}" type="slidenum">
              <a:rPr lang="fr-FR" smtClean="0"/>
              <a:t>‹N°›</a:t>
            </a:fld>
            <a:endParaRPr lang="fr-FR"/>
          </a:p>
        </p:txBody>
      </p:sp>
    </p:spTree>
    <p:extLst>
      <p:ext uri="{BB962C8B-B14F-4D97-AF65-F5344CB8AC3E}">
        <p14:creationId xmlns:p14="http://schemas.microsoft.com/office/powerpoint/2010/main" val="1285108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4413249-89BA-40A1-853C-5A9FE9FCD4A9}" type="slidenum">
              <a:rPr lang="fr-FR" smtClean="0"/>
              <a:t>1</a:t>
            </a:fld>
            <a:endParaRPr lang="fr-FR"/>
          </a:p>
        </p:txBody>
      </p:sp>
    </p:spTree>
    <p:extLst>
      <p:ext uri="{BB962C8B-B14F-4D97-AF65-F5344CB8AC3E}">
        <p14:creationId xmlns:p14="http://schemas.microsoft.com/office/powerpoint/2010/main" val="606787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Dans le guide</a:t>
            </a:r>
            <a:r>
              <a:rPr lang="fr-FR" b="0" baseline="0" dirty="0"/>
              <a:t> :</a:t>
            </a:r>
          </a:p>
          <a:p>
            <a:pPr marL="171450" indent="-171450">
              <a:buFontTx/>
              <a:buChar char="-"/>
            </a:pPr>
            <a:r>
              <a:rPr lang="fr-FR" dirty="0"/>
              <a:t>c’est vers la 6</a:t>
            </a:r>
            <a:r>
              <a:rPr lang="fr-FR" baseline="30000" dirty="0"/>
              <a:t>ème</a:t>
            </a:r>
            <a:r>
              <a:rPr lang="fr-FR" dirty="0"/>
              <a:t> semaine que l’ordre V-C apparait. Jusqu’alors,</a:t>
            </a:r>
            <a:r>
              <a:rPr lang="fr-FR" baseline="0" dirty="0"/>
              <a:t> on reste à l’ordre C-V. </a:t>
            </a:r>
          </a:p>
          <a:p>
            <a:pPr marL="171450" indent="-171450">
              <a:buFontTx/>
              <a:buChar char="-"/>
            </a:pPr>
            <a:r>
              <a:rPr lang="fr-FR" baseline="0" dirty="0"/>
              <a:t>C’est en période 2 que les combinaisons CVC et CCV sont abordées. </a:t>
            </a:r>
          </a:p>
          <a:p>
            <a:endParaRPr lang="fr-FR" dirty="0"/>
          </a:p>
        </p:txBody>
      </p:sp>
      <p:sp>
        <p:nvSpPr>
          <p:cNvPr id="4" name="Espace réservé du numéro de diapositive 3"/>
          <p:cNvSpPr>
            <a:spLocks noGrp="1"/>
          </p:cNvSpPr>
          <p:nvPr>
            <p:ph type="sldNum" sz="quarter" idx="10"/>
          </p:nvPr>
        </p:nvSpPr>
        <p:spPr/>
        <p:txBody>
          <a:bodyPr/>
          <a:lstStyle/>
          <a:p>
            <a:fld id="{74413249-89BA-40A1-853C-5A9FE9FCD4A9}" type="slidenum">
              <a:rPr lang="fr-FR" smtClean="0"/>
              <a:t>11</a:t>
            </a:fld>
            <a:endParaRPr lang="fr-FR"/>
          </a:p>
        </p:txBody>
      </p:sp>
    </p:spTree>
    <p:extLst>
      <p:ext uri="{BB962C8B-B14F-4D97-AF65-F5344CB8AC3E}">
        <p14:creationId xmlns:p14="http://schemas.microsoft.com/office/powerpoint/2010/main" val="430959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La conscience phonémique correspond à la capacité d’analyse phonémique, par exemple dire que dans /</a:t>
            </a:r>
            <a:r>
              <a:rPr lang="fr-FR" b="0" dirty="0" err="1"/>
              <a:t>Kado</a:t>
            </a:r>
            <a:r>
              <a:rPr lang="fr-FR" b="0" dirty="0"/>
              <a:t>/ (cadeau) il y a quatre phonèmes. Il permet d’encoder et de décoder.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Le terme conscience phonologique est un terme générique qui désigne la capacité à manipuler de façon intentionnelle les unités phonologiques d’un mot (syllabe, infra-syllabe, phonème).</a:t>
            </a:r>
          </a:p>
          <a:p>
            <a:endParaRPr lang="fr-FR" b="1" dirty="0"/>
          </a:p>
        </p:txBody>
      </p:sp>
      <p:sp>
        <p:nvSpPr>
          <p:cNvPr id="4" name="Espace réservé du numéro de diapositive 3"/>
          <p:cNvSpPr>
            <a:spLocks noGrp="1"/>
          </p:cNvSpPr>
          <p:nvPr>
            <p:ph type="sldNum" sz="quarter" idx="5"/>
          </p:nvPr>
        </p:nvSpPr>
        <p:spPr/>
        <p:txBody>
          <a:bodyPr/>
          <a:lstStyle/>
          <a:p>
            <a:fld id="{74413249-89BA-40A1-853C-5A9FE9FCD4A9}" type="slidenum">
              <a:rPr lang="fr-FR" smtClean="0"/>
              <a:t>12</a:t>
            </a:fld>
            <a:endParaRPr lang="fr-FR"/>
          </a:p>
        </p:txBody>
      </p:sp>
    </p:spTree>
    <p:extLst>
      <p:ext uri="{BB962C8B-B14F-4D97-AF65-F5344CB8AC3E}">
        <p14:creationId xmlns:p14="http://schemas.microsoft.com/office/powerpoint/2010/main" val="24896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Intéressant pour le contenu (syllabes, mots, phrases puis court texte), mais une mise en page à adapter !!!!</a:t>
            </a:r>
          </a:p>
        </p:txBody>
      </p:sp>
      <p:sp>
        <p:nvSpPr>
          <p:cNvPr id="4" name="Espace réservé du numéro de diapositive 3"/>
          <p:cNvSpPr>
            <a:spLocks noGrp="1"/>
          </p:cNvSpPr>
          <p:nvPr>
            <p:ph type="sldNum" sz="quarter" idx="5"/>
          </p:nvPr>
        </p:nvSpPr>
        <p:spPr/>
        <p:txBody>
          <a:bodyPr/>
          <a:lstStyle/>
          <a:p>
            <a:fld id="{74413249-89BA-40A1-853C-5A9FE9FCD4A9}" type="slidenum">
              <a:rPr lang="fr-FR" smtClean="0"/>
              <a:t>13</a:t>
            </a:fld>
            <a:endParaRPr lang="fr-FR"/>
          </a:p>
        </p:txBody>
      </p:sp>
    </p:spTree>
    <p:extLst>
      <p:ext uri="{BB962C8B-B14F-4D97-AF65-F5344CB8AC3E}">
        <p14:creationId xmlns:p14="http://schemas.microsoft.com/office/powerpoint/2010/main" val="2338837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407E720E-5A38-4CC6-9FC2-040922DB2C17}" type="slidenum">
              <a:rPr lang="fr-FR" smtClean="0"/>
              <a:t>14</a:t>
            </a:fld>
            <a:endParaRPr lang="fr-FR" dirty="0"/>
          </a:p>
        </p:txBody>
      </p:sp>
    </p:spTree>
    <p:extLst>
      <p:ext uri="{BB962C8B-B14F-4D97-AF65-F5344CB8AC3E}">
        <p14:creationId xmlns:p14="http://schemas.microsoft.com/office/powerpoint/2010/main" val="2301855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07E720E-5A38-4CC6-9FC2-040922DB2C17}" type="slidenum">
              <a:rPr lang="fr-FR" smtClean="0"/>
              <a:t>15</a:t>
            </a:fld>
            <a:endParaRPr lang="fr-FR" dirty="0"/>
          </a:p>
        </p:txBody>
      </p:sp>
    </p:spTree>
    <p:extLst>
      <p:ext uri="{BB962C8B-B14F-4D97-AF65-F5344CB8AC3E}">
        <p14:creationId xmlns:p14="http://schemas.microsoft.com/office/powerpoint/2010/main" val="709166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Fonctionne avec Open office. </a:t>
            </a:r>
          </a:p>
        </p:txBody>
      </p:sp>
      <p:sp>
        <p:nvSpPr>
          <p:cNvPr id="4" name="Espace réservé du numéro de diapositive 3"/>
          <p:cNvSpPr>
            <a:spLocks noGrp="1"/>
          </p:cNvSpPr>
          <p:nvPr>
            <p:ph type="sldNum" sz="quarter" idx="10"/>
          </p:nvPr>
        </p:nvSpPr>
        <p:spPr/>
        <p:txBody>
          <a:bodyPr/>
          <a:lstStyle/>
          <a:p>
            <a:fld id="{407E720E-5A38-4CC6-9FC2-040922DB2C17}" type="slidenum">
              <a:rPr lang="fr-FR" smtClean="0"/>
              <a:t>16</a:t>
            </a:fld>
            <a:endParaRPr lang="fr-FR" dirty="0"/>
          </a:p>
        </p:txBody>
      </p:sp>
    </p:spTree>
    <p:extLst>
      <p:ext uri="{BB962C8B-B14F-4D97-AF65-F5344CB8AC3E}">
        <p14:creationId xmlns:p14="http://schemas.microsoft.com/office/powerpoint/2010/main" val="1362474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L’ascenseur des syllabes</a:t>
            </a:r>
          </a:p>
        </p:txBody>
      </p:sp>
      <p:sp>
        <p:nvSpPr>
          <p:cNvPr id="4" name="Espace réservé du numéro de diapositive 3"/>
          <p:cNvSpPr>
            <a:spLocks noGrp="1"/>
          </p:cNvSpPr>
          <p:nvPr>
            <p:ph type="sldNum" sz="quarter" idx="5"/>
          </p:nvPr>
        </p:nvSpPr>
        <p:spPr/>
        <p:txBody>
          <a:bodyPr/>
          <a:lstStyle/>
          <a:p>
            <a:fld id="{74413249-89BA-40A1-853C-5A9FE9FCD4A9}" type="slidenum">
              <a:rPr lang="fr-FR" smtClean="0"/>
              <a:t>17</a:t>
            </a:fld>
            <a:endParaRPr lang="fr-FR"/>
          </a:p>
        </p:txBody>
      </p:sp>
    </p:spTree>
    <p:extLst>
      <p:ext uri="{BB962C8B-B14F-4D97-AF65-F5344CB8AC3E}">
        <p14:creationId xmlns:p14="http://schemas.microsoft.com/office/powerpoint/2010/main" val="1936369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autres diaporamas dédiés au décodage sont accessibles via le lien suivant : https://eduscol.education.fr/cid107470/francais-cycle-lecture-comprehension-ecrit.html</a:t>
            </a:r>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74413249-89BA-40A1-853C-5A9FE9FCD4A9}" type="slidenum">
              <a:rPr lang="fr-FR" smtClean="0"/>
              <a:t>18</a:t>
            </a:fld>
            <a:endParaRPr lang="fr-FR"/>
          </a:p>
        </p:txBody>
      </p:sp>
    </p:spTree>
    <p:extLst>
      <p:ext uri="{BB962C8B-B14F-4D97-AF65-F5344CB8AC3E}">
        <p14:creationId xmlns:p14="http://schemas.microsoft.com/office/powerpoint/2010/main" val="2689608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Il existe</a:t>
            </a:r>
            <a:r>
              <a:rPr lang="fr-FR" baseline="0" dirty="0"/>
              <a:t> plusieurs moyens d’aider les élèves à encoder : utilisation d’étiquettes, dictées, situations de production d’écrits.</a:t>
            </a:r>
            <a:endParaRPr lang="fr-FR" dirty="0"/>
          </a:p>
        </p:txBody>
      </p:sp>
      <p:sp>
        <p:nvSpPr>
          <p:cNvPr id="4" name="Espace réservé du numéro de diapositive 3"/>
          <p:cNvSpPr>
            <a:spLocks noGrp="1"/>
          </p:cNvSpPr>
          <p:nvPr>
            <p:ph type="sldNum" sz="quarter" idx="10"/>
          </p:nvPr>
        </p:nvSpPr>
        <p:spPr/>
        <p:txBody>
          <a:bodyPr/>
          <a:lstStyle/>
          <a:p>
            <a:fld id="{407E720E-5A38-4CC6-9FC2-040922DB2C17}" type="slidenum">
              <a:rPr lang="fr-FR" smtClean="0"/>
              <a:t>19</a:t>
            </a:fld>
            <a:endParaRPr lang="fr-FR" dirty="0"/>
          </a:p>
        </p:txBody>
      </p:sp>
    </p:spTree>
    <p:extLst>
      <p:ext uri="{BB962C8B-B14F-4D97-AF65-F5344CB8AC3E}">
        <p14:creationId xmlns:p14="http://schemas.microsoft.com/office/powerpoint/2010/main" val="2593531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Outil traditionnel:</a:t>
            </a:r>
            <a:r>
              <a:rPr lang="fr-FR" baseline="0" dirty="0"/>
              <a:t> l’affichage mural. </a:t>
            </a:r>
          </a:p>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407E720E-5A38-4CC6-9FC2-040922DB2C17}" type="slidenum">
              <a:rPr lang="fr-FR" smtClean="0"/>
              <a:t>20</a:t>
            </a:fld>
            <a:endParaRPr lang="fr-FR" dirty="0"/>
          </a:p>
        </p:txBody>
      </p:sp>
    </p:spTree>
    <p:extLst>
      <p:ext uri="{BB962C8B-B14F-4D97-AF65-F5344CB8AC3E}">
        <p14:creationId xmlns:p14="http://schemas.microsoft.com/office/powerpoint/2010/main" val="334696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Il est intéressant</a:t>
            </a:r>
            <a:r>
              <a:rPr lang="fr-FR" baseline="0" dirty="0"/>
              <a:t> et significatif de constater, en lisant le sommaire, que la lecture et l’écriture sont traitées conjointement. On ne peut séparer le fait d’apprendre à lire et écrire, l’un et l’autre se nourrissent et se renforcent. </a:t>
            </a:r>
          </a:p>
          <a:p>
            <a:r>
              <a:rPr lang="fr-FR" sz="1200" b="1" dirty="0">
                <a:solidFill>
                  <a:srgbClr val="FF0000"/>
                </a:solidFill>
              </a:rPr>
              <a:t>SAVOIR LIRE</a:t>
            </a:r>
          </a:p>
          <a:p>
            <a:r>
              <a:rPr lang="fr-FR" sz="1200" dirty="0">
                <a:solidFill>
                  <a:srgbClr val="0070C0"/>
                </a:solidFill>
              </a:rPr>
              <a:t>Identifier les mots :</a:t>
            </a:r>
          </a:p>
          <a:p>
            <a:r>
              <a:rPr lang="fr-FR" sz="1200" dirty="0"/>
              <a:t>                   -décodage ou reconnaissance de la forme orthographique</a:t>
            </a:r>
          </a:p>
          <a:p>
            <a:r>
              <a:rPr lang="fr-FR" sz="1200" dirty="0"/>
              <a:t>                   -automatisation (fluence)</a:t>
            </a:r>
          </a:p>
          <a:p>
            <a:r>
              <a:rPr lang="fr-FR" sz="1200" dirty="0">
                <a:solidFill>
                  <a:srgbClr val="0070C0"/>
                </a:solidFill>
              </a:rPr>
              <a:t>Comprendre :</a:t>
            </a:r>
          </a:p>
          <a:p>
            <a:r>
              <a:rPr lang="fr-FR" sz="1200" dirty="0"/>
              <a:t>                   -enseignement spécifique explicite dès la maternelle</a:t>
            </a:r>
          </a:p>
          <a:p>
            <a:r>
              <a:rPr lang="fr-FR" sz="1200" dirty="0"/>
              <a:t>                   -le sens des mots, les relations entre les mots et phrases en appui sur des connaissances linguistiques et des inférences, des relations entre le texte et les connaissances du lecteur, savoir</a:t>
            </a:r>
            <a:r>
              <a:rPr lang="fr-FR" sz="1200" baseline="0" dirty="0"/>
              <a:t> mobiliser l’</a:t>
            </a:r>
            <a:r>
              <a:rPr lang="fr-FR" sz="1200" dirty="0"/>
              <a:t> attention et la mémorisation et  faire des réajustements (aller et retour dans le texte).</a:t>
            </a:r>
          </a:p>
          <a:p>
            <a:endParaRPr lang="fr-FR" sz="1200" dirty="0">
              <a:solidFill>
                <a:srgbClr val="FF0000"/>
              </a:solidFill>
            </a:endParaRPr>
          </a:p>
          <a:p>
            <a:r>
              <a:rPr lang="fr-FR" sz="1200" b="1" dirty="0">
                <a:solidFill>
                  <a:srgbClr val="FF0000"/>
                </a:solidFill>
              </a:rPr>
              <a:t>SAVOIR ECRIRE</a:t>
            </a:r>
            <a:endParaRPr lang="fr-FR" sz="1200" dirty="0"/>
          </a:p>
          <a:p>
            <a:r>
              <a:rPr lang="fr-FR" sz="1200" dirty="0"/>
              <a:t>-</a:t>
            </a:r>
            <a:r>
              <a:rPr lang="fr-FR" sz="1200" dirty="0">
                <a:solidFill>
                  <a:srgbClr val="0070C0"/>
                </a:solidFill>
              </a:rPr>
              <a:t>encoder</a:t>
            </a:r>
          </a:p>
          <a:p>
            <a:r>
              <a:rPr lang="fr-FR" sz="1200" dirty="0"/>
              <a:t>-connaitre </a:t>
            </a:r>
            <a:r>
              <a:rPr lang="fr-FR" sz="1200" dirty="0">
                <a:solidFill>
                  <a:srgbClr val="0070C0"/>
                </a:solidFill>
              </a:rPr>
              <a:t>l’orthographe lexicale et grammaticale</a:t>
            </a:r>
          </a:p>
          <a:p>
            <a:r>
              <a:rPr lang="fr-FR" sz="1200" dirty="0"/>
              <a:t>-maitriser le </a:t>
            </a:r>
            <a:r>
              <a:rPr lang="fr-FR" sz="1200" dirty="0">
                <a:solidFill>
                  <a:srgbClr val="0070C0"/>
                </a:solidFill>
              </a:rPr>
              <a:t>geste graphique en cursive</a:t>
            </a:r>
          </a:p>
          <a:p>
            <a:r>
              <a:rPr lang="fr-FR" sz="1200" dirty="0"/>
              <a:t>-</a:t>
            </a:r>
            <a:r>
              <a:rPr lang="fr-FR" sz="1200" dirty="0">
                <a:solidFill>
                  <a:srgbClr val="0070C0"/>
                </a:solidFill>
              </a:rPr>
              <a:t>rédiger</a:t>
            </a:r>
            <a:r>
              <a:rPr lang="fr-FR" sz="1200" dirty="0"/>
              <a:t> des textes de formes variées, </a:t>
            </a:r>
            <a:r>
              <a:rPr lang="fr-FR" sz="1200" dirty="0">
                <a:solidFill>
                  <a:srgbClr val="0070C0"/>
                </a:solidFill>
              </a:rPr>
              <a:t>planifier et réviser</a:t>
            </a:r>
          </a:p>
          <a:p>
            <a:r>
              <a:rPr lang="fr-FR" sz="1200" dirty="0"/>
              <a:t>-effets bénéfiques des dictées et productions d’écrits sur la compréhension dès le CP</a:t>
            </a:r>
          </a:p>
          <a:p>
            <a:endParaRPr lang="fr-FR" sz="1200"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07E720E-5A38-4CC6-9FC2-040922DB2C17}" type="slidenum">
              <a:rPr lang="fr-FR" smtClean="0"/>
              <a:t>2</a:t>
            </a:fld>
            <a:endParaRPr lang="fr-FR" dirty="0"/>
          </a:p>
        </p:txBody>
      </p:sp>
    </p:spTree>
    <p:extLst>
      <p:ext uri="{BB962C8B-B14F-4D97-AF65-F5344CB8AC3E}">
        <p14:creationId xmlns:p14="http://schemas.microsoft.com/office/powerpoint/2010/main" val="1105239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Des outils exploitables en petits groupes,  ateliers ou de manière individuelle (carnet) ce qui permet une plus grande autonomie de l’élève.</a:t>
            </a:r>
            <a:endParaRPr lang="fr-FR" dirty="0"/>
          </a:p>
        </p:txBody>
      </p:sp>
      <p:sp>
        <p:nvSpPr>
          <p:cNvPr id="4" name="Espace réservé du numéro de diapositive 3"/>
          <p:cNvSpPr>
            <a:spLocks noGrp="1"/>
          </p:cNvSpPr>
          <p:nvPr>
            <p:ph type="sldNum" sz="quarter" idx="10"/>
          </p:nvPr>
        </p:nvSpPr>
        <p:spPr/>
        <p:txBody>
          <a:bodyPr/>
          <a:lstStyle/>
          <a:p>
            <a:fld id="{407E720E-5A38-4CC6-9FC2-040922DB2C17}" type="slidenum">
              <a:rPr lang="fr-FR" smtClean="0"/>
              <a:t>21</a:t>
            </a:fld>
            <a:endParaRPr lang="fr-FR" dirty="0"/>
          </a:p>
        </p:txBody>
      </p:sp>
    </p:spTree>
    <p:extLst>
      <p:ext uri="{BB962C8B-B14F-4D97-AF65-F5344CB8AC3E}">
        <p14:creationId xmlns:p14="http://schemas.microsoft.com/office/powerpoint/2010/main" val="611684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 lettres mobiles plastifiées pour encoder des syllabes. </a:t>
            </a:r>
          </a:p>
          <a:p>
            <a:r>
              <a:rPr lang="fr-FR" dirty="0"/>
              <a:t>Des syllabes plastifiées pour encoder des mots. </a:t>
            </a:r>
          </a:p>
        </p:txBody>
      </p:sp>
      <p:sp>
        <p:nvSpPr>
          <p:cNvPr id="4" name="Espace réservé du numéro de diapositive 3"/>
          <p:cNvSpPr>
            <a:spLocks noGrp="1"/>
          </p:cNvSpPr>
          <p:nvPr>
            <p:ph type="sldNum" sz="quarter" idx="5"/>
          </p:nvPr>
        </p:nvSpPr>
        <p:spPr/>
        <p:txBody>
          <a:bodyPr/>
          <a:lstStyle/>
          <a:p>
            <a:fld id="{74413249-89BA-40A1-853C-5A9FE9FCD4A9}" type="slidenum">
              <a:rPr lang="fr-FR" smtClean="0"/>
              <a:t>22</a:t>
            </a:fld>
            <a:endParaRPr lang="fr-FR"/>
          </a:p>
        </p:txBody>
      </p:sp>
    </p:spTree>
    <p:extLst>
      <p:ext uri="{BB962C8B-B14F-4D97-AF65-F5344CB8AC3E}">
        <p14:creationId xmlns:p14="http://schemas.microsoft.com/office/powerpoint/2010/main" val="4241897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Etiquettes plastifiées où les élèves devront encoder des mots préalablement étudiés. En fonction, certains mots peuvent être affichés et discutés. Progressivement, cet échange pourra porter sur la phrase produite (Ecrit court visant à produire une phrase en intégrant 1 ou plusieurs mots étudiés dans le cadre des séances de code et/ou des mots de la dictée). </a:t>
            </a:r>
          </a:p>
        </p:txBody>
      </p:sp>
      <p:sp>
        <p:nvSpPr>
          <p:cNvPr id="4" name="Espace réservé du numéro de diapositive 3"/>
          <p:cNvSpPr>
            <a:spLocks noGrp="1"/>
          </p:cNvSpPr>
          <p:nvPr>
            <p:ph type="sldNum" sz="quarter" idx="5"/>
          </p:nvPr>
        </p:nvSpPr>
        <p:spPr/>
        <p:txBody>
          <a:bodyPr/>
          <a:lstStyle/>
          <a:p>
            <a:fld id="{74413249-89BA-40A1-853C-5A9FE9FCD4A9}" type="slidenum">
              <a:rPr lang="fr-FR" smtClean="0"/>
              <a:t>23</a:t>
            </a:fld>
            <a:endParaRPr lang="fr-FR"/>
          </a:p>
        </p:txBody>
      </p:sp>
    </p:spTree>
    <p:extLst>
      <p:ext uri="{BB962C8B-B14F-4D97-AF65-F5344CB8AC3E}">
        <p14:creationId xmlns:p14="http://schemas.microsoft.com/office/powerpoint/2010/main" val="2909782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Cet</a:t>
            </a:r>
            <a:r>
              <a:rPr lang="fr-FR" baseline="0" dirty="0"/>
              <a:t> outil a l’avantage de permettre une exploitation en lecture et en écriture/dictée.</a:t>
            </a:r>
          </a:p>
          <a:p>
            <a:endParaRPr lang="fr-FR" dirty="0"/>
          </a:p>
        </p:txBody>
      </p:sp>
      <p:sp>
        <p:nvSpPr>
          <p:cNvPr id="4" name="Espace réservé du numéro de diapositive 3"/>
          <p:cNvSpPr>
            <a:spLocks noGrp="1"/>
          </p:cNvSpPr>
          <p:nvPr>
            <p:ph type="sldNum" sz="quarter" idx="10"/>
          </p:nvPr>
        </p:nvSpPr>
        <p:spPr/>
        <p:txBody>
          <a:bodyPr/>
          <a:lstStyle/>
          <a:p>
            <a:fld id="{407E720E-5A38-4CC6-9FC2-040922DB2C17}" type="slidenum">
              <a:rPr lang="fr-FR" smtClean="0"/>
              <a:t>24</a:t>
            </a:fld>
            <a:endParaRPr lang="fr-FR" dirty="0"/>
          </a:p>
        </p:txBody>
      </p:sp>
    </p:spTree>
    <p:extLst>
      <p:ext uri="{BB962C8B-B14F-4D97-AF65-F5344CB8AC3E}">
        <p14:creationId xmlns:p14="http://schemas.microsoft.com/office/powerpoint/2010/main" val="1727805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L’idée n’est pas de faire une fiche de préparation, mais plutôt de préciser les </a:t>
            </a:r>
            <a:r>
              <a:rPr lang="fr-FR" b="1" dirty="0"/>
              <a:t>principaux temps de votre séance</a:t>
            </a:r>
            <a:r>
              <a:rPr lang="fr-FR" dirty="0"/>
              <a:t>. </a:t>
            </a:r>
          </a:p>
          <a:p>
            <a:r>
              <a:rPr lang="fr-FR" dirty="0"/>
              <a:t>S’appuyez sur les propositions des participants pour permettre : </a:t>
            </a:r>
          </a:p>
          <a:p>
            <a:pPr marL="171450" indent="-171450">
              <a:buFontTx/>
              <a:buChar char="-"/>
            </a:pPr>
            <a:r>
              <a:rPr lang="fr-FR" dirty="0"/>
              <a:t>Une entrée graphémique, </a:t>
            </a:r>
          </a:p>
          <a:p>
            <a:pPr marL="0" indent="0">
              <a:buFontTx/>
              <a:buNone/>
            </a:pPr>
            <a:r>
              <a:rPr lang="fr-FR" dirty="0"/>
              <a:t>La mise en œuvre d’activités de conscience phonologique, d’encodage, de décodage et de copie au sein de chaque séance dédiée au code. </a:t>
            </a:r>
          </a:p>
          <a:p>
            <a:pPr marL="171450" indent="-171450">
              <a:buFontTx/>
              <a:buChar cha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74413249-89BA-40A1-853C-5A9FE9FCD4A9}" type="slidenum">
              <a:rPr lang="fr-FR" smtClean="0"/>
              <a:t>25</a:t>
            </a:fld>
            <a:endParaRPr lang="fr-FR"/>
          </a:p>
        </p:txBody>
      </p:sp>
    </p:spTree>
    <p:extLst>
      <p:ext uri="{BB962C8B-B14F-4D97-AF65-F5344CB8AC3E}">
        <p14:creationId xmlns:p14="http://schemas.microsoft.com/office/powerpoint/2010/main" val="447681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Point sur les temps forts de la vidéo présentée : </a:t>
            </a:r>
          </a:p>
          <a:p>
            <a:r>
              <a:rPr lang="fr-FR" dirty="0"/>
              <a:t>1/</a:t>
            </a:r>
            <a:r>
              <a:rPr lang="fr-FR" baseline="0" dirty="0"/>
              <a:t> Entrée graphémique en partant </a:t>
            </a:r>
            <a:r>
              <a:rPr lang="fr-FR" b="1" baseline="0" dirty="0"/>
              <a:t>d’un texte, d’une situation de lecture : </a:t>
            </a:r>
            <a:r>
              <a:rPr lang="fr-FR" baseline="0" dirty="0"/>
              <a:t>on cherche puis on entoure les nouveaux graphèmes ! Prise en compte des réponses erronées qui sont invalidées à l’aide des connaissances et des outils de référence de la classe. </a:t>
            </a:r>
            <a:r>
              <a:rPr lang="fr-FR" b="1" baseline="0" dirty="0"/>
              <a:t>Faire du lien avec ce qui a été déjà travaillé : tissage ! </a:t>
            </a:r>
            <a:endParaRPr lang="fr-FR" baseline="0" dirty="0"/>
          </a:p>
          <a:p>
            <a:r>
              <a:rPr lang="fr-FR" baseline="0" dirty="0"/>
              <a:t>2/ Une fois le au et le eau identifiés et entourés, </a:t>
            </a:r>
            <a:r>
              <a:rPr lang="fr-FR" b="1" baseline="0" dirty="0"/>
              <a:t>le texte est lu plusieurs fois</a:t>
            </a:r>
            <a:r>
              <a:rPr lang="fr-FR" baseline="0" dirty="0"/>
              <a:t> par les élèves. On </a:t>
            </a:r>
            <a:r>
              <a:rPr lang="fr-FR" b="1" baseline="0" dirty="0"/>
              <a:t>va également profiter de la lecture pour revenir sur les liaisons et sur certains aspects de la langue </a:t>
            </a:r>
            <a:r>
              <a:rPr lang="fr-FR" baseline="0" dirty="0"/>
              <a:t>: ici la question du x ! </a:t>
            </a:r>
          </a:p>
          <a:p>
            <a:r>
              <a:rPr lang="fr-FR" b="1" baseline="0" dirty="0"/>
              <a:t>La maitresse a oublié de le faire mais il aurait été judicieux d’aborder rapidement la question du sens de ce texte.</a:t>
            </a:r>
            <a:endParaRPr lang="fr-FR" baseline="0" dirty="0"/>
          </a:p>
          <a:p>
            <a:r>
              <a:rPr lang="fr-FR" baseline="0" dirty="0"/>
              <a:t>3/ Une synthèse, une institutionnalisation est faite et les affichages de référence présentés ! </a:t>
            </a:r>
          </a:p>
          <a:p>
            <a:r>
              <a:rPr lang="fr-FR" baseline="0" dirty="0"/>
              <a:t>4/ Lecture avec l’ascenseur des syllabes : </a:t>
            </a:r>
            <a:r>
              <a:rPr lang="fr-FR" b="1" baseline="0" dirty="0"/>
              <a:t>faire des gammes </a:t>
            </a:r>
            <a:r>
              <a:rPr lang="fr-FR" b="0" baseline="0" dirty="0"/>
              <a:t>(complété avec la lecture du cahier de l’élève) !</a:t>
            </a:r>
          </a:p>
          <a:p>
            <a:r>
              <a:rPr lang="fr-FR" b="0" baseline="0" dirty="0"/>
              <a:t>5/ </a:t>
            </a:r>
            <a:r>
              <a:rPr lang="fr-FR" b="1" baseline="0" dirty="0"/>
              <a:t>Conscience phonologique </a:t>
            </a:r>
            <a:r>
              <a:rPr lang="fr-FR" b="0" baseline="0" dirty="0"/>
              <a:t>: trouver des mots contenant le son étudié, en catégorisant les mots en fonction du graphème. Choix de présenter cet extrait car on peut noter les différentes écritures employées par l’enseignante : cela peut constituer un bon moyen de remédier aux difficultés identifiées dans les évaluations de début de </a:t>
            </a:r>
            <a:r>
              <a:rPr lang="fr-FR" b="0" baseline="0" dirty="0" err="1"/>
              <a:t>cp</a:t>
            </a:r>
            <a:r>
              <a:rPr lang="fr-FR" b="0" baseline="0" dirty="0"/>
              <a:t> autour de l’identification des lettres et de leurs différentes graphies. </a:t>
            </a:r>
          </a:p>
          <a:p>
            <a:r>
              <a:rPr lang="fr-FR" b="0" baseline="0" dirty="0"/>
              <a:t>6/ Une activité visant à écrire des syllabes en utilisant les 3 graphèmes : bonne prise en compte du </a:t>
            </a:r>
            <a:r>
              <a:rPr lang="fr-FR" b="1" baseline="0" dirty="0"/>
              <a:t>rôle de l’écriture dans la mémorisation des nouveaux graphèmes</a:t>
            </a:r>
            <a:r>
              <a:rPr lang="fr-FR" b="0" baseline="0" dirty="0"/>
              <a:t>.  </a:t>
            </a:r>
            <a:r>
              <a:rPr lang="fr-FR" b="1" baseline="0" dirty="0"/>
              <a:t>La correction est l’occasion de prendre en compte les erreurs et d’en discuter. </a:t>
            </a:r>
            <a:endParaRPr lang="fr-FR" b="0" baseline="0" dirty="0"/>
          </a:p>
          <a:p>
            <a:r>
              <a:rPr lang="fr-FR" b="0" baseline="0" dirty="0"/>
              <a:t>7/ Une activité sur ardoise où les élèves doivent découper les mots entendus en syllabes et identifier celle qui contient le son étudié. </a:t>
            </a:r>
            <a:r>
              <a:rPr lang="fr-FR" b="1" baseline="0" dirty="0"/>
              <a:t>Place de la conscience phonologique. </a:t>
            </a:r>
          </a:p>
          <a:p>
            <a:r>
              <a:rPr lang="fr-FR" b="0" baseline="0" dirty="0"/>
              <a:t>8/ </a:t>
            </a:r>
            <a:r>
              <a:rPr lang="fr-FR" b="1" baseline="0" dirty="0"/>
              <a:t>Phase d’application : </a:t>
            </a:r>
            <a:r>
              <a:rPr lang="fr-FR" b="0" baseline="0" dirty="0"/>
              <a:t>Une activité d’encodage à l’aide de syllabes : rôle du dessin est adapté. On retrouve également </a:t>
            </a:r>
            <a:r>
              <a:rPr lang="fr-FR" b="1" baseline="0" dirty="0"/>
              <a:t>la place accordée à l’écriture au service de la lecture</a:t>
            </a:r>
            <a:r>
              <a:rPr lang="fr-FR" b="0" baseline="0" dirty="0"/>
              <a:t> (les syllabes) </a:t>
            </a:r>
            <a:r>
              <a:rPr lang="fr-FR" b="1" baseline="0" dirty="0"/>
              <a:t>mais également de l’orthographe lexicale</a:t>
            </a:r>
            <a:r>
              <a:rPr lang="fr-FR" b="0" baseline="0" dirty="0"/>
              <a:t> (les mots copiés sont en partie ceux qui seront dictés). </a:t>
            </a:r>
            <a:r>
              <a:rPr lang="fr-FR" b="1" baseline="0" dirty="0"/>
              <a:t>Absence de fichier ! </a:t>
            </a:r>
            <a:endParaRPr lang="fr-FR" b="0" baseline="0" dirty="0"/>
          </a:p>
          <a:p>
            <a:r>
              <a:rPr lang="fr-FR" b="1" baseline="0" dirty="0"/>
              <a:t>A noter l’entrainement quotidien à la lecture, la production d’une phrase à l’écrit et des activités d’encodage et de dictée au quotidien !!! </a:t>
            </a:r>
          </a:p>
          <a:p>
            <a:endParaRPr lang="fr-FR" dirty="0"/>
          </a:p>
        </p:txBody>
      </p:sp>
      <p:sp>
        <p:nvSpPr>
          <p:cNvPr id="4" name="Espace réservé du numéro de diapositive 3"/>
          <p:cNvSpPr>
            <a:spLocks noGrp="1"/>
          </p:cNvSpPr>
          <p:nvPr>
            <p:ph type="sldNum" sz="quarter" idx="10"/>
          </p:nvPr>
        </p:nvSpPr>
        <p:spPr/>
        <p:txBody>
          <a:bodyPr/>
          <a:lstStyle/>
          <a:p>
            <a:fld id="{74413249-89BA-40A1-853C-5A9FE9FCD4A9}" type="slidenum">
              <a:rPr lang="fr-FR" smtClean="0"/>
              <a:t>26</a:t>
            </a:fld>
            <a:endParaRPr lang="fr-FR"/>
          </a:p>
        </p:txBody>
      </p:sp>
    </p:spTree>
    <p:extLst>
      <p:ext uri="{BB962C8B-B14F-4D97-AF65-F5344CB8AC3E}">
        <p14:creationId xmlns:p14="http://schemas.microsoft.com/office/powerpoint/2010/main" val="1253230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Quand nos élèves écrivent-ils ? </a:t>
            </a:r>
            <a:r>
              <a:rPr lang="fr-FR" b="1" dirty="0"/>
              <a:t>Lors des activités de copie, de dictées, de graphisme/écriture, de production d’écrits. Ces 4 composantes</a:t>
            </a:r>
            <a:r>
              <a:rPr lang="fr-FR" b="1" baseline="0" dirty="0"/>
              <a:t> doivent être sollicitées quotidiennement. </a:t>
            </a:r>
            <a:endParaRPr lang="fr-FR" dirty="0"/>
          </a:p>
        </p:txBody>
      </p:sp>
      <p:sp>
        <p:nvSpPr>
          <p:cNvPr id="4" name="Espace réservé du numéro de diapositive 3"/>
          <p:cNvSpPr>
            <a:spLocks noGrp="1"/>
          </p:cNvSpPr>
          <p:nvPr>
            <p:ph type="sldNum" sz="quarter" idx="10"/>
          </p:nvPr>
        </p:nvSpPr>
        <p:spPr/>
        <p:txBody>
          <a:bodyPr/>
          <a:lstStyle/>
          <a:p>
            <a:fld id="{74413249-89BA-40A1-853C-5A9FE9FCD4A9}" type="slidenum">
              <a:rPr lang="fr-FR" smtClean="0"/>
              <a:t>27</a:t>
            </a:fld>
            <a:endParaRPr lang="fr-FR"/>
          </a:p>
        </p:txBody>
      </p:sp>
    </p:spTree>
    <p:extLst>
      <p:ext uri="{BB962C8B-B14F-4D97-AF65-F5344CB8AC3E}">
        <p14:creationId xmlns:p14="http://schemas.microsoft.com/office/powerpoint/2010/main" val="2278877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4413249-89BA-40A1-853C-5A9FE9FCD4A9}" type="slidenum">
              <a:rPr lang="fr-FR" smtClean="0"/>
              <a:t>28</a:t>
            </a:fld>
            <a:endParaRPr lang="fr-FR"/>
          </a:p>
        </p:txBody>
      </p:sp>
    </p:spTree>
    <p:extLst>
      <p:ext uri="{BB962C8B-B14F-4D97-AF65-F5344CB8AC3E}">
        <p14:creationId xmlns:p14="http://schemas.microsoft.com/office/powerpoint/2010/main" val="304957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4413249-89BA-40A1-853C-5A9FE9FCD4A9}" type="slidenum">
              <a:rPr lang="fr-FR" smtClean="0"/>
              <a:t>29</a:t>
            </a:fld>
            <a:endParaRPr lang="fr-FR"/>
          </a:p>
        </p:txBody>
      </p:sp>
    </p:spTree>
    <p:extLst>
      <p:ext uri="{BB962C8B-B14F-4D97-AF65-F5344CB8AC3E}">
        <p14:creationId xmlns:p14="http://schemas.microsoft.com/office/powerpoint/2010/main" val="100251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None/>
            </a:pPr>
            <a:r>
              <a:rPr lang="fr-FR" dirty="0"/>
              <a:t>1.Quels écrits avez-vous fait produire à vos élèves depuis le début de l’année ?/Quels écrits vous semble-t-il possible de proposer à vos élèves ? </a:t>
            </a:r>
          </a:p>
          <a:p>
            <a:pPr marL="0" indent="0" algn="just">
              <a:buNone/>
            </a:pPr>
            <a:r>
              <a:rPr lang="fr-FR" b="1" i="1" dirty="0"/>
              <a:t>Des mots, des écrits à structure générative, de courtes phrases… au début de l’année. Progressivement on peut faire produire des listes, des devinettes, des légendes de photos, d’œuvres produites, des phrases à partir des mots à apprendre pour la dictée ou rencontrés lors des lecture, des tautogrammes, des virelangues, des récritures, amplifier une phrase simple…</a:t>
            </a:r>
          </a:p>
          <a:p>
            <a:pPr marL="0" indent="0" algn="just">
              <a:buNone/>
            </a:pPr>
            <a:r>
              <a:rPr lang="fr-FR" dirty="0"/>
              <a:t>2.Quelle organisation (classe entière, ateliers…) privilégiez-vous lorsque vos élèves produisent des écrits ? Pourquoi avoir choisi cette organisation ? </a:t>
            </a:r>
          </a:p>
          <a:p>
            <a:pPr marL="0" indent="0" algn="just">
              <a:buNone/>
            </a:pPr>
            <a:r>
              <a:rPr lang="fr-FR" b="1" dirty="0"/>
              <a:t>Mise en lumière des avantages et difficultés inhérentes à produire un écrit en classe entière, en demi-groupe ou sous la forme d’ateliers. </a:t>
            </a:r>
          </a:p>
          <a:p>
            <a:pPr marL="0" indent="0" algn="just">
              <a:buNone/>
            </a:pPr>
            <a:r>
              <a:rPr lang="fr-FR" dirty="0"/>
              <a:t>3.Quelles sont les difficultés constatées chez vos élèves ? Quel étayage mettez-vous en œuvre lors de ces séances ? </a:t>
            </a:r>
          </a:p>
          <a:p>
            <a:endParaRPr lang="fr-FR" dirty="0"/>
          </a:p>
        </p:txBody>
      </p:sp>
      <p:sp>
        <p:nvSpPr>
          <p:cNvPr id="4" name="Espace réservé du numéro de diapositive 3"/>
          <p:cNvSpPr>
            <a:spLocks noGrp="1"/>
          </p:cNvSpPr>
          <p:nvPr>
            <p:ph type="sldNum" sz="quarter" idx="10"/>
          </p:nvPr>
        </p:nvSpPr>
        <p:spPr/>
        <p:txBody>
          <a:bodyPr/>
          <a:lstStyle/>
          <a:p>
            <a:fld id="{74413249-89BA-40A1-853C-5A9FE9FCD4A9}" type="slidenum">
              <a:rPr lang="fr-FR" smtClean="0"/>
              <a:t>30</a:t>
            </a:fld>
            <a:endParaRPr lang="fr-FR"/>
          </a:p>
        </p:txBody>
      </p:sp>
    </p:spTree>
    <p:extLst>
      <p:ext uri="{BB962C8B-B14F-4D97-AF65-F5344CB8AC3E}">
        <p14:creationId xmlns:p14="http://schemas.microsoft.com/office/powerpoint/2010/main" val="339059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Faire le point sur les termes d’encodage et de décodage également. </a:t>
            </a:r>
          </a:p>
        </p:txBody>
      </p:sp>
      <p:sp>
        <p:nvSpPr>
          <p:cNvPr id="4" name="Espace réservé du numéro de diapositive 3"/>
          <p:cNvSpPr>
            <a:spLocks noGrp="1"/>
          </p:cNvSpPr>
          <p:nvPr>
            <p:ph type="sldNum" sz="quarter" idx="5"/>
          </p:nvPr>
        </p:nvSpPr>
        <p:spPr/>
        <p:txBody>
          <a:bodyPr/>
          <a:lstStyle/>
          <a:p>
            <a:fld id="{74413249-89BA-40A1-853C-5A9FE9FCD4A9}" type="slidenum">
              <a:rPr lang="fr-FR" smtClean="0"/>
              <a:t>4</a:t>
            </a:fld>
            <a:endParaRPr lang="fr-FR"/>
          </a:p>
        </p:txBody>
      </p:sp>
    </p:spTree>
    <p:extLst>
      <p:ext uri="{BB962C8B-B14F-4D97-AF65-F5344CB8AC3E}">
        <p14:creationId xmlns:p14="http://schemas.microsoft.com/office/powerpoint/2010/main" val="83914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Valoriser les productions des élèves, même partielles ou erronées. </a:t>
            </a:r>
          </a:p>
        </p:txBody>
      </p:sp>
      <p:sp>
        <p:nvSpPr>
          <p:cNvPr id="4" name="Espace réservé du numéro de diapositive 3"/>
          <p:cNvSpPr>
            <a:spLocks noGrp="1"/>
          </p:cNvSpPr>
          <p:nvPr>
            <p:ph type="sldNum" sz="quarter" idx="5"/>
          </p:nvPr>
        </p:nvSpPr>
        <p:spPr/>
        <p:txBody>
          <a:bodyPr/>
          <a:lstStyle/>
          <a:p>
            <a:fld id="{74413249-89BA-40A1-853C-5A9FE9FCD4A9}" type="slidenum">
              <a:rPr lang="fr-FR" smtClean="0"/>
              <a:t>31</a:t>
            </a:fld>
            <a:endParaRPr lang="fr-FR"/>
          </a:p>
        </p:txBody>
      </p:sp>
    </p:spTree>
    <p:extLst>
      <p:ext uri="{BB962C8B-B14F-4D97-AF65-F5344CB8AC3E}">
        <p14:creationId xmlns:p14="http://schemas.microsoft.com/office/powerpoint/2010/main" val="500230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L’équilibre entre les textes et les illustrations doit être respecté. Les images agré­mentent le contenu de la page mais peuvent être des distracteurs pour les jeunes élèves et diminuer significativement la part de texte contenu dans un manuel.</a:t>
            </a:r>
          </a:p>
          <a:p>
            <a:r>
              <a:rPr lang="fr-FR" sz="1200" kern="1200" dirty="0">
                <a:solidFill>
                  <a:schemeClr val="tx1"/>
                </a:solidFill>
                <a:effectLst/>
                <a:latin typeface="+mn-lt"/>
                <a:ea typeface="+mn-ea"/>
                <a:cs typeface="+mn-cs"/>
              </a:rPr>
              <a:t>Le contenu du manuel doit prendre appui sur un lexique qui tienne compte de la fré­quence d’usage des mots.</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07E720E-5A38-4CC6-9FC2-040922DB2C17}" type="slidenum">
              <a:rPr lang="fr-FR" smtClean="0"/>
              <a:t>33</a:t>
            </a:fld>
            <a:endParaRPr lang="fr-FR" dirty="0"/>
          </a:p>
        </p:txBody>
      </p:sp>
    </p:spTree>
    <p:extLst>
      <p:ext uri="{BB962C8B-B14F-4D97-AF65-F5344CB8AC3E}">
        <p14:creationId xmlns:p14="http://schemas.microsoft.com/office/powerpoint/2010/main" val="932567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dirty="0"/>
              <a:t>L’approche différenciée prend appui sur quatre axes de réflexion :</a:t>
            </a:r>
          </a:p>
          <a:p>
            <a:pPr marL="0" indent="0">
              <a:buNone/>
            </a:pPr>
            <a:r>
              <a:rPr lang="fr-FR" dirty="0"/>
              <a:t> — </a:t>
            </a:r>
            <a:r>
              <a:rPr lang="fr-FR" b="1" dirty="0"/>
              <a:t>les contenus </a:t>
            </a:r>
            <a:r>
              <a:rPr lang="fr-FR" dirty="0"/>
              <a:t>(des tâches et/ou des étayages et/ou des supports différents pour l’acquisition d’une même compétence) ; </a:t>
            </a:r>
          </a:p>
          <a:p>
            <a:pPr marL="0" indent="0">
              <a:buNone/>
            </a:pPr>
            <a:r>
              <a:rPr lang="fr-FR" dirty="0"/>
              <a:t>— </a:t>
            </a:r>
            <a:r>
              <a:rPr lang="fr-FR" b="1" dirty="0"/>
              <a:t>les processus </a:t>
            </a:r>
            <a:r>
              <a:rPr lang="fr-FR" dirty="0"/>
              <a:t>(les démarches des élèves et les démarches didactiques de l’enseignant) ; </a:t>
            </a:r>
          </a:p>
          <a:p>
            <a:pPr marL="0" indent="0">
              <a:buNone/>
            </a:pPr>
            <a:r>
              <a:rPr lang="fr-FR" dirty="0"/>
              <a:t>— </a:t>
            </a:r>
            <a:r>
              <a:rPr lang="fr-FR" b="1" dirty="0"/>
              <a:t>les structures</a:t>
            </a:r>
            <a:r>
              <a:rPr lang="fr-FR" dirty="0"/>
              <a:t> (les modalités d’organisation de la classe) ; </a:t>
            </a:r>
          </a:p>
          <a:p>
            <a:pPr marL="0" indent="0">
              <a:buNone/>
            </a:pPr>
            <a:r>
              <a:rPr lang="fr-FR" dirty="0"/>
              <a:t>— </a:t>
            </a:r>
            <a:r>
              <a:rPr lang="fr-FR" b="1" dirty="0"/>
              <a:t>les productions </a:t>
            </a:r>
            <a:r>
              <a:rPr lang="fr-FR" dirty="0"/>
              <a:t>(les productions écrites, orales, graphiques, multimédias, etc.).</a:t>
            </a:r>
          </a:p>
          <a:p>
            <a:r>
              <a:rPr lang="fr-FR" dirty="0"/>
              <a:t>Mais globalement,</a:t>
            </a:r>
            <a:r>
              <a:rPr lang="fr-FR" baseline="0" dirty="0"/>
              <a:t> peu de pistes proposées. </a:t>
            </a:r>
            <a:endParaRPr lang="fr-FR" dirty="0"/>
          </a:p>
        </p:txBody>
      </p:sp>
      <p:sp>
        <p:nvSpPr>
          <p:cNvPr id="4" name="Espace réservé du numéro de diapositive 3"/>
          <p:cNvSpPr>
            <a:spLocks noGrp="1"/>
          </p:cNvSpPr>
          <p:nvPr>
            <p:ph type="sldNum" sz="quarter" idx="10"/>
          </p:nvPr>
        </p:nvSpPr>
        <p:spPr/>
        <p:txBody>
          <a:bodyPr/>
          <a:lstStyle/>
          <a:p>
            <a:fld id="{74413249-89BA-40A1-853C-5A9FE9FCD4A9}" type="slidenum">
              <a:rPr lang="fr-FR" smtClean="0"/>
              <a:t>34</a:t>
            </a:fld>
            <a:endParaRPr lang="fr-FR"/>
          </a:p>
        </p:txBody>
      </p:sp>
    </p:spTree>
    <p:extLst>
      <p:ext uri="{BB962C8B-B14F-4D97-AF65-F5344CB8AC3E}">
        <p14:creationId xmlns:p14="http://schemas.microsoft.com/office/powerpoint/2010/main" val="228894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4413249-89BA-40A1-853C-5A9FE9FCD4A9}" type="slidenum">
              <a:rPr lang="fr-FR" smtClean="0"/>
              <a:t>35</a:t>
            </a:fld>
            <a:endParaRPr lang="fr-FR"/>
          </a:p>
        </p:txBody>
      </p:sp>
    </p:spTree>
    <p:extLst>
      <p:ext uri="{BB962C8B-B14F-4D97-AF65-F5344CB8AC3E}">
        <p14:creationId xmlns:p14="http://schemas.microsoft.com/office/powerpoint/2010/main" val="3372474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4413249-89BA-40A1-853C-5A9FE9FCD4A9}" type="slidenum">
              <a:rPr lang="fr-FR" smtClean="0"/>
              <a:t>36</a:t>
            </a:fld>
            <a:endParaRPr lang="fr-FR"/>
          </a:p>
        </p:txBody>
      </p:sp>
    </p:spTree>
    <p:extLst>
      <p:ext uri="{BB962C8B-B14F-4D97-AF65-F5344CB8AC3E}">
        <p14:creationId xmlns:p14="http://schemas.microsoft.com/office/powerpoint/2010/main" val="2897278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4413249-89BA-40A1-853C-5A9FE9FCD4A9}" type="slidenum">
              <a:rPr lang="fr-FR" smtClean="0"/>
              <a:t>37</a:t>
            </a:fld>
            <a:endParaRPr lang="fr-FR"/>
          </a:p>
        </p:txBody>
      </p:sp>
    </p:spTree>
    <p:extLst>
      <p:ext uri="{BB962C8B-B14F-4D97-AF65-F5344CB8AC3E}">
        <p14:creationId xmlns:p14="http://schemas.microsoft.com/office/powerpoint/2010/main" val="297643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Voie indirecte = aussi voie </a:t>
            </a:r>
            <a:r>
              <a:rPr lang="fr-FR" dirty="0" err="1"/>
              <a:t>grapho</a:t>
            </a:r>
            <a:r>
              <a:rPr lang="fr-FR" dirty="0"/>
              <a:t>-phonologie</a:t>
            </a:r>
            <a:r>
              <a:rPr lang="fr-FR" baseline="0" dirty="0"/>
              <a:t> = faire correspondre des graphèmes à des phonèmes. </a:t>
            </a:r>
            <a:endParaRPr lang="fr-FR" dirty="0"/>
          </a:p>
          <a:p>
            <a:r>
              <a:rPr lang="fr-FR" b="1" dirty="0"/>
              <a:t>l’association de lettres ou groupes de lettres (graphèmes) à des sons de la langue (phonèmes):</a:t>
            </a:r>
            <a:r>
              <a:rPr lang="fr-FR" dirty="0"/>
              <a:t> c’est ce qu’on nomme couramment le déchiffrage ou le décodage et qu’on appellera la voie </a:t>
            </a:r>
            <a:r>
              <a:rPr lang="fr-FR" dirty="0" err="1"/>
              <a:t>grapho-phonologique</a:t>
            </a:r>
            <a:r>
              <a:rPr lang="fr-FR" dirty="0"/>
              <a:t>.</a:t>
            </a:r>
            <a:r>
              <a:rPr lang="fr-FR" baseline="0" dirty="0"/>
              <a:t> </a:t>
            </a:r>
          </a:p>
          <a:p>
            <a:r>
              <a:rPr lang="fr-FR" b="1" dirty="0"/>
              <a:t>la reconnaissance directe de la forme orthographique du mot</a:t>
            </a:r>
            <a:r>
              <a:rPr lang="fr-FR" dirty="0"/>
              <a:t>, présente dans la mémoire lexicale du lecteur, qui permet d’accéder à son sens et à sa prononciation :</a:t>
            </a:r>
          </a:p>
          <a:p>
            <a:r>
              <a:rPr lang="fr-FR" dirty="0"/>
              <a:t>permet notamment de lire les mots irréguliers, difficilement déchiffrables (par exemple, le mot « femme » ou le mot « monsieur ») et de distinguer les homonymes (par exemple, « sot » ou « seau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Savoir lire suppose également que </a:t>
            </a:r>
            <a:r>
              <a:rPr lang="fr-FR" b="1" dirty="0"/>
              <a:t>l’identification des mots par le décodage soit </a:t>
            </a:r>
            <a:r>
              <a:rPr lang="fr-FR" dirty="0"/>
              <a:t>suffisamment </a:t>
            </a:r>
            <a:r>
              <a:rPr lang="fr-FR" b="1" dirty="0"/>
              <a:t>automatisée</a:t>
            </a:r>
            <a:r>
              <a:rPr lang="fr-FR" dirty="0"/>
              <a:t> pour permettre d’accéder à la compréhension : c’est ce qu’on appelle </a:t>
            </a:r>
            <a:r>
              <a:rPr lang="fr-FR" b="1" dirty="0"/>
              <a:t>la fluidité ou la fluence de lecture</a:t>
            </a:r>
            <a:r>
              <a:rPr lang="fr-FR" dirty="0"/>
              <a:t>. </a:t>
            </a:r>
            <a:r>
              <a:rPr lang="fr-FR" b="1" dirty="0"/>
              <a:t>La fluidité de lecture implique une automatisation du décodage ce qui libère des ressources cognitives pour la compréhension. </a:t>
            </a:r>
          </a:p>
          <a:p>
            <a:endParaRPr lang="fr-FR" dirty="0"/>
          </a:p>
        </p:txBody>
      </p:sp>
      <p:sp>
        <p:nvSpPr>
          <p:cNvPr id="4" name="Espace réservé du numéro de diapositive 3"/>
          <p:cNvSpPr>
            <a:spLocks noGrp="1"/>
          </p:cNvSpPr>
          <p:nvPr>
            <p:ph type="sldNum" sz="quarter" idx="10"/>
          </p:nvPr>
        </p:nvSpPr>
        <p:spPr/>
        <p:txBody>
          <a:bodyPr/>
          <a:lstStyle/>
          <a:p>
            <a:fld id="{3005560E-53FF-418D-BAB9-3EE38837ECFF}" type="slidenum">
              <a:rPr lang="fr-FR" smtClean="0"/>
              <a:t>5</a:t>
            </a:fld>
            <a:endParaRPr lang="fr-FR"/>
          </a:p>
        </p:txBody>
      </p:sp>
    </p:spTree>
    <p:extLst>
      <p:ext uri="{BB962C8B-B14F-4D97-AF65-F5344CB8AC3E}">
        <p14:creationId xmlns:p14="http://schemas.microsoft.com/office/powerpoint/2010/main" val="3819204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 manière symétrique avec l’apprentissage de la lecture, connaître les correspondances phonèmes-graphèmes : « encodage ».</a:t>
            </a:r>
          </a:p>
          <a:p>
            <a:r>
              <a:rPr lang="fr-FR" dirty="0"/>
              <a:t>L</a:t>
            </a:r>
            <a:r>
              <a:rPr lang="fr-FR" b="1" dirty="0"/>
              <a:t>’encodage</a:t>
            </a:r>
            <a:r>
              <a:rPr lang="fr-FR" dirty="0"/>
              <a:t> suppose d’identifier les phonèmes qui constituent les mots puis de sélectionner les lettres ou graphèmes qui les transcrivent.</a:t>
            </a:r>
          </a:p>
          <a:p>
            <a:r>
              <a:rPr lang="fr-FR" u="sng" dirty="0"/>
              <a:t>Difficultés :</a:t>
            </a:r>
          </a:p>
          <a:p>
            <a:pPr marL="171450" indent="-171450">
              <a:buFontTx/>
              <a:buChar char="-"/>
            </a:pPr>
            <a:r>
              <a:rPr lang="fr-FR" dirty="0"/>
              <a:t>Un même son peut s’écrire de plusieurs façons (o, au, eau) </a:t>
            </a:r>
          </a:p>
          <a:p>
            <a:pPr marL="171450" indent="-171450">
              <a:buFontTx/>
              <a:buChar char="-"/>
            </a:pPr>
            <a:r>
              <a:rPr lang="fr-FR" dirty="0"/>
              <a:t>De</a:t>
            </a:r>
            <a:r>
              <a:rPr lang="fr-FR" baseline="0" dirty="0"/>
              <a:t> nombreuses lettres ne s’entendent pas (doubles consonnes, consonnes finales, les marques grammaticales)</a:t>
            </a:r>
          </a:p>
          <a:p>
            <a:pPr marL="0" indent="0">
              <a:buFontTx/>
              <a:buNone/>
            </a:pPr>
            <a:endParaRPr lang="fr-FR" baseline="0" dirty="0"/>
          </a:p>
          <a:p>
            <a:pPr marL="0" indent="0">
              <a:buFontTx/>
              <a:buNone/>
            </a:pPr>
            <a:r>
              <a:rPr lang="fr-FR" b="1" baseline="0" dirty="0"/>
              <a:t>Orthographe lexicale:</a:t>
            </a:r>
            <a:r>
              <a:rPr lang="fr-FR" baseline="0" dirty="0"/>
              <a:t> mémorisation des formes écrites des mots qui peut prendre appui sur l’analyse morphologique des mots (radical, préfixe, suffixe; morphologie dérivationnelle) pour identifier des similarités et des régularités entre les mots.</a:t>
            </a:r>
          </a:p>
          <a:p>
            <a:pPr marL="0" indent="0">
              <a:buFontTx/>
              <a:buNone/>
            </a:pPr>
            <a:r>
              <a:rPr lang="fr-FR" b="1" baseline="0" dirty="0"/>
              <a:t>Orthographe grammaticale: </a:t>
            </a:r>
            <a:r>
              <a:rPr lang="fr-FR" baseline="0" dirty="0"/>
              <a:t>cela permet de savoir quels mots varient et comment, en fonction du contexte (morphologie flexionnelle). Variations bien souvent inaudibles (un enfant, quatre enfants). Pour appliquer ces règles d’accord, il faut reconnaître les classes grammaticales des mots et les relations des mots dans la phrase.</a:t>
            </a:r>
          </a:p>
          <a:p>
            <a:pPr marL="0" indent="0">
              <a:buFontTx/>
              <a:buNone/>
            </a:pPr>
            <a:endParaRPr lang="fr-FR" baseline="0" dirty="0"/>
          </a:p>
          <a:p>
            <a:pPr marL="0" indent="0">
              <a:buFontTx/>
              <a:buNone/>
            </a:pPr>
            <a:r>
              <a:rPr lang="fr-FR" b="1" baseline="0" dirty="0"/>
              <a:t>Maîtrise du geste graphique: </a:t>
            </a:r>
            <a:r>
              <a:rPr lang="fr-FR" baseline="0" dirty="0"/>
              <a:t>former les lettres correctement en écriture cursive et enchaîner leur tracé de manière fluide et rapide.</a:t>
            </a:r>
          </a:p>
          <a:p>
            <a:pPr marL="0" indent="0">
              <a:buFontTx/>
              <a:buNone/>
            </a:pPr>
            <a:endParaRPr lang="fr-FR" baseline="0" dirty="0"/>
          </a:p>
          <a:p>
            <a:pPr marL="0" indent="0">
              <a:buFontTx/>
              <a:buNone/>
            </a:pPr>
            <a:r>
              <a:rPr lang="fr-FR" b="1" baseline="0" dirty="0"/>
              <a:t>Savoir écrire un texte</a:t>
            </a:r>
            <a:r>
              <a:rPr lang="fr-FR" baseline="0" dirty="0"/>
              <a:t>, savoir rédiger, cela suppose de:</a:t>
            </a:r>
          </a:p>
          <a:p>
            <a:pPr marL="171450" indent="-171450">
              <a:buFontTx/>
              <a:buChar char="-"/>
            </a:pPr>
            <a:r>
              <a:rPr lang="fr-FR" baseline="0" dirty="0"/>
              <a:t>Disposer d’un bagage lexical suffisant</a:t>
            </a:r>
          </a:p>
          <a:p>
            <a:pPr marL="171450" indent="-171450">
              <a:buFontTx/>
              <a:buChar char="-"/>
            </a:pPr>
            <a:r>
              <a:rPr lang="fr-FR" baseline="0" dirty="0"/>
              <a:t>Savoir construire et enchaîner des phrases de manière à produire un énoncé cohérent et compréhensible pour le destinataire</a:t>
            </a:r>
          </a:p>
          <a:p>
            <a:pPr marL="171450" indent="-171450">
              <a:buFontTx/>
              <a:buChar char="-"/>
            </a:pPr>
            <a:r>
              <a:rPr lang="fr-FR" baseline="0" dirty="0"/>
              <a:t>Connaître la forme ou le genre de texte à écrire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aseline="0" dirty="0"/>
              <a:t>Savoir revenir sur le texte produit pour l’évaluer, l’améliorer et le corriger.</a:t>
            </a:r>
          </a:p>
          <a:p>
            <a:pPr marL="0" indent="0">
              <a:buFontTx/>
              <a:buNone/>
            </a:pPr>
            <a:endParaRPr lang="fr-FR" baseline="0" dirty="0"/>
          </a:p>
        </p:txBody>
      </p:sp>
      <p:sp>
        <p:nvSpPr>
          <p:cNvPr id="4" name="Espace réservé du numéro de diapositive 3"/>
          <p:cNvSpPr>
            <a:spLocks noGrp="1"/>
          </p:cNvSpPr>
          <p:nvPr>
            <p:ph type="sldNum" sz="quarter" idx="10"/>
          </p:nvPr>
        </p:nvSpPr>
        <p:spPr/>
        <p:txBody>
          <a:bodyPr/>
          <a:lstStyle/>
          <a:p>
            <a:fld id="{3005560E-53FF-418D-BAB9-3EE38837ECFF}" type="slidenum">
              <a:rPr lang="fr-FR" smtClean="0"/>
              <a:t>6</a:t>
            </a:fld>
            <a:endParaRPr lang="fr-FR"/>
          </a:p>
        </p:txBody>
      </p:sp>
    </p:spTree>
    <p:extLst>
      <p:ext uri="{BB962C8B-B14F-4D97-AF65-F5344CB8AC3E}">
        <p14:creationId xmlns:p14="http://schemas.microsoft.com/office/powerpoint/2010/main" val="1349669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Explicite : </a:t>
            </a:r>
            <a:r>
              <a:rPr lang="fr-FR" b="0" i="0" dirty="0"/>
              <a:t>L’enseignant (puis progressivement les élèves) verbalise le « comment on s’y prend pour déchiffrer? », les lettres s’assemblent de gauche à droite, le son d’un lettre change en fonction de sa voisine, on prend ensemble 2, 3, 4 lettres ensemble…</a:t>
            </a:r>
            <a:endParaRPr lang="fr-FR" b="1" dirty="0"/>
          </a:p>
          <a:p>
            <a:r>
              <a:rPr lang="fr-FR" b="1" dirty="0"/>
              <a:t>Graphème : lettre ou groupe de lettres produisant un son/Phonème</a:t>
            </a:r>
            <a:r>
              <a:rPr lang="fr-FR" b="1" baseline="0" dirty="0"/>
              <a:t> : unité sonore</a:t>
            </a:r>
            <a:endParaRPr lang="fr-FR" b="1" dirty="0"/>
          </a:p>
          <a:p>
            <a:r>
              <a:rPr lang="fr-FR" b="1" dirty="0"/>
              <a:t>Pourquoi</a:t>
            </a:r>
            <a:r>
              <a:rPr lang="fr-FR" b="1" baseline="0" dirty="0"/>
              <a:t> partir du graphème ? </a:t>
            </a:r>
          </a:p>
          <a:p>
            <a:r>
              <a:rPr lang="fr-FR" sz="1200" dirty="0"/>
              <a:t>De nombreux graphèmes ne possèdent qu’une prononciation.</a:t>
            </a:r>
          </a:p>
          <a:p>
            <a:r>
              <a:rPr lang="fr-FR" sz="1200" dirty="0"/>
              <a:t>Pour lire, l’enfant est confronté à un message écrit donc à des graphèmes.</a:t>
            </a:r>
          </a:p>
          <a:p>
            <a:r>
              <a:rPr lang="fr-FR" sz="1200" dirty="0"/>
              <a:t>La plupart des graphèmes correspondent à 1 phonème. Pour un graphème, apprendre le phonème principal et différer dans le temps l’apprentissage des autres. </a:t>
            </a:r>
          </a:p>
          <a:p>
            <a:r>
              <a:rPr lang="fr-FR" sz="1200" b="1" dirty="0"/>
              <a:t>La question des mots</a:t>
            </a:r>
            <a:r>
              <a:rPr lang="fr-FR" sz="1200" b="1" baseline="0" dirty="0"/>
              <a:t> outils : </a:t>
            </a:r>
            <a:r>
              <a:rPr lang="fr-FR" sz="1200" b="0" baseline="0" dirty="0"/>
              <a:t>déconseillés. S’ils sont utilisés (avec parcimonie), veiller à la catégoriser. </a:t>
            </a:r>
          </a:p>
          <a:p>
            <a:r>
              <a:rPr lang="fr-FR" sz="1200" b="1" baseline="0" dirty="0"/>
              <a:t>140 graphèmes environ selon N. Catach </a:t>
            </a:r>
            <a:r>
              <a:rPr lang="fr-FR" sz="1200" b="0" baseline="0" dirty="0"/>
              <a:t>(le nombre est difficile à établir compte tenu des emprunts aux langues étrangères : </a:t>
            </a:r>
            <a:r>
              <a:rPr lang="fr-FR" sz="1200" b="0" i="1" baseline="0" dirty="0"/>
              <a:t>week-end, timing…)</a:t>
            </a:r>
            <a:endParaRPr lang="fr-FR" sz="1200" b="0" dirty="0"/>
          </a:p>
          <a:p>
            <a:endParaRPr lang="fr-FR" b="0" dirty="0"/>
          </a:p>
        </p:txBody>
      </p:sp>
      <p:sp>
        <p:nvSpPr>
          <p:cNvPr id="4" name="Espace réservé du numéro de diapositive 3"/>
          <p:cNvSpPr>
            <a:spLocks noGrp="1"/>
          </p:cNvSpPr>
          <p:nvPr>
            <p:ph type="sldNum" sz="quarter" idx="10"/>
          </p:nvPr>
        </p:nvSpPr>
        <p:spPr/>
        <p:txBody>
          <a:bodyPr/>
          <a:lstStyle/>
          <a:p>
            <a:fld id="{74413249-89BA-40A1-853C-5A9FE9FCD4A9}" type="slidenum">
              <a:rPr lang="fr-FR" smtClean="0"/>
              <a:t>7</a:t>
            </a:fld>
            <a:endParaRPr lang="fr-FR"/>
          </a:p>
        </p:txBody>
      </p:sp>
    </p:spTree>
    <p:extLst>
      <p:ext uri="{BB962C8B-B14F-4D97-AF65-F5344CB8AC3E}">
        <p14:creationId xmlns:p14="http://schemas.microsoft.com/office/powerpoint/2010/main" val="340339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Sur </a:t>
            </a:r>
            <a:r>
              <a:rPr lang="fr-FR" b="1" baseline="0" dirty="0"/>
              <a:t>le tempo</a:t>
            </a:r>
            <a:r>
              <a:rPr lang="fr-FR" baseline="0" dirty="0"/>
              <a:t>, une enquête dirigée par Roland Goigoux a permis de montrer que « l’élévation </a:t>
            </a:r>
            <a:r>
              <a:rPr lang="fr-FR" b="1" baseline="0" dirty="0"/>
              <a:t>du tempo </a:t>
            </a:r>
            <a:r>
              <a:rPr lang="fr-FR" b="0" baseline="0" dirty="0"/>
              <a:t>influence significativement et positivement les performances des élèves en code et en écriture. Par tempo, R.Goigoux entend</a:t>
            </a:r>
            <a:r>
              <a:rPr lang="fr-FR" b="1" baseline="0" dirty="0"/>
              <a:t> la vitesse à laquelle le code est étudié</a:t>
            </a:r>
            <a:r>
              <a:rPr lang="fr-FR" b="0" baseline="0" dirty="0"/>
              <a:t>, c’est à, dire le nombre de correspondances grapho-phonétiques étudiées de manière explicite au cours des neuf premières semaines de l’année.</a:t>
            </a:r>
          </a:p>
          <a:p>
            <a:r>
              <a:rPr lang="fr-FR" dirty="0"/>
              <a:t>On insiste</a:t>
            </a:r>
            <a:r>
              <a:rPr lang="fr-FR" baseline="0" dirty="0"/>
              <a:t> beaucoup sur le fait que l’encodage renforce le décodage et inversement. Ecrire et lire des syllabes, des mots vont de pairs. (idée développées dans les programmes)</a:t>
            </a:r>
          </a:p>
          <a:p>
            <a:r>
              <a:rPr lang="fr-FR" baseline="0" dirty="0"/>
              <a:t>Une des clés pour accéder à la compréhension réside dans la fluence de lecture, à laquelle il faut exercer les jeunes élèves de CP.</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07E720E-5A38-4CC6-9FC2-040922DB2C17}" type="slidenum">
              <a:rPr lang="fr-FR" smtClean="0"/>
              <a:t>8</a:t>
            </a:fld>
            <a:endParaRPr lang="fr-FR" dirty="0"/>
          </a:p>
        </p:txBody>
      </p:sp>
    </p:spTree>
    <p:extLst>
      <p:ext uri="{BB962C8B-B14F-4D97-AF65-F5344CB8AC3E}">
        <p14:creationId xmlns:p14="http://schemas.microsoft.com/office/powerpoint/2010/main" val="2763436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ritualisation des situations d’écriture </a:t>
            </a:r>
            <a:r>
              <a:rPr lang="fr-FR" baseline="0" dirty="0"/>
              <a:t> !</a:t>
            </a:r>
            <a:endParaRPr lang="fr-FR" dirty="0"/>
          </a:p>
        </p:txBody>
      </p:sp>
      <p:sp>
        <p:nvSpPr>
          <p:cNvPr id="4" name="Espace réservé du numéro de diapositive 3"/>
          <p:cNvSpPr>
            <a:spLocks noGrp="1"/>
          </p:cNvSpPr>
          <p:nvPr>
            <p:ph type="sldNum" sz="quarter" idx="10"/>
          </p:nvPr>
        </p:nvSpPr>
        <p:spPr/>
        <p:txBody>
          <a:bodyPr/>
          <a:lstStyle/>
          <a:p>
            <a:fld id="{74413249-89BA-40A1-853C-5A9FE9FCD4A9}" type="slidenum">
              <a:rPr lang="fr-FR" smtClean="0"/>
              <a:t>9</a:t>
            </a:fld>
            <a:endParaRPr lang="fr-FR"/>
          </a:p>
        </p:txBody>
      </p:sp>
    </p:spTree>
    <p:extLst>
      <p:ext uri="{BB962C8B-B14F-4D97-AF65-F5344CB8AC3E}">
        <p14:creationId xmlns:p14="http://schemas.microsoft.com/office/powerpoint/2010/main" val="2138399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Présenter l’emploi du temps. Accueillir les remarques des participants sur : </a:t>
            </a:r>
          </a:p>
          <a:p>
            <a:pPr marL="171450" indent="-171450">
              <a:buFontTx/>
              <a:buChar char="-"/>
            </a:pPr>
            <a:r>
              <a:rPr lang="fr-FR" dirty="0"/>
              <a:t>la faisabilité, </a:t>
            </a:r>
          </a:p>
          <a:p>
            <a:pPr marL="171450" indent="-171450">
              <a:buFontTx/>
              <a:buChar char="-"/>
            </a:pPr>
            <a:r>
              <a:rPr lang="fr-FR" dirty="0"/>
              <a:t>les difficultés éventuelles, </a:t>
            </a:r>
          </a:p>
          <a:p>
            <a:pPr marL="171450" indent="-171450">
              <a:buFontTx/>
              <a:buChar char="-"/>
            </a:pPr>
            <a:r>
              <a:rPr lang="fr-FR" dirty="0"/>
              <a:t>l’écart entre leur emploi du temps et celui préconisé. </a:t>
            </a:r>
          </a:p>
          <a:p>
            <a:pPr marL="0" indent="0">
              <a:buFontTx/>
              <a:buNone/>
            </a:pPr>
            <a:r>
              <a:rPr lang="fr-FR" b="1" dirty="0"/>
              <a:t>Insister sur : </a:t>
            </a:r>
          </a:p>
          <a:p>
            <a:pPr marL="171450" indent="-171450">
              <a:buFontTx/>
              <a:buChar char="-"/>
            </a:pPr>
            <a:r>
              <a:rPr lang="fr-FR" b="1" dirty="0"/>
              <a:t>La fréquence des activités autour du code, de la copie et de l’écriture. </a:t>
            </a:r>
          </a:p>
          <a:p>
            <a:pPr marL="171450" indent="-171450">
              <a:buFontTx/>
              <a:buChar char="-"/>
            </a:pPr>
            <a:r>
              <a:rPr lang="fr-FR" b="1" dirty="0"/>
              <a:t>La part à dédier sur la compréhension. </a:t>
            </a:r>
          </a:p>
          <a:p>
            <a:pPr marL="171450" indent="-171450">
              <a:buFontTx/>
              <a:buChar char="-"/>
            </a:pPr>
            <a:r>
              <a:rPr lang="fr-FR" b="1" dirty="0"/>
              <a:t>L’importance de dédier des temps au graphisme/écriture ainsi qu’à la dictée. </a:t>
            </a:r>
          </a:p>
          <a:p>
            <a:pPr marL="171450" indent="-171450">
              <a:buFontTx/>
              <a:buChar char="-"/>
            </a:pPr>
            <a:r>
              <a:rPr lang="fr-FR" b="1" dirty="0"/>
              <a:t>Le</a:t>
            </a:r>
            <a:r>
              <a:rPr lang="fr-FR" b="1" baseline="0" dirty="0"/>
              <a:t> support</a:t>
            </a:r>
            <a:r>
              <a:rPr lang="fr-FR" b="1" dirty="0"/>
              <a:t> de réflexion que cet emploi du</a:t>
            </a:r>
            <a:r>
              <a:rPr lang="fr-FR" b="1" baseline="0" dirty="0"/>
              <a:t> temps constitue. </a:t>
            </a:r>
            <a:endParaRPr lang="fr-FR" b="1" dirty="0"/>
          </a:p>
        </p:txBody>
      </p:sp>
      <p:sp>
        <p:nvSpPr>
          <p:cNvPr id="4" name="Espace réservé du numéro de diapositive 3"/>
          <p:cNvSpPr>
            <a:spLocks noGrp="1"/>
          </p:cNvSpPr>
          <p:nvPr>
            <p:ph type="sldNum" sz="quarter" idx="5"/>
          </p:nvPr>
        </p:nvSpPr>
        <p:spPr/>
        <p:txBody>
          <a:bodyPr/>
          <a:lstStyle/>
          <a:p>
            <a:fld id="{74413249-89BA-40A1-853C-5A9FE9FCD4A9}" type="slidenum">
              <a:rPr lang="fr-FR" smtClean="0"/>
              <a:t>10</a:t>
            </a:fld>
            <a:endParaRPr lang="fr-FR"/>
          </a:p>
        </p:txBody>
      </p:sp>
    </p:spTree>
    <p:extLst>
      <p:ext uri="{BB962C8B-B14F-4D97-AF65-F5344CB8AC3E}">
        <p14:creationId xmlns:p14="http://schemas.microsoft.com/office/powerpoint/2010/main" val="1312165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39EA7DD3-E1BA-403E-91AC-C9B29FF635A0}" type="datetimeFigureOut">
              <a:rPr lang="fr-FR" smtClean="0"/>
              <a:t>08/10/2019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5A8CE2-E663-4E43-8550-F823C163B17E}" type="slidenum">
              <a:rPr lang="fr-FR" smtClean="0"/>
              <a:t>‹N°›</a:t>
            </a:fld>
            <a:endParaRPr lang="fr-FR"/>
          </a:p>
        </p:txBody>
      </p:sp>
    </p:spTree>
    <p:extLst>
      <p:ext uri="{BB962C8B-B14F-4D97-AF65-F5344CB8AC3E}">
        <p14:creationId xmlns:p14="http://schemas.microsoft.com/office/powerpoint/2010/main" val="1845762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9EA7DD3-E1BA-403E-91AC-C9B29FF635A0}" type="datetimeFigureOut">
              <a:rPr lang="fr-FR" smtClean="0"/>
              <a:t>08/10/2019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5A8CE2-E663-4E43-8550-F823C163B17E}" type="slidenum">
              <a:rPr lang="fr-FR" smtClean="0"/>
              <a:t>‹N°›</a:t>
            </a:fld>
            <a:endParaRPr lang="fr-FR"/>
          </a:p>
        </p:txBody>
      </p:sp>
    </p:spTree>
    <p:extLst>
      <p:ext uri="{BB962C8B-B14F-4D97-AF65-F5344CB8AC3E}">
        <p14:creationId xmlns:p14="http://schemas.microsoft.com/office/powerpoint/2010/main" val="133384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9EA7DD3-E1BA-403E-91AC-C9B29FF635A0}" type="datetimeFigureOut">
              <a:rPr lang="fr-FR" smtClean="0"/>
              <a:t>08/10/2019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5A8CE2-E663-4E43-8550-F823C163B17E}" type="slidenum">
              <a:rPr lang="fr-FR" smtClean="0"/>
              <a:t>‹N°›</a:t>
            </a:fld>
            <a:endParaRPr lang="fr-FR"/>
          </a:p>
        </p:txBody>
      </p:sp>
    </p:spTree>
    <p:extLst>
      <p:ext uri="{BB962C8B-B14F-4D97-AF65-F5344CB8AC3E}">
        <p14:creationId xmlns:p14="http://schemas.microsoft.com/office/powerpoint/2010/main" val="2380514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9EA7DD3-E1BA-403E-91AC-C9B29FF635A0}" type="datetimeFigureOut">
              <a:rPr lang="fr-FR" smtClean="0"/>
              <a:t>08/10/2019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5A8CE2-E663-4E43-8550-F823C163B17E}" type="slidenum">
              <a:rPr lang="fr-FR" smtClean="0"/>
              <a:t>‹N°›</a:t>
            </a:fld>
            <a:endParaRPr lang="fr-FR"/>
          </a:p>
        </p:txBody>
      </p:sp>
    </p:spTree>
    <p:extLst>
      <p:ext uri="{BB962C8B-B14F-4D97-AF65-F5344CB8AC3E}">
        <p14:creationId xmlns:p14="http://schemas.microsoft.com/office/powerpoint/2010/main" val="40756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39EA7DD3-E1BA-403E-91AC-C9B29FF635A0}" type="datetimeFigureOut">
              <a:rPr lang="fr-FR" smtClean="0"/>
              <a:t>08/10/2019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5A8CE2-E663-4E43-8550-F823C163B17E}" type="slidenum">
              <a:rPr lang="fr-FR" smtClean="0"/>
              <a:t>‹N°›</a:t>
            </a:fld>
            <a:endParaRPr lang="fr-FR"/>
          </a:p>
        </p:txBody>
      </p:sp>
    </p:spTree>
    <p:extLst>
      <p:ext uri="{BB962C8B-B14F-4D97-AF65-F5344CB8AC3E}">
        <p14:creationId xmlns:p14="http://schemas.microsoft.com/office/powerpoint/2010/main" val="44287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9EA7DD3-E1BA-403E-91AC-C9B29FF635A0}" type="datetimeFigureOut">
              <a:rPr lang="fr-FR" smtClean="0"/>
              <a:t>08/10/2019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5A8CE2-E663-4E43-8550-F823C163B17E}" type="slidenum">
              <a:rPr lang="fr-FR" smtClean="0"/>
              <a:t>‹N°›</a:t>
            </a:fld>
            <a:endParaRPr lang="fr-FR"/>
          </a:p>
        </p:txBody>
      </p:sp>
    </p:spTree>
    <p:extLst>
      <p:ext uri="{BB962C8B-B14F-4D97-AF65-F5344CB8AC3E}">
        <p14:creationId xmlns:p14="http://schemas.microsoft.com/office/powerpoint/2010/main" val="121162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9EA7DD3-E1BA-403E-91AC-C9B29FF635A0}" type="datetimeFigureOut">
              <a:rPr lang="fr-FR" smtClean="0"/>
              <a:t>08/10/2019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F5A8CE2-E663-4E43-8550-F823C163B17E}" type="slidenum">
              <a:rPr lang="fr-FR" smtClean="0"/>
              <a:t>‹N°›</a:t>
            </a:fld>
            <a:endParaRPr lang="fr-FR"/>
          </a:p>
        </p:txBody>
      </p:sp>
    </p:spTree>
    <p:extLst>
      <p:ext uri="{BB962C8B-B14F-4D97-AF65-F5344CB8AC3E}">
        <p14:creationId xmlns:p14="http://schemas.microsoft.com/office/powerpoint/2010/main" val="404209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9EA7DD3-E1BA-403E-91AC-C9B29FF635A0}" type="datetimeFigureOut">
              <a:rPr lang="fr-FR" smtClean="0"/>
              <a:t>08/10/2019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F5A8CE2-E663-4E43-8550-F823C163B17E}" type="slidenum">
              <a:rPr lang="fr-FR" smtClean="0"/>
              <a:t>‹N°›</a:t>
            </a:fld>
            <a:endParaRPr lang="fr-FR"/>
          </a:p>
        </p:txBody>
      </p:sp>
    </p:spTree>
    <p:extLst>
      <p:ext uri="{BB962C8B-B14F-4D97-AF65-F5344CB8AC3E}">
        <p14:creationId xmlns:p14="http://schemas.microsoft.com/office/powerpoint/2010/main" val="2742290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9EA7DD3-E1BA-403E-91AC-C9B29FF635A0}" type="datetimeFigureOut">
              <a:rPr lang="fr-FR" smtClean="0"/>
              <a:t>08/10/2019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F5A8CE2-E663-4E43-8550-F823C163B17E}" type="slidenum">
              <a:rPr lang="fr-FR" smtClean="0"/>
              <a:t>‹N°›</a:t>
            </a:fld>
            <a:endParaRPr lang="fr-FR"/>
          </a:p>
        </p:txBody>
      </p:sp>
    </p:spTree>
    <p:extLst>
      <p:ext uri="{BB962C8B-B14F-4D97-AF65-F5344CB8AC3E}">
        <p14:creationId xmlns:p14="http://schemas.microsoft.com/office/powerpoint/2010/main" val="1319689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9EA7DD3-E1BA-403E-91AC-C9B29FF635A0}" type="datetimeFigureOut">
              <a:rPr lang="fr-FR" smtClean="0"/>
              <a:t>08/10/2019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5A8CE2-E663-4E43-8550-F823C163B17E}" type="slidenum">
              <a:rPr lang="fr-FR" smtClean="0"/>
              <a:t>‹N°›</a:t>
            </a:fld>
            <a:endParaRPr lang="fr-FR"/>
          </a:p>
        </p:txBody>
      </p:sp>
    </p:spTree>
    <p:extLst>
      <p:ext uri="{BB962C8B-B14F-4D97-AF65-F5344CB8AC3E}">
        <p14:creationId xmlns:p14="http://schemas.microsoft.com/office/powerpoint/2010/main" val="333214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9EA7DD3-E1BA-403E-91AC-C9B29FF635A0}" type="datetimeFigureOut">
              <a:rPr lang="fr-FR" smtClean="0"/>
              <a:t>08/10/2019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5A8CE2-E663-4E43-8550-F823C163B17E}" type="slidenum">
              <a:rPr lang="fr-FR" smtClean="0"/>
              <a:t>‹N°›</a:t>
            </a:fld>
            <a:endParaRPr lang="fr-FR"/>
          </a:p>
        </p:txBody>
      </p:sp>
    </p:spTree>
    <p:extLst>
      <p:ext uri="{BB962C8B-B14F-4D97-AF65-F5344CB8AC3E}">
        <p14:creationId xmlns:p14="http://schemas.microsoft.com/office/powerpoint/2010/main" val="3148059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A7DD3-E1BA-403E-91AC-C9B29FF635A0}" type="datetimeFigureOut">
              <a:rPr lang="fr-FR" smtClean="0"/>
              <a:t>08/10/2019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A8CE2-E663-4E43-8550-F823C163B17E}" type="slidenum">
              <a:rPr lang="fr-FR" smtClean="0"/>
              <a:t>‹N°›</a:t>
            </a:fld>
            <a:endParaRPr lang="fr-FR"/>
          </a:p>
        </p:txBody>
      </p:sp>
    </p:spTree>
    <p:extLst>
      <p:ext uri="{BB962C8B-B14F-4D97-AF65-F5344CB8AC3E}">
        <p14:creationId xmlns:p14="http://schemas.microsoft.com/office/powerpoint/2010/main" val="1458984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ache.media.eduscol.education.fr/file/Reussite/43/8/RA16_C2_FRA_EmploiTemps_843438.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cache.media.eduscol.education.fr/file/Identifier_les_mots/22/8/RA16_C2_FRA_le_bon_compte_696228.ppt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s&#233;quence%20MF%20Itin&#233;rants.doc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ache.media.eduscol.education.fr/file/Gestes_et_ecritures/61/2/4-RA16_C2_FRA_3_cmt_conduire_seance_ecriture_635612.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cache.media.eduscol.education.fr/file/Ecriture/03/8/RA16_C2_FRA_Ecriture_geste-ecrit-copie_Activites-entrainement-copie_827038.pdf"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SfPHLhq9q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cache.media.eduscol.education.fr/file/Ecrits_courts/23/7/3-RA16_C2_FRA_3_differents_types_ecrits_courts_635237.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duscol.education.fr/cid132705/comment-utiliser-les-evaluations-au-cp-pour-faire-progresser-les-eleves.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eduscol.education.fr/cid136874/evaluation-de-milieu-d-annee-au-cp-un-point-d-etape-vers-la-reussite.html"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cache.media.eduscol.education.fr/file/Reussite/39/5/RA16_C2_FRA_Apprentissage_correspondances_843395.pdf" TargetMode="External"/><Relationship Id="rId3" Type="http://schemas.openxmlformats.org/officeDocument/2006/relationships/hyperlink" Target="http://cache.media.eduscol.education.fr/file/Reussite/44/4/RA16_C2_FRA_TempsLecture_843444.pdf" TargetMode="External"/><Relationship Id="rId7" Type="http://schemas.openxmlformats.org/officeDocument/2006/relationships/hyperlink" Target="http://cache.media.eduscol.education.fr/file/Reussite/40/8/RA16_C2_FRA_Notions_essentielles_CGP1_843408.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cache.media.eduscol.education.fr/file/Reussite/39/9/RA16_C2_FRA_DifferenciationCP_843399.pdf" TargetMode="External"/><Relationship Id="rId5" Type="http://schemas.openxmlformats.org/officeDocument/2006/relationships/hyperlink" Target="http://cache.media.eduscol.education.fr/file/Reussite/43/8/RA16_C2_FRA_EmploiTemps_843438.pdf" TargetMode="External"/><Relationship Id="rId4" Type="http://schemas.openxmlformats.org/officeDocument/2006/relationships/hyperlink" Target="http://cache.media.eduscol.education.fr/file/Reussite/38/8/RA16_C2_FRA_gestion_temps_CP_843388.pdf" TargetMode="External"/><Relationship Id="rId9" Type="http://schemas.openxmlformats.org/officeDocument/2006/relationships/hyperlink" Target="http://cache.media.eduscol.education.fr/file/Reussite/40/4/RA16_C2_FRA_Exemples_progressions_CGP3_843404.pdf"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cache.media.eduscol.education.fr/file/100_reussite_/01/2/RA18_C2_FRA_choix_manuel_lecture_CP_925012.pdf" TargetMode="External"/><Relationship Id="rId3" Type="http://schemas.openxmlformats.org/officeDocument/2006/relationships/hyperlink" Target="http://eduscol.education.fr/cid107470/francais-cycle-lecture-comprehension-ecrit.html#lien2" TargetMode="External"/><Relationship Id="rId7" Type="http://schemas.openxmlformats.org/officeDocument/2006/relationships/hyperlink" Target="http://eduscol.education.fr/cid132705/comment-utiliser-les-evaluations-au-cp-pour-faire-progresser-les-eleves.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eduscol.education.fr/cid105737/francais-cycle-ecriture.html#lien2" TargetMode="External"/><Relationship Id="rId5" Type="http://schemas.openxmlformats.org/officeDocument/2006/relationships/hyperlink" Target="http://eduscol.education.fr/cid105737/francais-cycle-ecriture.html#lien1" TargetMode="External"/><Relationship Id="rId4" Type="http://schemas.openxmlformats.org/officeDocument/2006/relationships/hyperlink" Target="http://eduscol.education.fr/cid107470/francais-cycle-lecture-comprehension-ecrit.html#lien1"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roll-descartes.fr/"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anagraph.ens-lyon.fr/app.ph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2387600"/>
          </a:xfrm>
        </p:spPr>
        <p:txBody>
          <a:bodyPr/>
          <a:lstStyle/>
          <a:p>
            <a:r>
              <a:rPr lang="fr-FR" dirty="0">
                <a:solidFill>
                  <a:schemeClr val="accent2"/>
                </a:solidFill>
              </a:rPr>
              <a:t>Pour enseigner la lecture et l’écriture au CP</a:t>
            </a:r>
          </a:p>
        </p:txBody>
      </p:sp>
      <p:sp>
        <p:nvSpPr>
          <p:cNvPr id="3" name="Sous-titre 2"/>
          <p:cNvSpPr>
            <a:spLocks noGrp="1"/>
          </p:cNvSpPr>
          <p:nvPr>
            <p:ph type="subTitle" idx="1"/>
          </p:nvPr>
        </p:nvSpPr>
        <p:spPr>
          <a:xfrm>
            <a:off x="1045028" y="2909307"/>
            <a:ext cx="7053943" cy="1655762"/>
          </a:xfrm>
        </p:spPr>
        <p:txBody>
          <a:bodyPr/>
          <a:lstStyle/>
          <a:p>
            <a:r>
              <a:rPr lang="fr-FR" dirty="0"/>
              <a:t>Animation pédagogique du 07 octobre 2019</a:t>
            </a:r>
          </a:p>
          <a:p>
            <a:r>
              <a:rPr lang="fr-FR" dirty="0"/>
              <a:t>Circonscription de Pontault-Combault</a:t>
            </a:r>
          </a:p>
        </p:txBody>
      </p:sp>
      <p:pic>
        <p:nvPicPr>
          <p:cNvPr id="6" name="Picture 2" descr="couverture blanqu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7030" y="1566152"/>
            <a:ext cx="3679674" cy="517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58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DECCBF-FA3B-4CF1-928E-149C49AE7DA1}"/>
              </a:ext>
            </a:extLst>
          </p:cNvPr>
          <p:cNvSpPr>
            <a:spLocks noGrp="1"/>
          </p:cNvSpPr>
          <p:nvPr>
            <p:ph type="title"/>
          </p:nvPr>
        </p:nvSpPr>
        <p:spPr/>
        <p:txBody>
          <a:bodyPr/>
          <a:lstStyle/>
          <a:p>
            <a:r>
              <a:rPr lang="fr-FR" dirty="0"/>
              <a:t>Une proposition d’emploi du temps</a:t>
            </a:r>
          </a:p>
        </p:txBody>
      </p:sp>
      <p:sp>
        <p:nvSpPr>
          <p:cNvPr id="3" name="Espace réservé du contenu 2">
            <a:extLst>
              <a:ext uri="{FF2B5EF4-FFF2-40B4-BE49-F238E27FC236}">
                <a16:creationId xmlns:a16="http://schemas.microsoft.com/office/drawing/2014/main" id="{C65065BE-B75C-4FA2-ABCC-4CF8F0A8BF0E}"/>
              </a:ext>
            </a:extLst>
          </p:cNvPr>
          <p:cNvSpPr>
            <a:spLocks noGrp="1"/>
          </p:cNvSpPr>
          <p:nvPr>
            <p:ph idx="1"/>
          </p:nvPr>
        </p:nvSpPr>
        <p:spPr/>
        <p:txBody>
          <a:bodyPr/>
          <a:lstStyle/>
          <a:p>
            <a:pPr marL="0" indent="0">
              <a:buNone/>
            </a:pPr>
            <a:endParaRPr lang="fr-FR" dirty="0"/>
          </a:p>
          <a:p>
            <a:pPr marL="0" indent="0">
              <a:buNone/>
            </a:pPr>
            <a:endParaRPr lang="fr-FR" dirty="0"/>
          </a:p>
          <a:p>
            <a:pPr marL="0" indent="0">
              <a:buNone/>
            </a:pPr>
            <a:r>
              <a:rPr lang="fr-FR" dirty="0">
                <a:hlinkClick r:id="rId3"/>
              </a:rPr>
              <a:t>https://cache.media.eduscol.education.fr/file/Reussite/43/8/RA16_C2_FRA_EmploiTemps_843438.pdf</a:t>
            </a:r>
            <a:endParaRPr lang="fr-FR" dirty="0"/>
          </a:p>
          <a:p>
            <a:pPr marL="0" indent="0">
              <a:buNone/>
            </a:pPr>
            <a:endParaRPr lang="fr-FR" dirty="0"/>
          </a:p>
        </p:txBody>
      </p:sp>
    </p:spTree>
    <p:extLst>
      <p:ext uri="{BB962C8B-B14F-4D97-AF65-F5344CB8AC3E}">
        <p14:creationId xmlns:p14="http://schemas.microsoft.com/office/powerpoint/2010/main" val="691304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FC0DA-3EEA-45FC-A422-CCC93C2B19EC}"/>
              </a:ext>
            </a:extLst>
          </p:cNvPr>
          <p:cNvSpPr>
            <a:spLocks noGrp="1"/>
          </p:cNvSpPr>
          <p:nvPr>
            <p:ph type="title"/>
          </p:nvPr>
        </p:nvSpPr>
        <p:spPr/>
        <p:txBody>
          <a:bodyPr/>
          <a:lstStyle/>
          <a:p>
            <a:r>
              <a:rPr lang="fr-FR" dirty="0"/>
              <a:t>Quelques éléments sur la progressivité </a:t>
            </a:r>
          </a:p>
        </p:txBody>
      </p:sp>
      <p:sp>
        <p:nvSpPr>
          <p:cNvPr id="3" name="Espace réservé du contenu 2">
            <a:extLst>
              <a:ext uri="{FF2B5EF4-FFF2-40B4-BE49-F238E27FC236}">
                <a16:creationId xmlns:a16="http://schemas.microsoft.com/office/drawing/2014/main" id="{752B9989-C4A4-4021-9A2A-FFED2CFD4361}"/>
              </a:ext>
            </a:extLst>
          </p:cNvPr>
          <p:cNvSpPr>
            <a:spLocks noGrp="1"/>
          </p:cNvSpPr>
          <p:nvPr>
            <p:ph idx="1"/>
          </p:nvPr>
        </p:nvSpPr>
        <p:spPr/>
        <p:txBody>
          <a:bodyPr>
            <a:normAutofit lnSpcReduction="10000"/>
          </a:bodyPr>
          <a:lstStyle/>
          <a:p>
            <a:r>
              <a:rPr lang="fr-FR" dirty="0"/>
              <a:t>Commencer par les consonnes qui se prolongent: s…a f…a </a:t>
            </a:r>
          </a:p>
          <a:p>
            <a:r>
              <a:rPr lang="fr-FR" dirty="0"/>
              <a:t>Faire étudier la complexité des structures syllabiques dans l’ordre : </a:t>
            </a:r>
          </a:p>
          <a:p>
            <a:pPr>
              <a:buFontTx/>
              <a:buChar char="-"/>
            </a:pPr>
            <a:r>
              <a:rPr lang="fr-FR" dirty="0"/>
              <a:t>Consonne-voyelle : </a:t>
            </a:r>
            <a:r>
              <a:rPr lang="fr-FR" i="1" dirty="0"/>
              <a:t>ma</a:t>
            </a:r>
            <a:r>
              <a:rPr lang="fr-FR" dirty="0"/>
              <a:t> </a:t>
            </a:r>
          </a:p>
          <a:p>
            <a:pPr>
              <a:buFontTx/>
              <a:buChar char="-"/>
            </a:pPr>
            <a:r>
              <a:rPr lang="fr-FR" dirty="0"/>
              <a:t>Voyelle-consonne : </a:t>
            </a:r>
            <a:r>
              <a:rPr lang="fr-FR" i="1" dirty="0" err="1"/>
              <a:t>ar</a:t>
            </a:r>
            <a:r>
              <a:rPr lang="fr-FR" dirty="0"/>
              <a:t> </a:t>
            </a:r>
          </a:p>
          <a:p>
            <a:pPr>
              <a:buFontTx/>
              <a:buChar char="-"/>
            </a:pPr>
            <a:r>
              <a:rPr lang="fr-FR" dirty="0"/>
              <a:t>Consonne-voyelle-consonne : </a:t>
            </a:r>
            <a:r>
              <a:rPr lang="fr-FR" i="1" dirty="0"/>
              <a:t>bal </a:t>
            </a:r>
          </a:p>
          <a:p>
            <a:pPr>
              <a:buFontTx/>
              <a:buChar char="-"/>
            </a:pPr>
            <a:r>
              <a:rPr lang="fr-FR" dirty="0"/>
              <a:t>Consonne-consonne-voyelle : </a:t>
            </a:r>
            <a:r>
              <a:rPr lang="fr-FR" i="1" dirty="0" err="1"/>
              <a:t>bra</a:t>
            </a:r>
            <a:r>
              <a:rPr lang="fr-FR" i="1" dirty="0"/>
              <a:t> </a:t>
            </a:r>
          </a:p>
          <a:p>
            <a:pPr>
              <a:buFontTx/>
              <a:buChar char="-"/>
            </a:pPr>
            <a:r>
              <a:rPr lang="fr-FR" dirty="0"/>
              <a:t>Consonne-consonne-consonne-voyelle : </a:t>
            </a:r>
            <a:r>
              <a:rPr lang="fr-FR" i="1" dirty="0" err="1"/>
              <a:t>stra</a:t>
            </a:r>
            <a:r>
              <a:rPr lang="fr-FR" dirty="0"/>
              <a:t> </a:t>
            </a:r>
          </a:p>
          <a:p>
            <a:r>
              <a:rPr lang="fr-FR" dirty="0"/>
              <a:t>Ne pas faire étudier consécutivement les graphèmes qui peuvent induire des confusions : séparer dans le temps   m/n, </a:t>
            </a:r>
            <a:r>
              <a:rPr lang="fr-FR" dirty="0" err="1"/>
              <a:t>ch</a:t>
            </a:r>
            <a:r>
              <a:rPr lang="fr-FR" dirty="0"/>
              <a:t>/j, b/p.</a:t>
            </a:r>
          </a:p>
          <a:p>
            <a:endParaRPr lang="fr-FR" dirty="0"/>
          </a:p>
        </p:txBody>
      </p:sp>
    </p:spTree>
    <p:extLst>
      <p:ext uri="{BB962C8B-B14F-4D97-AF65-F5344CB8AC3E}">
        <p14:creationId xmlns:p14="http://schemas.microsoft.com/office/powerpoint/2010/main" val="672570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6D5C41-1446-4482-BEB3-5A35C7EBD839}"/>
              </a:ext>
            </a:extLst>
          </p:cNvPr>
          <p:cNvSpPr>
            <a:spLocks noGrp="1"/>
          </p:cNvSpPr>
          <p:nvPr>
            <p:ph type="title"/>
          </p:nvPr>
        </p:nvSpPr>
        <p:spPr>
          <a:xfrm>
            <a:off x="838200" y="365125"/>
            <a:ext cx="10458450" cy="1325563"/>
          </a:xfrm>
        </p:spPr>
        <p:txBody>
          <a:bodyPr>
            <a:normAutofit fontScale="90000"/>
          </a:bodyPr>
          <a:lstStyle/>
          <a:p>
            <a:pPr algn="just"/>
            <a:r>
              <a:rPr lang="fr-FR" dirty="0"/>
              <a:t>La question de la phonologie </a:t>
            </a:r>
            <a:r>
              <a:rPr lang="fr-FR" sz="3100" dirty="0"/>
              <a:t>(Voir l’article d’A. Ouzoulias sur la </a:t>
            </a:r>
            <a:r>
              <a:rPr lang="fr-FR" sz="3100" dirty="0" err="1"/>
              <a:t>grapho</a:t>
            </a:r>
            <a:r>
              <a:rPr lang="fr-FR" sz="3100" dirty="0"/>
              <a:t>-phonologie, Cahiers pédagogiques, </a:t>
            </a:r>
            <a:r>
              <a:rPr lang="fr-FR" sz="3100" dirty="0" err="1"/>
              <a:t>nov</a:t>
            </a:r>
            <a:r>
              <a:rPr lang="fr-FR" sz="3100" dirty="0"/>
              <a:t> 2013) : </a:t>
            </a:r>
            <a:br>
              <a:rPr lang="fr-FR" dirty="0"/>
            </a:br>
            <a:endParaRPr lang="fr-FR" dirty="0"/>
          </a:p>
        </p:txBody>
      </p:sp>
      <p:sp>
        <p:nvSpPr>
          <p:cNvPr id="3" name="Espace réservé du contenu 2">
            <a:extLst>
              <a:ext uri="{FF2B5EF4-FFF2-40B4-BE49-F238E27FC236}">
                <a16:creationId xmlns:a16="http://schemas.microsoft.com/office/drawing/2014/main" id="{F9BF30C5-640A-4C57-964E-118C1053BE38}"/>
              </a:ext>
            </a:extLst>
          </p:cNvPr>
          <p:cNvSpPr>
            <a:spLocks noGrp="1"/>
          </p:cNvSpPr>
          <p:nvPr>
            <p:ph idx="1"/>
          </p:nvPr>
        </p:nvSpPr>
        <p:spPr>
          <a:xfrm>
            <a:off x="838200" y="1825625"/>
            <a:ext cx="10515600" cy="4756710"/>
          </a:xfrm>
        </p:spPr>
        <p:txBody>
          <a:bodyPr>
            <a:normAutofit fontScale="92500" lnSpcReduction="20000"/>
          </a:bodyPr>
          <a:lstStyle/>
          <a:p>
            <a:r>
              <a:rPr lang="fr-FR" dirty="0"/>
              <a:t>Les activités de phonologie en CP ne doivent pas viser exclusivement à faire identifier des stimuli auditifs, comme en cycle 1;</a:t>
            </a:r>
          </a:p>
          <a:p>
            <a:r>
              <a:rPr lang="fr-FR" dirty="0"/>
              <a:t>Le lien entre les jeux de phonologie et les activités qui visent l’apprentissage du code écrit doit être fait.</a:t>
            </a:r>
          </a:p>
          <a:p>
            <a:r>
              <a:rPr lang="fr-FR" dirty="0"/>
              <a:t>L’activité qui consiste à faire segmenter les mots en syllabes doit s’accompagner d’une activité de segmentation à l’écrit, sur des mots écrits. C’est essentiel pour bien faire comprendre les correspondances graphèmes/phonèmes et renforcer la maitrise de la notion de syllabe écrite. </a:t>
            </a:r>
          </a:p>
          <a:p>
            <a:pPr marL="0" indent="0">
              <a:buNone/>
            </a:pPr>
            <a:r>
              <a:rPr lang="fr-FR" dirty="0"/>
              <a:t>Les séances/temps de phonologie au CP :</a:t>
            </a:r>
          </a:p>
          <a:p>
            <a:r>
              <a:rPr lang="fr-FR" dirty="0"/>
              <a:t>Courtes (10 mn maxi) ; </a:t>
            </a:r>
          </a:p>
          <a:p>
            <a:r>
              <a:rPr lang="fr-FR" dirty="0"/>
              <a:t>Centrées sur le découpage syllabique et la manipulation des syllabes, puis sur l’analyse des phonèmes qui composent la syllabe ; </a:t>
            </a:r>
          </a:p>
          <a:p>
            <a:r>
              <a:rPr lang="fr-FR" dirty="0"/>
              <a:t>Couplé avec un travail à l’écrit qui suit la séance.</a:t>
            </a:r>
          </a:p>
        </p:txBody>
      </p:sp>
    </p:spTree>
    <p:extLst>
      <p:ext uri="{BB962C8B-B14F-4D97-AF65-F5344CB8AC3E}">
        <p14:creationId xmlns:p14="http://schemas.microsoft.com/office/powerpoint/2010/main" val="4042259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CD5A76-3F33-4563-AE4D-9B183F42F0C1}"/>
              </a:ext>
            </a:extLst>
          </p:cNvPr>
          <p:cNvSpPr>
            <a:spLocks noGrp="1"/>
          </p:cNvSpPr>
          <p:nvPr>
            <p:ph type="title"/>
          </p:nvPr>
        </p:nvSpPr>
        <p:spPr/>
        <p:txBody>
          <a:bodyPr/>
          <a:lstStyle/>
          <a:p>
            <a:r>
              <a:rPr lang="fr-FR" dirty="0">
                <a:solidFill>
                  <a:schemeClr val="accent2"/>
                </a:solidFill>
              </a:rPr>
              <a:t>Quelle trace proposer aux élèves ? </a:t>
            </a:r>
          </a:p>
        </p:txBody>
      </p:sp>
      <p:sp>
        <p:nvSpPr>
          <p:cNvPr id="6" name="Espace réservé du contenu 5">
            <a:extLst>
              <a:ext uri="{FF2B5EF4-FFF2-40B4-BE49-F238E27FC236}">
                <a16:creationId xmlns:a16="http://schemas.microsoft.com/office/drawing/2014/main" id="{9071CC24-51FD-4C03-A1B7-D177EE3E0FEE}"/>
              </a:ext>
            </a:extLst>
          </p:cNvPr>
          <p:cNvSpPr>
            <a:spLocks noGrp="1"/>
          </p:cNvSpPr>
          <p:nvPr>
            <p:ph idx="1"/>
          </p:nvPr>
        </p:nvSpPr>
        <p:spPr/>
        <p:txBody>
          <a:bodyPr/>
          <a:lstStyle/>
          <a:p>
            <a:r>
              <a:rPr lang="fr-FR" dirty="0"/>
              <a:t>Exemple de contenu proposé par </a:t>
            </a:r>
          </a:p>
          <a:p>
            <a:pPr marL="0" indent="0">
              <a:buNone/>
            </a:pPr>
            <a:r>
              <a:rPr lang="fr-FR" dirty="0"/>
              <a:t>le guide : </a:t>
            </a:r>
          </a:p>
          <a:p>
            <a:pPr marL="0" indent="0">
              <a:buNone/>
            </a:pPr>
            <a:endParaRPr lang="fr-FR" dirty="0"/>
          </a:p>
        </p:txBody>
      </p:sp>
      <p:pic>
        <p:nvPicPr>
          <p:cNvPr id="7" name="Espace réservé du contenu 4" descr="Une image contenant capture d’écran&#10;&#10;Description générée automatiquement">
            <a:extLst>
              <a:ext uri="{FF2B5EF4-FFF2-40B4-BE49-F238E27FC236}">
                <a16:creationId xmlns:a16="http://schemas.microsoft.com/office/drawing/2014/main" id="{1F4A6456-1C63-4A3C-B34C-F9BC4DB05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5477" y="1339020"/>
            <a:ext cx="5762064" cy="5462541"/>
          </a:xfrm>
          <a:prstGeom prst="rect">
            <a:avLst/>
          </a:prstGeom>
        </p:spPr>
      </p:pic>
    </p:spTree>
    <p:extLst>
      <p:ext uri="{BB962C8B-B14F-4D97-AF65-F5344CB8AC3E}">
        <p14:creationId xmlns:p14="http://schemas.microsoft.com/office/powerpoint/2010/main" val="940793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290480"/>
            <a:ext cx="10515600" cy="1325563"/>
          </a:xfrm>
        </p:spPr>
        <p:txBody>
          <a:bodyPr>
            <a:normAutofit fontScale="90000"/>
          </a:bodyPr>
          <a:lstStyle/>
          <a:p>
            <a:r>
              <a:rPr lang="fr-FR" b="1" dirty="0">
                <a:solidFill>
                  <a:schemeClr val="accent2"/>
                </a:solidFill>
              </a:rPr>
              <a:t>L’apprentissage du code :</a:t>
            </a:r>
            <a:r>
              <a:rPr lang="fr-FR" sz="3600" dirty="0">
                <a:solidFill>
                  <a:schemeClr val="accent2"/>
                </a:solidFill>
              </a:rPr>
              <a:t> </a:t>
            </a:r>
            <a:r>
              <a:rPr lang="fr-FR" dirty="0">
                <a:solidFill>
                  <a:schemeClr val="accent2"/>
                </a:solidFill>
              </a:rPr>
              <a:t>Quels outils pour favoriser le décodage et l’encodage ?</a:t>
            </a:r>
            <a:br>
              <a:rPr lang="fr-FR" dirty="0"/>
            </a:br>
            <a:endParaRPr lang="fr-FR" dirty="0"/>
          </a:p>
        </p:txBody>
      </p:sp>
      <p:pic>
        <p:nvPicPr>
          <p:cNvPr id="4" name="Espace réservé du contenu 3"/>
          <p:cNvPicPr>
            <a:picLocks noGrp="1" noChangeAspect="1"/>
          </p:cNvPicPr>
          <p:nvPr>
            <p:ph idx="1"/>
          </p:nvPr>
        </p:nvPicPr>
        <p:blipFill>
          <a:blip r:embed="rId3"/>
          <a:stretch>
            <a:fillRect/>
          </a:stretch>
        </p:blipFill>
        <p:spPr>
          <a:xfrm>
            <a:off x="1625325" y="1825625"/>
            <a:ext cx="8941349" cy="4351338"/>
          </a:xfrm>
          <a:prstGeom prst="rect">
            <a:avLst/>
          </a:prstGeom>
        </p:spPr>
      </p:pic>
    </p:spTree>
    <p:extLst>
      <p:ext uri="{BB962C8B-B14F-4D97-AF65-F5344CB8AC3E}">
        <p14:creationId xmlns:p14="http://schemas.microsoft.com/office/powerpoint/2010/main" val="465589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037235" y="864211"/>
            <a:ext cx="10117530" cy="5129578"/>
          </a:xfrm>
          <a:prstGeom prst="rect">
            <a:avLst/>
          </a:prstGeom>
        </p:spPr>
      </p:pic>
    </p:spTree>
    <p:extLst>
      <p:ext uri="{BB962C8B-B14F-4D97-AF65-F5344CB8AC3E}">
        <p14:creationId xmlns:p14="http://schemas.microsoft.com/office/powerpoint/2010/main" val="2477500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2489538" y="143761"/>
            <a:ext cx="8195562" cy="1357031"/>
          </a:xfrm>
          <a:prstGeom prst="rect">
            <a:avLst/>
          </a:prstGeom>
        </p:spPr>
      </p:pic>
      <p:pic>
        <p:nvPicPr>
          <p:cNvPr id="3" name="Image 2"/>
          <p:cNvPicPr>
            <a:picLocks noChangeAspect="1"/>
          </p:cNvPicPr>
          <p:nvPr/>
        </p:nvPicPr>
        <p:blipFill>
          <a:blip r:embed="rId4"/>
          <a:stretch>
            <a:fillRect/>
          </a:stretch>
        </p:blipFill>
        <p:spPr>
          <a:xfrm>
            <a:off x="269224" y="1500792"/>
            <a:ext cx="5512059" cy="2623594"/>
          </a:xfrm>
          <a:prstGeom prst="rect">
            <a:avLst/>
          </a:prstGeom>
        </p:spPr>
      </p:pic>
      <p:pic>
        <p:nvPicPr>
          <p:cNvPr id="4" name="Image 3"/>
          <p:cNvPicPr>
            <a:picLocks noChangeAspect="1"/>
          </p:cNvPicPr>
          <p:nvPr/>
        </p:nvPicPr>
        <p:blipFill>
          <a:blip r:embed="rId5"/>
          <a:stretch>
            <a:fillRect/>
          </a:stretch>
        </p:blipFill>
        <p:spPr>
          <a:xfrm>
            <a:off x="5976894" y="1785768"/>
            <a:ext cx="6092276" cy="2053641"/>
          </a:xfrm>
          <a:prstGeom prst="rect">
            <a:avLst/>
          </a:prstGeom>
        </p:spPr>
      </p:pic>
      <p:pic>
        <p:nvPicPr>
          <p:cNvPr id="5" name="Image 4"/>
          <p:cNvPicPr>
            <a:picLocks noChangeAspect="1"/>
          </p:cNvPicPr>
          <p:nvPr/>
        </p:nvPicPr>
        <p:blipFill>
          <a:blip r:embed="rId6"/>
          <a:stretch>
            <a:fillRect/>
          </a:stretch>
        </p:blipFill>
        <p:spPr>
          <a:xfrm>
            <a:off x="1728716" y="4959417"/>
            <a:ext cx="7784587" cy="1044000"/>
          </a:xfrm>
          <a:prstGeom prst="rect">
            <a:avLst/>
          </a:prstGeom>
        </p:spPr>
      </p:pic>
    </p:spTree>
    <p:extLst>
      <p:ext uri="{BB962C8B-B14F-4D97-AF65-F5344CB8AC3E}">
        <p14:creationId xmlns:p14="http://schemas.microsoft.com/office/powerpoint/2010/main" val="1562042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10;&#10;Description générée automatiquement">
            <a:extLst>
              <a:ext uri="{FF2B5EF4-FFF2-40B4-BE49-F238E27FC236}">
                <a16:creationId xmlns:a16="http://schemas.microsoft.com/office/drawing/2014/main" id="{1D222680-E6A0-4B2C-AA1C-29628B8FC7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957" t="12157" r="11040" b="6470"/>
          <a:stretch/>
        </p:blipFill>
        <p:spPr>
          <a:xfrm>
            <a:off x="6562165" y="833718"/>
            <a:ext cx="3449170" cy="5580529"/>
          </a:xfrm>
          <a:prstGeom prst="rect">
            <a:avLst/>
          </a:prstGeom>
        </p:spPr>
      </p:pic>
    </p:spTree>
    <p:extLst>
      <p:ext uri="{BB962C8B-B14F-4D97-AF65-F5344CB8AC3E}">
        <p14:creationId xmlns:p14="http://schemas.microsoft.com/office/powerpoint/2010/main" val="3014891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chemeClr val="accent2"/>
                </a:solidFill>
              </a:rPr>
              <a:t>L’apprentissage du code : </a:t>
            </a:r>
            <a:r>
              <a:rPr lang="fr-FR" sz="4000" dirty="0">
                <a:solidFill>
                  <a:schemeClr val="accent2"/>
                </a:solidFill>
              </a:rPr>
              <a:t>Les ressources </a:t>
            </a:r>
            <a:r>
              <a:rPr lang="fr-FR" sz="4000" dirty="0" err="1">
                <a:solidFill>
                  <a:schemeClr val="accent2"/>
                </a:solidFill>
              </a:rPr>
              <a:t>Eduscol</a:t>
            </a:r>
            <a:r>
              <a:rPr lang="fr-FR" sz="4000" dirty="0">
                <a:solidFill>
                  <a:schemeClr val="accent2"/>
                </a:solidFill>
              </a:rPr>
              <a:t> : </a:t>
            </a:r>
          </a:p>
        </p:txBody>
      </p:sp>
      <p:sp>
        <p:nvSpPr>
          <p:cNvPr id="3" name="Espace réservé du contenu 2"/>
          <p:cNvSpPr>
            <a:spLocks noGrp="1"/>
          </p:cNvSpPr>
          <p:nvPr>
            <p:ph idx="1"/>
          </p:nvPr>
        </p:nvSpPr>
        <p:spPr/>
        <p:txBody>
          <a:bodyPr/>
          <a:lstStyle/>
          <a:p>
            <a:pPr marL="0" indent="0" algn="ctr">
              <a:buNone/>
            </a:pPr>
            <a:r>
              <a:rPr lang="fr-FR" dirty="0">
                <a:hlinkClick r:id="rId3"/>
              </a:rPr>
              <a:t>https://cache.media.eduscol.education.fr/file/Identifier_les_mots/22/8/RA16_C2_FRA_le_bon_compte_696228.pptx</a:t>
            </a:r>
            <a:endParaRPr lang="fr-FR" dirty="0"/>
          </a:p>
          <a:p>
            <a:pPr marL="0" indent="0" algn="ctr">
              <a:buNone/>
            </a:pPr>
            <a:endParaRPr lang="fr-FR" dirty="0"/>
          </a:p>
        </p:txBody>
      </p:sp>
      <p:sp>
        <p:nvSpPr>
          <p:cNvPr id="4" name="Titre 1"/>
          <p:cNvSpPr txBox="1">
            <a:spLocks/>
          </p:cNvSpPr>
          <p:nvPr/>
        </p:nvSpPr>
        <p:spPr>
          <a:xfrm>
            <a:off x="837406" y="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accent2"/>
                </a:solidFill>
              </a:rPr>
              <a:t> </a:t>
            </a:r>
            <a:endParaRPr lang="fr-FR" dirty="0">
              <a:solidFill>
                <a:schemeClr val="accent2"/>
              </a:solidFill>
            </a:endParaRPr>
          </a:p>
        </p:txBody>
      </p:sp>
    </p:spTree>
    <p:extLst>
      <p:ext uri="{BB962C8B-B14F-4D97-AF65-F5344CB8AC3E}">
        <p14:creationId xmlns:p14="http://schemas.microsoft.com/office/powerpoint/2010/main" val="2089546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solidFill>
                <a:schemeClr val="accent2"/>
              </a:solidFill>
            </a:endParaRPr>
          </a:p>
        </p:txBody>
      </p:sp>
      <p:pic>
        <p:nvPicPr>
          <p:cNvPr id="4" name="Espace réservé du contenu 3"/>
          <p:cNvPicPr>
            <a:picLocks noGrp="1" noChangeAspect="1"/>
          </p:cNvPicPr>
          <p:nvPr>
            <p:ph idx="1"/>
          </p:nvPr>
        </p:nvPicPr>
        <p:blipFill>
          <a:blip r:embed="rId3"/>
          <a:stretch>
            <a:fillRect/>
          </a:stretch>
        </p:blipFill>
        <p:spPr>
          <a:xfrm>
            <a:off x="2070746" y="2096926"/>
            <a:ext cx="8050507" cy="3808735"/>
          </a:xfrm>
          <a:prstGeom prst="rect">
            <a:avLst/>
          </a:prstGeom>
        </p:spPr>
      </p:pic>
    </p:spTree>
    <p:extLst>
      <p:ext uri="{BB962C8B-B14F-4D97-AF65-F5344CB8AC3E}">
        <p14:creationId xmlns:p14="http://schemas.microsoft.com/office/powerpoint/2010/main" val="211173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31412"/>
          </a:xfrm>
          <a:solidFill>
            <a:schemeClr val="bg1"/>
          </a:solidFill>
        </p:spPr>
        <p:txBody>
          <a:bodyPr>
            <a:noAutofit/>
          </a:bodyPr>
          <a:lstStyle/>
          <a:p>
            <a:r>
              <a:rPr lang="fr-FR" sz="4000" b="1" dirty="0">
                <a:solidFill>
                  <a:schemeClr val="accent2"/>
                </a:solidFill>
              </a:rPr>
              <a:t>Un guide organisé en 5 parties : </a:t>
            </a:r>
          </a:p>
        </p:txBody>
      </p:sp>
      <p:sp>
        <p:nvSpPr>
          <p:cNvPr id="3" name="Espace réservé du contenu 2"/>
          <p:cNvSpPr>
            <a:spLocks noGrp="1"/>
          </p:cNvSpPr>
          <p:nvPr>
            <p:ph idx="1"/>
          </p:nvPr>
        </p:nvSpPr>
        <p:spPr>
          <a:xfrm>
            <a:off x="838200" y="1473958"/>
            <a:ext cx="10515600" cy="5049672"/>
          </a:xfrm>
        </p:spPr>
        <p:txBody>
          <a:bodyPr>
            <a:normAutofit fontScale="85000" lnSpcReduction="20000"/>
          </a:bodyPr>
          <a:lstStyle/>
          <a:p>
            <a:pPr marL="0" indent="0" algn="just">
              <a:buNone/>
            </a:pPr>
            <a:r>
              <a:rPr lang="fr-FR" b="1" dirty="0"/>
              <a:t>Comment devient-on lecteur et scripteur ? </a:t>
            </a:r>
            <a:r>
              <a:rPr lang="fr-FR" dirty="0"/>
              <a:t>Une définition du savoir lire et du savoir écrire.</a:t>
            </a:r>
          </a:p>
          <a:p>
            <a:pPr algn="just"/>
            <a:endParaRPr lang="fr-FR" dirty="0"/>
          </a:p>
          <a:p>
            <a:pPr marL="0" indent="0" algn="just">
              <a:buNone/>
            </a:pPr>
            <a:r>
              <a:rPr lang="fr-FR" b="1" dirty="0"/>
              <a:t>Quelles stratégies retenir pour apprendre à lire et écrire ? </a:t>
            </a:r>
            <a:r>
              <a:rPr lang="fr-FR" dirty="0"/>
              <a:t>Un ensemble de principes directeurs, progression et programmation, correspondance graphèmes-phonèmes, la compréhension, leçon-type en lecture/écriture, évaluations au CP.</a:t>
            </a:r>
          </a:p>
          <a:p>
            <a:pPr algn="just"/>
            <a:endParaRPr lang="fr-FR" dirty="0"/>
          </a:p>
          <a:p>
            <a:pPr marL="0" indent="0" algn="just">
              <a:buNone/>
            </a:pPr>
            <a:r>
              <a:rPr lang="fr-FR" b="1" dirty="0"/>
              <a:t>Quels enseignements conduire en parallèle pour soutenir ces apprentissages et permettre leur développement ? </a:t>
            </a:r>
            <a:r>
              <a:rPr lang="fr-FR" dirty="0"/>
              <a:t>Etude de la langue (orthographe, morphologie, vocabulaire).</a:t>
            </a:r>
          </a:p>
          <a:p>
            <a:pPr algn="just"/>
            <a:endParaRPr lang="fr-FR" dirty="0"/>
          </a:p>
          <a:p>
            <a:pPr marL="0" indent="0" algn="just">
              <a:buNone/>
            </a:pPr>
            <a:r>
              <a:rPr lang="fr-FR" b="1" dirty="0"/>
              <a:t>Comment analyser et choisir un manuel de lecture pour le CP ? </a:t>
            </a:r>
          </a:p>
          <a:p>
            <a:pPr algn="just"/>
            <a:endParaRPr lang="fr-FR" dirty="0"/>
          </a:p>
          <a:p>
            <a:pPr marL="0" indent="0" algn="just">
              <a:buNone/>
            </a:pPr>
            <a:r>
              <a:rPr lang="fr-FR" b="1" dirty="0"/>
              <a:t>Comment repérer les difficultés en lecture et y répondre ? </a:t>
            </a:r>
          </a:p>
          <a:p>
            <a:pPr marL="463566" lvl="1" indent="-457216" algn="just">
              <a:buClr>
                <a:srgbClr val="4F6128"/>
              </a:buClr>
              <a:buSzPct val="104000"/>
              <a:buFont typeface="Courier New" panose="02070309020205020404" pitchFamily="49" charset="0"/>
              <a:buChar char="o"/>
            </a:pPr>
            <a:endParaRPr lang="fr-FR" sz="2667" b="1" dirty="0">
              <a:solidFill>
                <a:schemeClr val="accent6">
                  <a:lumMod val="50000"/>
                </a:schemeClr>
              </a:solidFill>
            </a:endParaRPr>
          </a:p>
          <a:p>
            <a:pPr algn="just"/>
            <a:endParaRPr lang="fr-FR" dirty="0">
              <a:solidFill>
                <a:schemeClr val="accent6">
                  <a:lumMod val="50000"/>
                </a:schemeClr>
              </a:solidFill>
            </a:endParaRPr>
          </a:p>
          <a:p>
            <a:pPr marL="0" indent="0">
              <a:buNone/>
            </a:pPr>
            <a:endParaRPr lang="fr-FR" dirty="0"/>
          </a:p>
        </p:txBody>
      </p:sp>
    </p:spTree>
    <p:extLst>
      <p:ext uri="{BB962C8B-B14F-4D97-AF65-F5344CB8AC3E}">
        <p14:creationId xmlns:p14="http://schemas.microsoft.com/office/powerpoint/2010/main" val="2000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5" name="Espace réservé du contenu 3"/>
          <p:cNvPicPr>
            <a:picLocks noGrp="1" noChangeAspect="1"/>
          </p:cNvPicPr>
          <p:nvPr>
            <p:ph sz="half" idx="1"/>
          </p:nvPr>
        </p:nvPicPr>
        <p:blipFill>
          <a:blip r:embed="rId3"/>
          <a:stretch>
            <a:fillRect/>
          </a:stretch>
        </p:blipFill>
        <p:spPr>
          <a:xfrm>
            <a:off x="75551" y="2652546"/>
            <a:ext cx="6768453" cy="3804441"/>
          </a:xfrm>
          <a:prstGeom prst="rect">
            <a:avLst/>
          </a:prstGeom>
        </p:spPr>
      </p:pic>
      <p:pic>
        <p:nvPicPr>
          <p:cNvPr id="6" name="Espace réservé du contenu 3"/>
          <p:cNvPicPr>
            <a:picLocks noGrp="1" noChangeAspect="1"/>
          </p:cNvPicPr>
          <p:nvPr>
            <p:ph sz="half" idx="2"/>
          </p:nvPr>
        </p:nvPicPr>
        <p:blipFill>
          <a:blip r:embed="rId4"/>
          <a:stretch>
            <a:fillRect/>
          </a:stretch>
        </p:blipFill>
        <p:spPr>
          <a:xfrm>
            <a:off x="6844004" y="112764"/>
            <a:ext cx="5181600" cy="3155847"/>
          </a:xfrm>
          <a:prstGeom prst="rect">
            <a:avLst/>
          </a:prstGeom>
        </p:spPr>
      </p:pic>
    </p:spTree>
    <p:extLst>
      <p:ext uri="{BB962C8B-B14F-4D97-AF65-F5344CB8AC3E}">
        <p14:creationId xmlns:p14="http://schemas.microsoft.com/office/powerpoint/2010/main" val="3686112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3"/>
          <a:stretch>
            <a:fillRect/>
          </a:stretch>
        </p:blipFill>
        <p:spPr>
          <a:xfrm>
            <a:off x="6096000" y="1173369"/>
            <a:ext cx="6004474" cy="4704154"/>
          </a:xfrm>
          <a:prstGeom prst="rect">
            <a:avLst/>
          </a:prstGeom>
        </p:spPr>
      </p:pic>
      <p:pic>
        <p:nvPicPr>
          <p:cNvPr id="7" name="Image 6"/>
          <p:cNvPicPr>
            <a:picLocks noChangeAspect="1"/>
          </p:cNvPicPr>
          <p:nvPr/>
        </p:nvPicPr>
        <p:blipFill>
          <a:blip r:embed="rId4"/>
          <a:stretch>
            <a:fillRect/>
          </a:stretch>
        </p:blipFill>
        <p:spPr>
          <a:xfrm>
            <a:off x="0" y="1027906"/>
            <a:ext cx="5494952" cy="4995081"/>
          </a:xfrm>
          <a:prstGeom prst="rect">
            <a:avLst/>
          </a:prstGeom>
        </p:spPr>
      </p:pic>
    </p:spTree>
    <p:extLst>
      <p:ext uri="{BB962C8B-B14F-4D97-AF65-F5344CB8AC3E}">
        <p14:creationId xmlns:p14="http://schemas.microsoft.com/office/powerpoint/2010/main" val="740762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capture d’écran, ordinateur&#10;&#10;Description générée automatiquement">
            <a:extLst>
              <a:ext uri="{FF2B5EF4-FFF2-40B4-BE49-F238E27FC236}">
                <a16:creationId xmlns:a16="http://schemas.microsoft.com/office/drawing/2014/main" id="{4330329C-9426-49E2-BA8C-C51A6926442A}"/>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8790" t="13513" r="13724" b="12155"/>
          <a:stretch/>
        </p:blipFill>
        <p:spPr>
          <a:xfrm>
            <a:off x="633589" y="451060"/>
            <a:ext cx="2737764" cy="4935909"/>
          </a:xfrm>
        </p:spPr>
      </p:pic>
      <p:sp>
        <p:nvSpPr>
          <p:cNvPr id="2" name="Rectangle 1">
            <a:extLst>
              <a:ext uri="{FF2B5EF4-FFF2-40B4-BE49-F238E27FC236}">
                <a16:creationId xmlns:a16="http://schemas.microsoft.com/office/drawing/2014/main" id="{F26FD1C5-DAD0-4A98-9413-3204DD77D3DF}"/>
              </a:ext>
            </a:extLst>
          </p:cNvPr>
          <p:cNvSpPr/>
          <p:nvPr/>
        </p:nvSpPr>
        <p:spPr>
          <a:xfrm>
            <a:off x="4977476" y="5386969"/>
            <a:ext cx="6297941" cy="523220"/>
          </a:xfrm>
          <a:prstGeom prst="rect">
            <a:avLst/>
          </a:prstGeom>
        </p:spPr>
        <p:txBody>
          <a:bodyPr wrap="square">
            <a:spAutoFit/>
          </a:bodyPr>
          <a:lstStyle/>
          <a:p>
            <a:pPr algn="ctr"/>
            <a:r>
              <a:rPr lang="fr-FR" sz="2800" dirty="0"/>
              <a:t>L’application </a:t>
            </a:r>
            <a:r>
              <a:rPr lang="fr-FR" sz="2800" i="1" dirty="0" err="1"/>
              <a:t>Graphogame</a:t>
            </a:r>
            <a:endParaRPr lang="fr-FR" sz="2800" dirty="0"/>
          </a:p>
        </p:txBody>
      </p:sp>
    </p:spTree>
    <p:extLst>
      <p:ext uri="{BB962C8B-B14F-4D97-AF65-F5344CB8AC3E}">
        <p14:creationId xmlns:p14="http://schemas.microsoft.com/office/powerpoint/2010/main" val="4233497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 assis, table, moniteur&#10;&#10;Description générée automatiquement">
            <a:extLst>
              <a:ext uri="{FF2B5EF4-FFF2-40B4-BE49-F238E27FC236}">
                <a16:creationId xmlns:a16="http://schemas.microsoft.com/office/drawing/2014/main" id="{ACD50116-E8E3-415B-9D1A-C99F49C855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2" t="29390" r="11111" b="18611"/>
          <a:stretch/>
        </p:blipFill>
        <p:spPr>
          <a:xfrm>
            <a:off x="1733550" y="1869140"/>
            <a:ext cx="8362950" cy="3566085"/>
          </a:xfrm>
          <a:prstGeom prst="rect">
            <a:avLst/>
          </a:prstGeom>
        </p:spPr>
      </p:pic>
    </p:spTree>
    <p:extLst>
      <p:ext uri="{BB962C8B-B14F-4D97-AF65-F5344CB8AC3E}">
        <p14:creationId xmlns:p14="http://schemas.microsoft.com/office/powerpoint/2010/main" val="653489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3"/>
          <a:stretch>
            <a:fillRect/>
          </a:stretch>
        </p:blipFill>
        <p:spPr>
          <a:xfrm>
            <a:off x="1729575" y="365125"/>
            <a:ext cx="8732849" cy="5996556"/>
          </a:xfrm>
          <a:prstGeom prst="rect">
            <a:avLst/>
          </a:prstGeom>
        </p:spPr>
      </p:pic>
    </p:spTree>
    <p:extLst>
      <p:ext uri="{BB962C8B-B14F-4D97-AF65-F5344CB8AC3E}">
        <p14:creationId xmlns:p14="http://schemas.microsoft.com/office/powerpoint/2010/main" val="2878210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125AAC-D58A-4A82-88B0-7AF83809526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B1DFD60-352F-4F35-ABB6-A75B3B495723}"/>
              </a:ext>
            </a:extLst>
          </p:cNvPr>
          <p:cNvSpPr>
            <a:spLocks noGrp="1"/>
          </p:cNvSpPr>
          <p:nvPr>
            <p:ph idx="1"/>
          </p:nvPr>
        </p:nvSpPr>
        <p:spPr/>
        <p:txBody>
          <a:bodyPr/>
          <a:lstStyle/>
          <a:p>
            <a:pPr marL="0" indent="0">
              <a:buNone/>
            </a:pPr>
            <a:r>
              <a:rPr lang="fr-FR" dirty="0"/>
              <a:t>A partir des ressources et recommandations présentées, construisez une séance de découverte respectant l’entrée graphémique. </a:t>
            </a:r>
          </a:p>
        </p:txBody>
      </p:sp>
    </p:spTree>
    <p:extLst>
      <p:ext uri="{BB962C8B-B14F-4D97-AF65-F5344CB8AC3E}">
        <p14:creationId xmlns:p14="http://schemas.microsoft.com/office/powerpoint/2010/main" val="2853486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chemeClr val="accent2"/>
                </a:solidFill>
              </a:rPr>
              <a:t>Lire : </a:t>
            </a:r>
            <a:r>
              <a:rPr lang="fr-FR" sz="4000" dirty="0">
                <a:solidFill>
                  <a:schemeClr val="accent2"/>
                </a:solidFill>
              </a:rPr>
              <a:t>Exemple de mise en œuvre </a:t>
            </a:r>
          </a:p>
        </p:txBody>
      </p:sp>
      <p:sp>
        <p:nvSpPr>
          <p:cNvPr id="3" name="Espace réservé du contenu 2"/>
          <p:cNvSpPr>
            <a:spLocks noGrp="1"/>
          </p:cNvSpPr>
          <p:nvPr>
            <p:ph idx="1"/>
          </p:nvPr>
        </p:nvSpPr>
        <p:spPr/>
        <p:txBody>
          <a:bodyPr/>
          <a:lstStyle/>
          <a:p>
            <a:pPr>
              <a:buFont typeface="Wingdings" panose="05000000000000000000" pitchFamily="2" charset="2"/>
              <a:buChar char="q"/>
            </a:pPr>
            <a:r>
              <a:rPr lang="fr-FR" dirty="0"/>
              <a:t> Mise en œuvre d’une séquence de lecture-écriture (cf. </a:t>
            </a:r>
            <a:r>
              <a:rPr lang="fr-FR" i="1" dirty="0"/>
              <a:t>Guide pour enseigner la lecture et l’écriture au CP</a:t>
            </a:r>
            <a:r>
              <a:rPr lang="fr-FR" dirty="0"/>
              <a:t>, version 2019, pages 78 à 87).</a:t>
            </a:r>
          </a:p>
          <a:p>
            <a:pPr>
              <a:buFont typeface="Wingdings" panose="05000000000000000000" pitchFamily="2" charset="2"/>
              <a:buChar char="q"/>
            </a:pPr>
            <a:endParaRPr lang="fr-FR" dirty="0"/>
          </a:p>
          <a:p>
            <a:pPr>
              <a:buFont typeface="Wingdings" panose="05000000000000000000" pitchFamily="2" charset="2"/>
              <a:buChar char="q"/>
            </a:pPr>
            <a:r>
              <a:rPr lang="fr-FR" dirty="0"/>
              <a:t> Présentation d’une séance filmée en CP.  </a:t>
            </a:r>
            <a:r>
              <a:rPr lang="fr-FR" dirty="0">
                <a:hlinkClick r:id="rId3" action="ppaction://hlinkfile"/>
              </a:rPr>
              <a:t> </a:t>
            </a:r>
            <a:endParaRPr lang="fr-FR" dirty="0"/>
          </a:p>
          <a:p>
            <a:pPr marL="0" indent="0" algn="just">
              <a:buNone/>
            </a:pPr>
            <a:endParaRPr lang="fr-FR" dirty="0"/>
          </a:p>
        </p:txBody>
      </p:sp>
    </p:spTree>
    <p:extLst>
      <p:ext uri="{BB962C8B-B14F-4D97-AF65-F5344CB8AC3E}">
        <p14:creationId xmlns:p14="http://schemas.microsoft.com/office/powerpoint/2010/main" val="386782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2"/>
                </a:solidFill>
              </a:rPr>
              <a:t>Ecrire : </a:t>
            </a:r>
            <a:r>
              <a:rPr lang="fr-FR" dirty="0">
                <a:solidFill>
                  <a:schemeClr val="accent2"/>
                </a:solidFill>
              </a:rPr>
              <a:t>Quels enjeux ? </a:t>
            </a:r>
          </a:p>
        </p:txBody>
      </p:sp>
      <p:sp>
        <p:nvSpPr>
          <p:cNvPr id="3" name="Espace réservé du contenu 2"/>
          <p:cNvSpPr>
            <a:spLocks noGrp="1"/>
          </p:cNvSpPr>
          <p:nvPr>
            <p:ph idx="1"/>
          </p:nvPr>
        </p:nvSpPr>
        <p:spPr/>
        <p:txBody>
          <a:bodyPr>
            <a:normAutofit/>
          </a:bodyPr>
          <a:lstStyle/>
          <a:p>
            <a:pPr algn="just">
              <a:buFont typeface="Wingdings" panose="05000000000000000000" pitchFamily="2" charset="2"/>
              <a:buChar char="q"/>
            </a:pPr>
            <a:r>
              <a:rPr lang="fr-FR" dirty="0"/>
              <a:t> Importance de </a:t>
            </a:r>
            <a:r>
              <a:rPr lang="fr-FR" b="1" dirty="0"/>
              <a:t>la production manuscrite </a:t>
            </a:r>
            <a:r>
              <a:rPr lang="fr-FR" dirty="0"/>
              <a:t>pour favoriser une meilleure mémorisation des mots (mémoire de la forme orthographique)  </a:t>
            </a:r>
            <a:r>
              <a:rPr lang="fr-FR" dirty="0">
                <a:sym typeface="Wingdings" panose="05000000000000000000" pitchFamily="2" charset="2"/>
              </a:rPr>
              <a:t> </a:t>
            </a:r>
            <a:r>
              <a:rPr lang="fr-FR" dirty="0"/>
              <a:t>Une meilleure reconnaissance en lecture. </a:t>
            </a:r>
          </a:p>
          <a:p>
            <a:pPr marL="0" indent="0">
              <a:buNone/>
            </a:pPr>
            <a:r>
              <a:rPr lang="fr-FR" dirty="0"/>
              <a:t> </a:t>
            </a:r>
          </a:p>
          <a:p>
            <a:pPr>
              <a:buFont typeface="Wingdings" panose="05000000000000000000" pitchFamily="2" charset="2"/>
              <a:buChar char="q"/>
            </a:pPr>
            <a:r>
              <a:rPr lang="fr-FR" b="1" dirty="0"/>
              <a:t> L’apprentissage du geste de l’écriture </a:t>
            </a:r>
            <a:r>
              <a:rPr lang="fr-FR" dirty="0"/>
              <a:t>améliore l’apprentissage de la lecture :</a:t>
            </a:r>
          </a:p>
          <a:p>
            <a:pPr>
              <a:buFont typeface="Wingdings" panose="05000000000000000000" pitchFamily="2" charset="2"/>
              <a:buChar char="§"/>
            </a:pPr>
            <a:r>
              <a:rPr lang="fr-FR" dirty="0"/>
              <a:t>Comprendre le sens de lecture (de la gauche vers la droite)</a:t>
            </a:r>
          </a:p>
          <a:p>
            <a:pPr>
              <a:buFont typeface="Wingdings" panose="05000000000000000000" pitchFamily="2" charset="2"/>
              <a:buChar char="§"/>
            </a:pPr>
            <a:r>
              <a:rPr lang="fr-FR" dirty="0"/>
              <a:t>Favoriser le déchiffrage de l’écriture manuscrite</a:t>
            </a:r>
          </a:p>
          <a:p>
            <a:pPr>
              <a:buFont typeface="Wingdings" panose="05000000000000000000" pitchFamily="2" charset="2"/>
              <a:buChar char="§"/>
            </a:pPr>
            <a:r>
              <a:rPr lang="fr-FR" dirty="0"/>
              <a:t>Désapprendre la ressemblance des lettres miroirs (b/d ; p/q)</a:t>
            </a:r>
          </a:p>
          <a:p>
            <a:pPr>
              <a:buFontTx/>
              <a:buChar char="-"/>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1263224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chemeClr val="accent2"/>
                </a:solidFill>
              </a:rPr>
              <a:t>Ecrire : </a:t>
            </a:r>
            <a:r>
              <a:rPr lang="fr-FR" sz="4000" dirty="0">
                <a:solidFill>
                  <a:schemeClr val="accent2"/>
                </a:solidFill>
              </a:rPr>
              <a:t>Quelles recommandations ? </a:t>
            </a:r>
          </a:p>
        </p:txBody>
      </p:sp>
      <p:sp>
        <p:nvSpPr>
          <p:cNvPr id="3" name="Espace réservé du contenu 2"/>
          <p:cNvSpPr>
            <a:spLocks noGrp="1"/>
          </p:cNvSpPr>
          <p:nvPr>
            <p:ph idx="1"/>
          </p:nvPr>
        </p:nvSpPr>
        <p:spPr/>
        <p:txBody>
          <a:bodyPr>
            <a:normAutofit fontScale="92500" lnSpcReduction="10000"/>
          </a:bodyPr>
          <a:lstStyle/>
          <a:p>
            <a:pPr>
              <a:buFont typeface="Wingdings" panose="05000000000000000000" pitchFamily="2" charset="2"/>
              <a:buChar char="Ø"/>
            </a:pPr>
            <a:r>
              <a:rPr lang="fr-FR" dirty="0"/>
              <a:t> </a:t>
            </a:r>
            <a:r>
              <a:rPr lang="fr-FR" b="1" dirty="0"/>
              <a:t>2 séances quotidiennes</a:t>
            </a:r>
            <a:r>
              <a:rPr lang="fr-FR" dirty="0"/>
              <a:t> de 10-20 min + une </a:t>
            </a:r>
            <a:r>
              <a:rPr lang="fr-FR" b="1" dirty="0"/>
              <a:t>dictée</a:t>
            </a:r>
            <a:r>
              <a:rPr lang="fr-FR" dirty="0"/>
              <a:t> (déroulement proposé pages 86-87) </a:t>
            </a:r>
          </a:p>
          <a:p>
            <a:pPr>
              <a:buFont typeface="Wingdings" panose="05000000000000000000" pitchFamily="2" charset="2"/>
              <a:buChar char="Ø"/>
            </a:pPr>
            <a:r>
              <a:rPr lang="fr-FR" dirty="0"/>
              <a:t> Cahiers préconisés: 17 x 22, réglure </a:t>
            </a:r>
            <a:r>
              <a:rPr lang="fr-FR" dirty="0" err="1"/>
              <a:t>séyès</a:t>
            </a:r>
            <a:r>
              <a:rPr lang="fr-FR" dirty="0"/>
              <a:t>, lignage du 3 mm au 2 </a:t>
            </a:r>
            <a:r>
              <a:rPr lang="fr-FR" dirty="0" err="1"/>
              <a:t>mm.</a:t>
            </a:r>
            <a:r>
              <a:rPr lang="fr-FR" dirty="0"/>
              <a:t> </a:t>
            </a:r>
          </a:p>
          <a:p>
            <a:pPr>
              <a:buFont typeface="Wingdings" panose="05000000000000000000" pitchFamily="2" charset="2"/>
              <a:buChar char="Ø"/>
            </a:pPr>
            <a:r>
              <a:rPr lang="fr-FR" dirty="0"/>
              <a:t> Ecrire des lettres, des syllabes, des mots puis des phrases. </a:t>
            </a:r>
          </a:p>
          <a:p>
            <a:pPr>
              <a:buFont typeface="Wingdings" panose="05000000000000000000" pitchFamily="2" charset="2"/>
              <a:buChar char="Ø"/>
            </a:pPr>
            <a:r>
              <a:rPr lang="fr-FR" dirty="0"/>
              <a:t> Des activités de production d’écrits quotidiennes. </a:t>
            </a:r>
          </a:p>
          <a:p>
            <a:pPr>
              <a:buFont typeface="Wingdings" panose="05000000000000000000" pitchFamily="2" charset="2"/>
              <a:buChar char="Ø"/>
            </a:pPr>
            <a:r>
              <a:rPr lang="fr-FR" dirty="0"/>
              <a:t> Copier: développement de la mémorisation orthographique. </a:t>
            </a:r>
          </a:p>
          <a:p>
            <a:pPr>
              <a:buFont typeface="Wingdings" panose="05000000000000000000" pitchFamily="2" charset="2"/>
              <a:buChar char="Ø"/>
            </a:pPr>
            <a:r>
              <a:rPr lang="fr-FR" dirty="0"/>
              <a:t> Le professeur consacre du temps à chaque élève :</a:t>
            </a:r>
          </a:p>
          <a:p>
            <a:pPr marL="0" indent="0">
              <a:buNone/>
            </a:pPr>
            <a:r>
              <a:rPr lang="fr-FR" dirty="0"/>
              <a:t>- posture, tenue et maniement du crayon, position du support, forme des lettres, liaison des lettres dans un mot</a:t>
            </a:r>
          </a:p>
          <a:p>
            <a:pPr algn="just">
              <a:buFont typeface="Wingdings" panose="05000000000000000000" pitchFamily="2" charset="2"/>
              <a:buChar char="Ø"/>
            </a:pPr>
            <a:r>
              <a:rPr lang="fr-FR" b="1" dirty="0"/>
              <a:t> Erreurs utilisées </a:t>
            </a:r>
            <a:r>
              <a:rPr lang="fr-FR" dirty="0"/>
              <a:t>comme matériau d’apprentissage et solutions étudiées.</a:t>
            </a:r>
          </a:p>
        </p:txBody>
      </p:sp>
    </p:spTree>
    <p:extLst>
      <p:ext uri="{BB962C8B-B14F-4D97-AF65-F5344CB8AC3E}">
        <p14:creationId xmlns:p14="http://schemas.microsoft.com/office/powerpoint/2010/main" val="414095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chemeClr val="accent2"/>
                </a:solidFill>
              </a:rPr>
              <a:t>Ecrire : </a:t>
            </a:r>
            <a:r>
              <a:rPr lang="fr-FR" sz="4000" dirty="0">
                <a:solidFill>
                  <a:schemeClr val="accent2"/>
                </a:solidFill>
              </a:rPr>
              <a:t>Exemples de mise en œuvre </a:t>
            </a:r>
          </a:p>
        </p:txBody>
      </p:sp>
      <p:sp>
        <p:nvSpPr>
          <p:cNvPr id="3" name="Espace réservé du contenu 2"/>
          <p:cNvSpPr>
            <a:spLocks noGrp="1"/>
          </p:cNvSpPr>
          <p:nvPr>
            <p:ph idx="1"/>
          </p:nvPr>
        </p:nvSpPr>
        <p:spPr/>
        <p:txBody>
          <a:bodyPr/>
          <a:lstStyle/>
          <a:p>
            <a:pPr marL="0" indent="0" algn="just">
              <a:buNone/>
            </a:pPr>
            <a:endParaRPr lang="fr-FR" dirty="0"/>
          </a:p>
          <a:p>
            <a:pPr algn="just">
              <a:buFont typeface="Wingdings" panose="05000000000000000000" pitchFamily="2" charset="2"/>
              <a:buChar char="q"/>
            </a:pPr>
            <a:r>
              <a:rPr lang="fr-FR" dirty="0"/>
              <a:t> </a:t>
            </a:r>
            <a:r>
              <a:rPr lang="fr-FR" dirty="0">
                <a:hlinkClick r:id="rId3"/>
              </a:rPr>
              <a:t>Une proposition de séance-type en écriture/geste graphique</a:t>
            </a:r>
            <a:endParaRPr lang="fr-FR" dirty="0"/>
          </a:p>
          <a:p>
            <a:pPr marL="0" indent="0" algn="just">
              <a:buNone/>
            </a:pPr>
            <a:endParaRPr lang="fr-FR" dirty="0"/>
          </a:p>
          <a:p>
            <a:pPr algn="just">
              <a:buFont typeface="Wingdings" panose="05000000000000000000" pitchFamily="2" charset="2"/>
              <a:buChar char="q"/>
            </a:pPr>
            <a:r>
              <a:rPr lang="fr-FR" dirty="0"/>
              <a:t> </a:t>
            </a:r>
            <a:r>
              <a:rPr lang="fr-FR" dirty="0">
                <a:hlinkClick r:id="rId4"/>
              </a:rPr>
              <a:t>Des propositions d’activités pour travailler la copie</a:t>
            </a:r>
            <a:endParaRPr lang="fr-FR" dirty="0"/>
          </a:p>
          <a:p>
            <a:pPr marL="0" indent="0" algn="just">
              <a:buNone/>
            </a:pPr>
            <a:endParaRPr lang="fr-FR" dirty="0"/>
          </a:p>
        </p:txBody>
      </p:sp>
    </p:spTree>
    <p:extLst>
      <p:ext uri="{BB962C8B-B14F-4D97-AF65-F5344CB8AC3E}">
        <p14:creationId xmlns:p14="http://schemas.microsoft.com/office/powerpoint/2010/main" val="1560940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Quelles sont les composantes de la lecture ? </a:t>
            </a:r>
          </a:p>
        </p:txBody>
      </p:sp>
      <p:sp>
        <p:nvSpPr>
          <p:cNvPr id="3" name="Espace réservé du contenu 2"/>
          <p:cNvSpPr>
            <a:spLocks noGrp="1"/>
          </p:cNvSpPr>
          <p:nvPr>
            <p:ph idx="1"/>
          </p:nvPr>
        </p:nvSpPr>
        <p:spPr/>
        <p:txBody>
          <a:bodyPr/>
          <a:lstStyle/>
          <a:p>
            <a:pPr marL="0" indent="0">
              <a:buNone/>
            </a:pPr>
            <a:r>
              <a:rPr lang="fr-FR" dirty="0">
                <a:hlinkClick r:id="rId2"/>
              </a:rPr>
              <a:t>Conférence - "Lire et écrire en classe de CP" par Franck Ramus - YouTube</a:t>
            </a:r>
            <a:endParaRPr lang="fr-FR" dirty="0"/>
          </a:p>
          <a:p>
            <a:pPr marL="0" indent="0">
              <a:buNone/>
            </a:pPr>
            <a:endParaRPr lang="fr-FR" dirty="0"/>
          </a:p>
        </p:txBody>
      </p:sp>
    </p:spTree>
    <p:extLst>
      <p:ext uri="{BB962C8B-B14F-4D97-AF65-F5344CB8AC3E}">
        <p14:creationId xmlns:p14="http://schemas.microsoft.com/office/powerpoint/2010/main" val="2996668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chemeClr val="accent2"/>
                </a:solidFill>
              </a:rPr>
              <a:t>Ecrire : </a:t>
            </a:r>
            <a:r>
              <a:rPr lang="fr-FR" sz="4000" dirty="0">
                <a:solidFill>
                  <a:schemeClr val="accent2"/>
                </a:solidFill>
              </a:rPr>
              <a:t>Exemples de mise en œuvre </a:t>
            </a:r>
          </a:p>
        </p:txBody>
      </p:sp>
      <p:sp>
        <p:nvSpPr>
          <p:cNvPr id="3" name="Espace réservé du contenu 2"/>
          <p:cNvSpPr>
            <a:spLocks noGrp="1"/>
          </p:cNvSpPr>
          <p:nvPr>
            <p:ph idx="1"/>
          </p:nvPr>
        </p:nvSpPr>
        <p:spPr/>
        <p:txBody>
          <a:bodyPr>
            <a:normAutofit/>
          </a:bodyPr>
          <a:lstStyle/>
          <a:p>
            <a:pPr marL="0" indent="0" algn="just">
              <a:buNone/>
            </a:pPr>
            <a:r>
              <a:rPr lang="fr-FR" dirty="0"/>
              <a:t>1.Quels écrits avez-vous fait produire à vos élèves depuis le début de l’année ?/Quels écrits vous semble-t-il possible de proposer à vos élèves de CP ? </a:t>
            </a:r>
          </a:p>
          <a:p>
            <a:pPr marL="0" indent="0" algn="just">
              <a:buNone/>
            </a:pPr>
            <a:r>
              <a:rPr lang="fr-FR" dirty="0"/>
              <a:t>2.Quelle organisation (classe entière, ateliers…) privilégiez-vous lorsque vos élèves produisent des écrits ? Pourquoi avoir choisi cette organisation ? </a:t>
            </a:r>
          </a:p>
          <a:p>
            <a:pPr marL="0" indent="0" algn="just">
              <a:buNone/>
            </a:pPr>
            <a:r>
              <a:rPr lang="fr-FR" dirty="0"/>
              <a:t>3.Quelles sont les difficultés constatées chez vos élèves ? Quel étayage mettez-vous en œuvre lors de ces séances ? </a:t>
            </a:r>
          </a:p>
          <a:p>
            <a:pPr marL="0" indent="0" algn="just">
              <a:buNone/>
            </a:pPr>
            <a:r>
              <a:rPr lang="fr-FR" dirty="0"/>
              <a:t>  </a:t>
            </a:r>
          </a:p>
          <a:p>
            <a:pPr marL="0" indent="0" algn="just">
              <a:buNone/>
            </a:pPr>
            <a:endParaRPr lang="fr-FR" dirty="0"/>
          </a:p>
        </p:txBody>
      </p:sp>
    </p:spTree>
    <p:extLst>
      <p:ext uri="{BB962C8B-B14F-4D97-AF65-F5344CB8AC3E}">
        <p14:creationId xmlns:p14="http://schemas.microsoft.com/office/powerpoint/2010/main" val="2175424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546EDB-2869-4683-958D-6AEE0598DE90}"/>
              </a:ext>
            </a:extLst>
          </p:cNvPr>
          <p:cNvSpPr>
            <a:spLocks noGrp="1"/>
          </p:cNvSpPr>
          <p:nvPr>
            <p:ph type="title"/>
          </p:nvPr>
        </p:nvSpPr>
        <p:spPr/>
        <p:txBody>
          <a:bodyPr/>
          <a:lstStyle/>
          <a:p>
            <a:r>
              <a:rPr lang="fr-FR" b="1" dirty="0">
                <a:solidFill>
                  <a:schemeClr val="accent2"/>
                </a:solidFill>
              </a:rPr>
              <a:t>Ecrire : Quels étayages ? </a:t>
            </a:r>
            <a:endParaRPr lang="fr-FR" dirty="0"/>
          </a:p>
        </p:txBody>
      </p:sp>
      <p:sp>
        <p:nvSpPr>
          <p:cNvPr id="3" name="Espace réservé du contenu 2">
            <a:extLst>
              <a:ext uri="{FF2B5EF4-FFF2-40B4-BE49-F238E27FC236}">
                <a16:creationId xmlns:a16="http://schemas.microsoft.com/office/drawing/2014/main" id="{88A3C576-5283-4FCA-8E0C-5C254E5D20BC}"/>
              </a:ext>
            </a:extLst>
          </p:cNvPr>
          <p:cNvSpPr>
            <a:spLocks noGrp="1"/>
          </p:cNvSpPr>
          <p:nvPr>
            <p:ph idx="1"/>
          </p:nvPr>
        </p:nvSpPr>
        <p:spPr/>
        <p:txBody>
          <a:bodyPr>
            <a:normAutofit fontScale="92500"/>
          </a:bodyPr>
          <a:lstStyle/>
          <a:p>
            <a:r>
              <a:rPr lang="fr-FR" dirty="0"/>
              <a:t>Autoriser le recours aux outils de la classe et de l’élève (affichage, cahiers, livres…).  </a:t>
            </a:r>
          </a:p>
          <a:p>
            <a:r>
              <a:rPr lang="fr-FR" dirty="0"/>
              <a:t>Construire des outils (banques de mots, banques d’idées) lors de séances dédiées.  </a:t>
            </a:r>
          </a:p>
          <a:p>
            <a:pPr marL="0" indent="0">
              <a:buNone/>
            </a:pPr>
            <a:endParaRPr lang="fr-FR" dirty="0"/>
          </a:p>
          <a:p>
            <a:r>
              <a:rPr lang="fr-FR" dirty="0"/>
              <a:t>Recourir aux structures génératives. </a:t>
            </a:r>
          </a:p>
          <a:p>
            <a:r>
              <a:rPr lang="fr-FR" dirty="0"/>
              <a:t>Dictée à l’enfant. </a:t>
            </a:r>
          </a:p>
          <a:p>
            <a:r>
              <a:rPr lang="fr-FR" dirty="0"/>
              <a:t>Revenir régulièrement sur les stratégies d’encodage (prise en compte des erreurs, questionnement de l’enseignant : </a:t>
            </a:r>
            <a:r>
              <a:rPr lang="fr-FR" i="1" dirty="0"/>
              <a:t>Qu’as-tu voulu écrire ? Moi je lis… Pour bien écrire il fallait</a:t>
            </a:r>
            <a:r>
              <a:rPr lang="fr-FR" dirty="0"/>
              <a:t>… ou </a:t>
            </a:r>
            <a:r>
              <a:rPr lang="fr-FR" i="1" dirty="0"/>
              <a:t>Comment as-tu fait pour écrire ce mot ?</a:t>
            </a:r>
            <a:r>
              <a:rPr lang="fr-FR" dirty="0"/>
              <a:t> ). </a:t>
            </a:r>
            <a:r>
              <a:rPr lang="fr-FR" i="1" dirty="0"/>
              <a:t> </a:t>
            </a:r>
          </a:p>
        </p:txBody>
      </p:sp>
      <p:graphicFrame>
        <p:nvGraphicFramePr>
          <p:cNvPr id="4" name="Tableau 3">
            <a:extLst>
              <a:ext uri="{FF2B5EF4-FFF2-40B4-BE49-F238E27FC236}">
                <a16:creationId xmlns:a16="http://schemas.microsoft.com/office/drawing/2014/main" id="{34F57AA0-E23F-4B46-A352-BFE2DF7D77F2}"/>
              </a:ext>
            </a:extLst>
          </p:cNvPr>
          <p:cNvGraphicFramePr>
            <a:graphicFrameLocks noGrp="1"/>
          </p:cNvGraphicFramePr>
          <p:nvPr>
            <p:extLst>
              <p:ext uri="{D42A27DB-BD31-4B8C-83A1-F6EECF244321}">
                <p14:modId xmlns:p14="http://schemas.microsoft.com/office/powerpoint/2010/main" val="634331970"/>
              </p:ext>
            </p:extLst>
          </p:nvPr>
        </p:nvGraphicFramePr>
        <p:xfrm>
          <a:off x="6749560" y="3153080"/>
          <a:ext cx="4317368" cy="1526495"/>
        </p:xfrm>
        <a:graphic>
          <a:graphicData uri="http://schemas.openxmlformats.org/drawingml/2006/table">
            <a:tbl>
              <a:tblPr firstRow="1" firstCol="1" bandRow="1">
                <a:tableStyleId>{5C22544A-7EE6-4342-B048-85BDC9FD1C3A}</a:tableStyleId>
              </a:tblPr>
              <a:tblGrid>
                <a:gridCol w="1115788">
                  <a:extLst>
                    <a:ext uri="{9D8B030D-6E8A-4147-A177-3AD203B41FA5}">
                      <a16:colId xmlns:a16="http://schemas.microsoft.com/office/drawing/2014/main" val="1809593887"/>
                    </a:ext>
                  </a:extLst>
                </a:gridCol>
                <a:gridCol w="955233">
                  <a:extLst>
                    <a:ext uri="{9D8B030D-6E8A-4147-A177-3AD203B41FA5}">
                      <a16:colId xmlns:a16="http://schemas.microsoft.com/office/drawing/2014/main" val="3401718557"/>
                    </a:ext>
                  </a:extLst>
                </a:gridCol>
                <a:gridCol w="1108166">
                  <a:extLst>
                    <a:ext uri="{9D8B030D-6E8A-4147-A177-3AD203B41FA5}">
                      <a16:colId xmlns:a16="http://schemas.microsoft.com/office/drawing/2014/main" val="2173174650"/>
                    </a:ext>
                  </a:extLst>
                </a:gridCol>
                <a:gridCol w="1138181">
                  <a:extLst>
                    <a:ext uri="{9D8B030D-6E8A-4147-A177-3AD203B41FA5}">
                      <a16:colId xmlns:a16="http://schemas.microsoft.com/office/drawing/2014/main" val="759948887"/>
                    </a:ext>
                  </a:extLst>
                </a:gridCol>
              </a:tblGrid>
              <a:tr h="204086">
                <a:tc gridSpan="2">
                  <a:txBody>
                    <a:bodyPr/>
                    <a:lstStyle/>
                    <a:p>
                      <a:pPr algn="ctr">
                        <a:lnSpc>
                          <a:spcPct val="107000"/>
                        </a:lnSpc>
                        <a:spcAft>
                          <a:spcPts val="0"/>
                        </a:spcAft>
                      </a:pPr>
                      <a:r>
                        <a:rPr lang="fr-FR" sz="800" dirty="0">
                          <a:effectLst/>
                        </a:rPr>
                        <a:t>Noms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80" marR="47180" marT="0" marB="0"/>
                </a:tc>
                <a:tc hMerge="1">
                  <a:txBody>
                    <a:bodyPr/>
                    <a:lstStyle/>
                    <a:p>
                      <a:endParaRPr lang="fr-FR"/>
                    </a:p>
                  </a:txBody>
                  <a:tcPr/>
                </a:tc>
                <a:tc>
                  <a:txBody>
                    <a:bodyPr/>
                    <a:lstStyle/>
                    <a:p>
                      <a:pPr algn="ctr">
                        <a:lnSpc>
                          <a:spcPct val="107000"/>
                        </a:lnSpc>
                        <a:spcAft>
                          <a:spcPts val="0"/>
                        </a:spcAft>
                      </a:pPr>
                      <a:r>
                        <a:rPr lang="fr-FR" sz="800">
                          <a:effectLst/>
                        </a:rPr>
                        <a:t>Verbes</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180" marR="47180" marT="0" marB="0"/>
                </a:tc>
                <a:tc>
                  <a:txBody>
                    <a:bodyPr/>
                    <a:lstStyle/>
                    <a:p>
                      <a:pPr algn="ctr">
                        <a:lnSpc>
                          <a:spcPct val="107000"/>
                        </a:lnSpc>
                        <a:spcAft>
                          <a:spcPts val="0"/>
                        </a:spcAft>
                      </a:pPr>
                      <a:r>
                        <a:rPr lang="fr-FR" sz="800">
                          <a:effectLst/>
                        </a:rPr>
                        <a:t>Autres mots</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180" marR="47180" marT="0" marB="0"/>
                </a:tc>
                <a:extLst>
                  <a:ext uri="{0D108BD9-81ED-4DB2-BD59-A6C34878D82A}">
                    <a16:rowId xmlns:a16="http://schemas.microsoft.com/office/drawing/2014/main" val="3855113659"/>
                  </a:ext>
                </a:extLst>
              </a:tr>
              <a:tr h="1322409">
                <a:tc>
                  <a:txBody>
                    <a:bodyPr/>
                    <a:lstStyle/>
                    <a:p>
                      <a:pPr algn="just">
                        <a:lnSpc>
                          <a:spcPct val="107000"/>
                        </a:lnSpc>
                        <a:spcAft>
                          <a:spcPts val="0"/>
                        </a:spcAft>
                      </a:pPr>
                      <a:r>
                        <a:rPr lang="fr-FR" sz="1000" dirty="0">
                          <a:effectLst/>
                        </a:rPr>
                        <a:t>un sapin</a:t>
                      </a:r>
                      <a:endParaRPr lang="fr-FR" sz="800" dirty="0">
                        <a:effectLst/>
                      </a:endParaRPr>
                    </a:p>
                    <a:p>
                      <a:pPr algn="just">
                        <a:lnSpc>
                          <a:spcPct val="107000"/>
                        </a:lnSpc>
                        <a:spcAft>
                          <a:spcPts val="0"/>
                        </a:spcAft>
                      </a:pPr>
                      <a:r>
                        <a:rPr lang="fr-FR" sz="1000" dirty="0">
                          <a:effectLst/>
                        </a:rPr>
                        <a:t>un lutin</a:t>
                      </a:r>
                      <a:endParaRPr lang="fr-FR" sz="800" dirty="0">
                        <a:effectLst/>
                      </a:endParaRPr>
                    </a:p>
                    <a:p>
                      <a:pPr algn="just">
                        <a:lnSpc>
                          <a:spcPct val="107000"/>
                        </a:lnSpc>
                        <a:spcAft>
                          <a:spcPts val="0"/>
                        </a:spcAft>
                      </a:pPr>
                      <a:r>
                        <a:rPr lang="fr-FR" sz="1000" dirty="0">
                          <a:effectLst/>
                        </a:rPr>
                        <a:t>un lapin</a:t>
                      </a:r>
                      <a:endParaRPr lang="fr-FR" sz="800" dirty="0">
                        <a:effectLst/>
                      </a:endParaRPr>
                    </a:p>
                  </a:txBody>
                  <a:tcPr marL="47180" marR="47180" marT="0" marB="0"/>
                </a:tc>
                <a:tc>
                  <a:txBody>
                    <a:bodyPr/>
                    <a:lstStyle/>
                    <a:p>
                      <a:pPr algn="just">
                        <a:lnSpc>
                          <a:spcPct val="107000"/>
                        </a:lnSpc>
                        <a:spcAft>
                          <a:spcPts val="0"/>
                        </a:spcAft>
                      </a:pPr>
                      <a:r>
                        <a:rPr lang="fr-FR" sz="1000" dirty="0">
                          <a:effectLst/>
                        </a:rPr>
                        <a:t>un timbre</a:t>
                      </a:r>
                      <a:endParaRPr lang="fr-FR" sz="800" dirty="0">
                        <a:effectLst/>
                      </a:endParaRPr>
                    </a:p>
                    <a:p>
                      <a:pPr algn="just">
                        <a:lnSpc>
                          <a:spcPct val="107000"/>
                        </a:lnSpc>
                        <a:spcAft>
                          <a:spcPts val="0"/>
                        </a:spcAft>
                      </a:pPr>
                      <a:r>
                        <a:rPr lang="fr-FR" sz="1000" dirty="0">
                          <a:effectLst/>
                        </a:rPr>
                        <a:t>le pain</a:t>
                      </a:r>
                      <a:endParaRPr lang="fr-FR" sz="800" dirty="0">
                        <a:effectLst/>
                      </a:endParaRPr>
                    </a:p>
                    <a:p>
                      <a:pPr algn="just">
                        <a:lnSpc>
                          <a:spcPct val="107000"/>
                        </a:lnSpc>
                        <a:spcAft>
                          <a:spcPts val="0"/>
                        </a:spcAft>
                      </a:pPr>
                      <a:r>
                        <a:rPr lang="fr-FR" sz="1000" dirty="0">
                          <a:effectLst/>
                        </a:rPr>
                        <a:t>la faim</a:t>
                      </a:r>
                      <a:endParaRPr lang="fr-FR" sz="800" dirty="0">
                        <a:effectLst/>
                      </a:endParaRPr>
                    </a:p>
                    <a:p>
                      <a:pPr algn="just">
                        <a:lnSpc>
                          <a:spcPct val="107000"/>
                        </a:lnSpc>
                        <a:spcAft>
                          <a:spcPts val="0"/>
                        </a:spcAft>
                      </a:pPr>
                      <a:endParaRPr lang="fr-FR" sz="800" dirty="0">
                        <a:effectLst/>
                      </a:endParaRPr>
                    </a:p>
                  </a:txBody>
                  <a:tcPr marL="47180" marR="47180" marT="0" marB="0"/>
                </a:tc>
                <a:tc>
                  <a:txBody>
                    <a:bodyPr/>
                    <a:lstStyle/>
                    <a:p>
                      <a:pPr algn="ctr">
                        <a:lnSpc>
                          <a:spcPct val="107000"/>
                        </a:lnSpc>
                        <a:spcAft>
                          <a:spcPts val="0"/>
                        </a:spcAft>
                      </a:pPr>
                      <a:r>
                        <a:rPr lang="fr-FR" sz="1000" dirty="0">
                          <a:effectLst/>
                        </a:rPr>
                        <a:t>peint</a:t>
                      </a:r>
                      <a:endParaRPr lang="fr-FR" sz="800" dirty="0">
                        <a:effectLst/>
                      </a:endParaRPr>
                    </a:p>
                    <a:p>
                      <a:pPr algn="ctr">
                        <a:lnSpc>
                          <a:spcPct val="107000"/>
                        </a:lnSpc>
                        <a:spcAft>
                          <a:spcPts val="0"/>
                        </a:spcAft>
                      </a:pPr>
                      <a:r>
                        <a:rPr lang="fr-FR" sz="1000" dirty="0">
                          <a:effectLst/>
                        </a:rPr>
                        <a:t>pince</a:t>
                      </a:r>
                      <a:endParaRPr lang="fr-FR" sz="800" dirty="0">
                        <a:effectLst/>
                      </a:endParaRPr>
                    </a:p>
                    <a:p>
                      <a:pPr algn="ctr">
                        <a:lnSpc>
                          <a:spcPct val="107000"/>
                        </a:lnSpc>
                        <a:spcAft>
                          <a:spcPts val="0"/>
                        </a:spcAft>
                      </a:pPr>
                      <a:r>
                        <a:rPr lang="fr-FR" sz="1000" dirty="0">
                          <a:effectLst/>
                        </a:rPr>
                        <a:t>éteint</a:t>
                      </a:r>
                      <a:endParaRPr lang="fr-FR" sz="800" dirty="0">
                        <a:effectLst/>
                      </a:endParaRPr>
                    </a:p>
                    <a:p>
                      <a:pPr algn="ctr">
                        <a:lnSpc>
                          <a:spcPct val="107000"/>
                        </a:lnSpc>
                        <a:spcAft>
                          <a:spcPts val="0"/>
                        </a:spcAft>
                      </a:pPr>
                      <a:r>
                        <a:rPr lang="fr-FR" sz="1000" dirty="0">
                          <a:effectLst/>
                        </a:rPr>
                        <a:t>grimpe</a:t>
                      </a:r>
                      <a:endParaRPr lang="fr-FR" sz="800" dirty="0">
                        <a:effectLst/>
                      </a:endParaRPr>
                    </a:p>
                  </a:txBody>
                  <a:tcPr marL="47180" marR="47180" marT="0" marB="0"/>
                </a:tc>
                <a:tc>
                  <a:txBody>
                    <a:bodyPr/>
                    <a:lstStyle/>
                    <a:p>
                      <a:pPr algn="ctr">
                        <a:lnSpc>
                          <a:spcPct val="107000"/>
                        </a:lnSpc>
                        <a:spcAft>
                          <a:spcPts val="0"/>
                        </a:spcAft>
                      </a:pPr>
                      <a:r>
                        <a:rPr lang="fr-FR" sz="1000" dirty="0">
                          <a:effectLst/>
                        </a:rPr>
                        <a:t>plein</a:t>
                      </a:r>
                      <a:endParaRPr lang="fr-FR" sz="800" dirty="0">
                        <a:effectLst/>
                      </a:endParaRPr>
                    </a:p>
                    <a:p>
                      <a:pPr algn="ctr">
                        <a:lnSpc>
                          <a:spcPct val="107000"/>
                        </a:lnSpc>
                        <a:spcAft>
                          <a:spcPts val="0"/>
                        </a:spcAft>
                      </a:pPr>
                      <a:r>
                        <a:rPr lang="fr-FR" sz="1000" dirty="0">
                          <a:effectLst/>
                        </a:rPr>
                        <a:t>Saint Martin</a:t>
                      </a:r>
                      <a:endParaRPr lang="fr-FR" sz="800" dirty="0">
                        <a:effectLst/>
                      </a:endParaRPr>
                    </a:p>
                    <a:p>
                      <a:pPr algn="ctr">
                        <a:lnSpc>
                          <a:spcPct val="107000"/>
                        </a:lnSpc>
                        <a:spcAft>
                          <a:spcPts val="0"/>
                        </a:spcAft>
                      </a:pPr>
                      <a:r>
                        <a:rPr lang="fr-FR" sz="1000" dirty="0">
                          <a:effectLst/>
                        </a:rPr>
                        <a:t>vingt</a:t>
                      </a:r>
                      <a:endParaRPr lang="fr-FR" sz="800" dirty="0">
                        <a:effectLst/>
                      </a:endParaRPr>
                    </a:p>
                    <a:p>
                      <a:pPr algn="ctr">
                        <a:lnSpc>
                          <a:spcPct val="107000"/>
                        </a:lnSpc>
                        <a:spcAft>
                          <a:spcPts val="0"/>
                        </a:spcAft>
                      </a:pPr>
                      <a:r>
                        <a:rPr lang="fr-FR" sz="1000" dirty="0">
                          <a:effectLst/>
                        </a:rPr>
                        <a:t>simplement</a:t>
                      </a:r>
                      <a:endParaRPr lang="fr-FR" sz="800" dirty="0">
                        <a:effectLst/>
                      </a:endParaRPr>
                    </a:p>
                    <a:p>
                      <a:pPr algn="ctr">
                        <a:lnSpc>
                          <a:spcPct val="107000"/>
                        </a:lnSpc>
                        <a:spcAft>
                          <a:spcPts val="0"/>
                        </a:spcAft>
                      </a:pPr>
                      <a:r>
                        <a:rPr lang="fr-FR" sz="1000" dirty="0">
                          <a:effectLst/>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80" marR="47180" marT="0" marB="0"/>
                </a:tc>
                <a:extLst>
                  <a:ext uri="{0D108BD9-81ED-4DB2-BD59-A6C34878D82A}">
                    <a16:rowId xmlns:a16="http://schemas.microsoft.com/office/drawing/2014/main" val="599000575"/>
                  </a:ext>
                </a:extLst>
              </a:tr>
            </a:tbl>
          </a:graphicData>
        </a:graphic>
      </p:graphicFrame>
    </p:spTree>
    <p:extLst>
      <p:ext uri="{BB962C8B-B14F-4D97-AF65-F5344CB8AC3E}">
        <p14:creationId xmlns:p14="http://schemas.microsoft.com/office/powerpoint/2010/main" val="3051103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3349CE-7A20-424B-97DF-4E09BB58F1F1}"/>
              </a:ext>
            </a:extLst>
          </p:cNvPr>
          <p:cNvSpPr>
            <a:spLocks noGrp="1"/>
          </p:cNvSpPr>
          <p:nvPr>
            <p:ph type="title"/>
          </p:nvPr>
        </p:nvSpPr>
        <p:spPr/>
        <p:txBody>
          <a:bodyPr/>
          <a:lstStyle/>
          <a:p>
            <a:r>
              <a:rPr lang="fr-FR" b="1" dirty="0">
                <a:solidFill>
                  <a:schemeClr val="accent2"/>
                </a:solidFill>
              </a:rPr>
              <a:t>Ecrire : </a:t>
            </a:r>
            <a:r>
              <a:rPr lang="fr-FR" dirty="0">
                <a:solidFill>
                  <a:schemeClr val="accent2"/>
                </a:solidFill>
              </a:rPr>
              <a:t>Exemples de mise en œuvre </a:t>
            </a:r>
            <a:endParaRPr lang="fr-FR" dirty="0"/>
          </a:p>
        </p:txBody>
      </p:sp>
      <p:sp>
        <p:nvSpPr>
          <p:cNvPr id="3" name="Espace réservé du contenu 2">
            <a:extLst>
              <a:ext uri="{FF2B5EF4-FFF2-40B4-BE49-F238E27FC236}">
                <a16:creationId xmlns:a16="http://schemas.microsoft.com/office/drawing/2014/main" id="{9363EB2F-C617-4359-9A81-6199AD72F777}"/>
              </a:ext>
            </a:extLst>
          </p:cNvPr>
          <p:cNvSpPr>
            <a:spLocks noGrp="1"/>
          </p:cNvSpPr>
          <p:nvPr>
            <p:ph idx="1"/>
          </p:nvPr>
        </p:nvSpPr>
        <p:spPr/>
        <p:txBody>
          <a:bodyPr>
            <a:normAutofit/>
          </a:bodyPr>
          <a:lstStyle/>
          <a:p>
            <a:pPr marL="0" indent="0">
              <a:buNone/>
            </a:pPr>
            <a:r>
              <a:rPr lang="fr-FR" dirty="0">
                <a:hlinkClick r:id="rId2"/>
              </a:rPr>
              <a:t>Des propositions d’écrits courts à conduire en CP</a:t>
            </a:r>
            <a:r>
              <a:rPr lang="fr-FR" dirty="0"/>
              <a:t>.</a:t>
            </a:r>
          </a:p>
        </p:txBody>
      </p:sp>
    </p:spTree>
    <p:extLst>
      <p:ext uri="{BB962C8B-B14F-4D97-AF65-F5344CB8AC3E}">
        <p14:creationId xmlns:p14="http://schemas.microsoft.com/office/powerpoint/2010/main" val="1888482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365125"/>
            <a:ext cx="11147855" cy="1325563"/>
          </a:xfrm>
          <a:solidFill>
            <a:schemeClr val="bg1"/>
          </a:solidFill>
          <a:ln w="12700">
            <a:solidFill>
              <a:schemeClr val="bg1"/>
            </a:solidFill>
          </a:ln>
        </p:spPr>
        <p:txBody>
          <a:bodyPr>
            <a:normAutofit/>
          </a:bodyPr>
          <a:lstStyle/>
          <a:p>
            <a:r>
              <a:rPr lang="fr-FR" sz="4000" b="1" dirty="0">
                <a:solidFill>
                  <a:schemeClr val="accent2"/>
                </a:solidFill>
              </a:rPr>
              <a:t>Le choix du manuel  </a:t>
            </a:r>
            <a:r>
              <a:rPr lang="fr-FR" sz="4000" dirty="0">
                <a:solidFill>
                  <a:schemeClr val="accent2"/>
                </a:solidFill>
              </a:rPr>
              <a:t>: Quels points de vigilance ? (pages 115-116)</a:t>
            </a:r>
          </a:p>
        </p:txBody>
      </p:sp>
      <p:sp>
        <p:nvSpPr>
          <p:cNvPr id="3" name="Espace réservé du contenu 2"/>
          <p:cNvSpPr>
            <a:spLocks noGrp="1"/>
          </p:cNvSpPr>
          <p:nvPr>
            <p:ph idx="1"/>
          </p:nvPr>
        </p:nvSpPr>
        <p:spPr>
          <a:xfrm>
            <a:off x="838200" y="1825625"/>
            <a:ext cx="10515600" cy="4769728"/>
          </a:xfrm>
        </p:spPr>
        <p:txBody>
          <a:bodyPr>
            <a:normAutofit fontScale="92500" lnSpcReduction="10000"/>
          </a:bodyPr>
          <a:lstStyle/>
          <a:p>
            <a:pPr algn="just"/>
            <a:r>
              <a:rPr lang="fr-FR" dirty="0"/>
              <a:t>Réflexion de </a:t>
            </a:r>
            <a:r>
              <a:rPr lang="fr-FR" b="1" dirty="0"/>
              <a:t>l’équipe pédagogique C1 C2 C3.</a:t>
            </a:r>
          </a:p>
          <a:p>
            <a:pPr algn="just"/>
            <a:r>
              <a:rPr lang="fr-FR" dirty="0"/>
              <a:t>Le principe alphabétique puis la compréhension dans tous les domaines, </a:t>
            </a:r>
            <a:r>
              <a:rPr lang="fr-FR" b="1" dirty="0"/>
              <a:t>textes 100% déchiffrables.</a:t>
            </a:r>
          </a:p>
          <a:p>
            <a:pPr algn="just"/>
            <a:r>
              <a:rPr lang="fr-FR" b="1" dirty="0"/>
              <a:t>Etude du code : </a:t>
            </a:r>
            <a:r>
              <a:rPr lang="fr-FR" dirty="0"/>
              <a:t>dominante </a:t>
            </a:r>
            <a:r>
              <a:rPr lang="fr-FR" b="1" dirty="0"/>
              <a:t>dès la semaine 1</a:t>
            </a:r>
            <a:r>
              <a:rPr lang="fr-FR" dirty="0"/>
              <a:t>, activités pour entrainer le décodage, </a:t>
            </a:r>
            <a:r>
              <a:rPr lang="fr-FR" b="1" dirty="0"/>
              <a:t>automatiser.</a:t>
            </a:r>
          </a:p>
          <a:p>
            <a:pPr algn="just"/>
            <a:r>
              <a:rPr lang="fr-FR" b="1" dirty="0"/>
              <a:t>Les CGP les plus régulières en premier : schéma CV privilégié</a:t>
            </a:r>
            <a:r>
              <a:rPr lang="fr-FR" dirty="0"/>
              <a:t> au début. Aller </a:t>
            </a:r>
            <a:r>
              <a:rPr lang="fr-FR" b="1" dirty="0"/>
              <a:t>rapidement</a:t>
            </a:r>
            <a:r>
              <a:rPr lang="fr-FR" dirty="0"/>
              <a:t> vers les structures  </a:t>
            </a:r>
            <a:r>
              <a:rPr lang="fr-FR" b="1" dirty="0"/>
              <a:t>VC - CVC et CCV. </a:t>
            </a:r>
          </a:p>
          <a:p>
            <a:pPr algn="just"/>
            <a:r>
              <a:rPr lang="fr-FR" dirty="0"/>
              <a:t>Place des </a:t>
            </a:r>
            <a:r>
              <a:rPr lang="fr-FR" b="1" dirty="0"/>
              <a:t>images</a:t>
            </a:r>
            <a:r>
              <a:rPr lang="fr-FR" dirty="0"/>
              <a:t>, du </a:t>
            </a:r>
            <a:r>
              <a:rPr lang="fr-FR" b="1" dirty="0"/>
              <a:t>lexique (</a:t>
            </a:r>
            <a:r>
              <a:rPr lang="fr-FR" dirty="0"/>
              <a:t>selon fréquence), de la lecture/compréhension de textes de </a:t>
            </a:r>
            <a:r>
              <a:rPr lang="fr-FR" b="1" dirty="0"/>
              <a:t>genres divers</a:t>
            </a:r>
            <a:r>
              <a:rPr lang="fr-FR" dirty="0"/>
              <a:t>, de l’</a:t>
            </a:r>
            <a:r>
              <a:rPr lang="fr-FR" b="1" dirty="0"/>
              <a:t>écriture</a:t>
            </a:r>
            <a:r>
              <a:rPr lang="fr-FR" dirty="0"/>
              <a:t> (dictées) et </a:t>
            </a:r>
            <a:r>
              <a:rPr lang="fr-FR" b="1" dirty="0"/>
              <a:t>étude de la langue, </a:t>
            </a:r>
            <a:r>
              <a:rPr lang="fr-FR" dirty="0"/>
              <a:t>dont orthographe grammaticale.</a:t>
            </a:r>
          </a:p>
          <a:p>
            <a:pPr algn="just"/>
            <a:r>
              <a:rPr lang="fr-FR" b="1" dirty="0"/>
              <a:t>L’utilisation du fichier n’est pas recommandée</a:t>
            </a:r>
            <a:r>
              <a:rPr lang="fr-FR" dirty="0"/>
              <a:t>. Usage des </a:t>
            </a:r>
            <a:r>
              <a:rPr lang="fr-FR" b="1" dirty="0"/>
              <a:t>cahiers du jour </a:t>
            </a:r>
            <a:r>
              <a:rPr lang="fr-FR" dirty="0"/>
              <a:t>plus efficace pour lire-écrire.</a:t>
            </a:r>
          </a:p>
          <a:p>
            <a:pPr algn="just"/>
            <a:endParaRPr lang="fr-FR" dirty="0"/>
          </a:p>
          <a:p>
            <a:endParaRPr lang="fr-FR" dirty="0"/>
          </a:p>
        </p:txBody>
      </p:sp>
    </p:spTree>
    <p:extLst>
      <p:ext uri="{BB962C8B-B14F-4D97-AF65-F5344CB8AC3E}">
        <p14:creationId xmlns:p14="http://schemas.microsoft.com/office/powerpoint/2010/main" val="204284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chemeClr val="accent2"/>
                </a:solidFill>
              </a:rPr>
              <a:t>Les élèves en difficultés : </a:t>
            </a:r>
          </a:p>
        </p:txBody>
      </p:sp>
      <p:sp>
        <p:nvSpPr>
          <p:cNvPr id="3" name="Espace réservé du contenu 2"/>
          <p:cNvSpPr>
            <a:spLocks noGrp="1"/>
          </p:cNvSpPr>
          <p:nvPr>
            <p:ph idx="1"/>
          </p:nvPr>
        </p:nvSpPr>
        <p:spPr/>
        <p:txBody>
          <a:bodyPr>
            <a:normAutofit lnSpcReduction="10000"/>
          </a:bodyPr>
          <a:lstStyle/>
          <a:p>
            <a:pPr>
              <a:buFont typeface="Wingdings" panose="05000000000000000000" pitchFamily="2" charset="2"/>
              <a:buChar char="§"/>
            </a:pPr>
            <a:r>
              <a:rPr lang="fr-FR" dirty="0"/>
              <a:t>L’importance de bien évaluer pour identifier les besoins. </a:t>
            </a:r>
          </a:p>
          <a:p>
            <a:pPr>
              <a:buFont typeface="Wingdings" panose="05000000000000000000" pitchFamily="2" charset="2"/>
              <a:buChar char="§"/>
            </a:pPr>
            <a:r>
              <a:rPr lang="fr-FR" dirty="0"/>
              <a:t>Les différents profils de lecteurs. </a:t>
            </a:r>
          </a:p>
          <a:p>
            <a:pPr marL="0" indent="0">
              <a:buNone/>
            </a:pPr>
            <a:endParaRPr lang="fr-FR" dirty="0"/>
          </a:p>
          <a:p>
            <a:pPr marL="0" indent="0">
              <a:buNone/>
            </a:pPr>
            <a:r>
              <a:rPr lang="fr-FR" b="1" dirty="0"/>
              <a:t>En complément : </a:t>
            </a:r>
          </a:p>
          <a:p>
            <a:pPr marL="0" indent="0" algn="just">
              <a:buNone/>
            </a:pPr>
            <a:r>
              <a:rPr lang="fr-FR" dirty="0"/>
              <a:t>Des ressources pour pallier aux difficultés relevées lors des évaluations nationales : </a:t>
            </a:r>
          </a:p>
          <a:p>
            <a:pPr marL="0" indent="0" algn="just">
              <a:buNone/>
            </a:pPr>
            <a:r>
              <a:rPr lang="fr-FR" dirty="0">
                <a:hlinkClick r:id="rId3"/>
              </a:rPr>
              <a:t>http://eduscol.education.fr/cid132705/comment-utiliser-les-evaluations-au-cp-pour-faire-progresser-les-eleves.html</a:t>
            </a:r>
            <a:endParaRPr lang="fr-FR" dirty="0"/>
          </a:p>
          <a:p>
            <a:pPr marL="0" indent="0" algn="just">
              <a:buNone/>
            </a:pPr>
            <a:r>
              <a:rPr lang="fr-FR" dirty="0">
                <a:hlinkClick r:id="rId4"/>
              </a:rPr>
              <a:t>http://eduscol.education.fr/cid136874/evaluation-de-milieu-d-annee-au-cp-un-point-d-etape-vers-la-reussite.html</a:t>
            </a:r>
            <a:endParaRPr lang="fr-FR" dirty="0"/>
          </a:p>
          <a:p>
            <a:pPr marL="0" indent="0" algn="just">
              <a:buNone/>
            </a:pPr>
            <a:endParaRPr lang="fr-FR" dirty="0"/>
          </a:p>
          <a:p>
            <a:pPr>
              <a:buFont typeface="Wingdings" panose="05000000000000000000" pitchFamily="2" charset="2"/>
              <a:buChar char="§"/>
            </a:pPr>
            <a:endParaRPr lang="fr-FR" dirty="0"/>
          </a:p>
          <a:p>
            <a:pPr marL="0" indent="0">
              <a:buNone/>
            </a:pPr>
            <a:endParaRPr lang="fr-FR" dirty="0"/>
          </a:p>
        </p:txBody>
      </p:sp>
    </p:spTree>
    <p:extLst>
      <p:ext uri="{BB962C8B-B14F-4D97-AF65-F5344CB8AC3E}">
        <p14:creationId xmlns:p14="http://schemas.microsoft.com/office/powerpoint/2010/main" val="2880040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chemeClr val="accent2"/>
                </a:solidFill>
              </a:rPr>
              <a:t>Ressources : </a:t>
            </a:r>
          </a:p>
        </p:txBody>
      </p:sp>
      <p:sp>
        <p:nvSpPr>
          <p:cNvPr id="3" name="Espace réservé du contenu 2"/>
          <p:cNvSpPr>
            <a:spLocks noGrp="1"/>
          </p:cNvSpPr>
          <p:nvPr>
            <p:ph idx="1"/>
          </p:nvPr>
        </p:nvSpPr>
        <p:spPr/>
        <p:txBody>
          <a:bodyPr>
            <a:normAutofit fontScale="62500" lnSpcReduction="20000"/>
          </a:bodyPr>
          <a:lstStyle/>
          <a:p>
            <a:pPr marL="0" indent="0">
              <a:buNone/>
            </a:pPr>
            <a:r>
              <a:rPr lang="fr-FR" b="1" dirty="0" err="1"/>
              <a:t>Eduscol</a:t>
            </a:r>
            <a:r>
              <a:rPr lang="fr-FR" b="1" dirty="0"/>
              <a:t> : </a:t>
            </a:r>
          </a:p>
          <a:p>
            <a:pPr>
              <a:buFontTx/>
              <a:buChar char="-"/>
            </a:pPr>
            <a:r>
              <a:rPr lang="fr-FR" b="1" dirty="0"/>
              <a:t>L’emploi du temps quotidien et hebdomadaire :</a:t>
            </a:r>
          </a:p>
          <a:p>
            <a:r>
              <a:rPr lang="fr-FR" dirty="0">
                <a:hlinkClick r:id="rId3"/>
              </a:rPr>
              <a:t>http://cache.media.eduscol.education.fr/file/Reussite/44/4/RA16_C2_FRA_TempsLecture_843444.pdf</a:t>
            </a:r>
            <a:endParaRPr lang="fr-FR" dirty="0"/>
          </a:p>
          <a:p>
            <a:r>
              <a:rPr lang="fr-FR" dirty="0">
                <a:hlinkClick r:id="rId4"/>
              </a:rPr>
              <a:t>http://cache.media.eduscol.education.fr/file/Reussite/38/8/RA16_C2_FRA_gestion_temps_CP_843388.pdf</a:t>
            </a:r>
            <a:endParaRPr lang="fr-FR" dirty="0"/>
          </a:p>
          <a:p>
            <a:r>
              <a:rPr lang="fr-FR" dirty="0">
                <a:hlinkClick r:id="rId5"/>
              </a:rPr>
              <a:t>http://cache.media.eduscol.education.fr/file/Reussite/43/8/RA16_C2_FRA_EmploiTemps_843438.pdf</a:t>
            </a:r>
            <a:endParaRPr lang="fr-FR" dirty="0"/>
          </a:p>
          <a:p>
            <a:pPr>
              <a:buFontTx/>
              <a:buChar char="-"/>
            </a:pPr>
            <a:r>
              <a:rPr lang="fr-FR" b="1" dirty="0"/>
              <a:t>La différenciation pédagogique : </a:t>
            </a:r>
          </a:p>
          <a:p>
            <a:r>
              <a:rPr lang="fr-FR" dirty="0">
                <a:hlinkClick r:id="rId6"/>
              </a:rPr>
              <a:t>http://cache.media.eduscol.education.fr/file/Reussite/39/9/RA16_C2_FRA_DifferenciationCP_843399.pdf</a:t>
            </a:r>
            <a:endParaRPr lang="fr-FR" dirty="0"/>
          </a:p>
          <a:p>
            <a:pPr>
              <a:buFontTx/>
              <a:buChar char="-"/>
            </a:pPr>
            <a:r>
              <a:rPr lang="fr-FR" b="1" dirty="0"/>
              <a:t>Des outils pour construire une progression autour du code : </a:t>
            </a:r>
          </a:p>
          <a:p>
            <a:r>
              <a:rPr lang="fr-FR" dirty="0">
                <a:hlinkClick r:id="rId7"/>
              </a:rPr>
              <a:t>http://cache.media.eduscol.education.fr/file/Reussite/40/8/RA16_C2_FRA_Notions_essentielles_CGP1_843408.pdf</a:t>
            </a:r>
            <a:endParaRPr lang="fr-FR" dirty="0"/>
          </a:p>
          <a:p>
            <a:r>
              <a:rPr lang="fr-FR" dirty="0">
                <a:hlinkClick r:id="rId8"/>
              </a:rPr>
              <a:t>http://cache.media.eduscol.education.fr/file/Reussite/39/5/RA16_C2_FRA_Apprentissage_correspondances_843395.pdf</a:t>
            </a:r>
            <a:endParaRPr lang="fr-FR" dirty="0"/>
          </a:p>
          <a:p>
            <a:r>
              <a:rPr lang="fr-FR" dirty="0">
                <a:hlinkClick r:id="rId9"/>
              </a:rPr>
              <a:t>http://cache.media.eduscol.education.fr/file/Reussite/40/4/RA16_C2_FRA_Exemples_progressions_CGP3_843404.pdf</a:t>
            </a:r>
            <a:endParaRPr lang="fr-FR" dirty="0"/>
          </a:p>
          <a:p>
            <a:pPr marL="0" indent="0">
              <a:buNone/>
            </a:pPr>
            <a:endParaRPr lang="fr-FR" dirty="0"/>
          </a:p>
        </p:txBody>
      </p:sp>
    </p:spTree>
    <p:extLst>
      <p:ext uri="{BB962C8B-B14F-4D97-AF65-F5344CB8AC3E}">
        <p14:creationId xmlns:p14="http://schemas.microsoft.com/office/powerpoint/2010/main" val="3817039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chemeClr val="accent2"/>
                </a:solidFill>
              </a:rPr>
              <a:t>Ressources :</a:t>
            </a:r>
          </a:p>
        </p:txBody>
      </p:sp>
      <p:sp>
        <p:nvSpPr>
          <p:cNvPr id="3" name="Espace réservé du contenu 2"/>
          <p:cNvSpPr>
            <a:spLocks noGrp="1"/>
          </p:cNvSpPr>
          <p:nvPr>
            <p:ph idx="1"/>
          </p:nvPr>
        </p:nvSpPr>
        <p:spPr/>
        <p:txBody>
          <a:bodyPr>
            <a:normAutofit fontScale="62500" lnSpcReduction="20000"/>
          </a:bodyPr>
          <a:lstStyle/>
          <a:p>
            <a:pPr>
              <a:buFontTx/>
              <a:buChar char="-"/>
            </a:pPr>
            <a:r>
              <a:rPr lang="fr-FR" b="1" dirty="0"/>
              <a:t>Des activités de déchiffrage : </a:t>
            </a:r>
          </a:p>
          <a:p>
            <a:r>
              <a:rPr lang="fr-FR" dirty="0">
                <a:hlinkClick r:id="rId3"/>
              </a:rPr>
              <a:t>http://eduscol.education.fr/cid107470/francais-cycle-lecture-comprehension-ecrit.html#lien2</a:t>
            </a:r>
            <a:endParaRPr lang="fr-FR" dirty="0"/>
          </a:p>
          <a:p>
            <a:pPr>
              <a:buFontTx/>
              <a:buChar char="-"/>
            </a:pPr>
            <a:r>
              <a:rPr lang="fr-FR" b="1" dirty="0"/>
              <a:t>Identifier les mots (conscience phonémique, automatisation du code…) : </a:t>
            </a:r>
          </a:p>
          <a:p>
            <a:r>
              <a:rPr lang="fr-FR" dirty="0">
                <a:hlinkClick r:id="rId4"/>
              </a:rPr>
              <a:t>http://eduscol.education.fr/cid107470/francais-cycle-lecture-comprehension-ecrit.html#lien1</a:t>
            </a:r>
            <a:endParaRPr lang="fr-FR" dirty="0"/>
          </a:p>
          <a:p>
            <a:pPr>
              <a:buFontTx/>
              <a:buChar char="-"/>
            </a:pPr>
            <a:r>
              <a:rPr lang="fr-FR" b="1" dirty="0"/>
              <a:t>Le geste d’écriture et la copie : </a:t>
            </a:r>
          </a:p>
          <a:p>
            <a:r>
              <a:rPr lang="fr-FR" dirty="0">
                <a:hlinkClick r:id="rId5"/>
              </a:rPr>
              <a:t>http://eduscol.education.fr/cid105737/francais-cycle-ecriture.html#lien1</a:t>
            </a:r>
            <a:endParaRPr lang="fr-FR" dirty="0"/>
          </a:p>
          <a:p>
            <a:pPr>
              <a:buFontTx/>
              <a:buChar char="-"/>
            </a:pPr>
            <a:r>
              <a:rPr lang="fr-FR" b="1" dirty="0"/>
              <a:t>La rédaction de textes : </a:t>
            </a:r>
          </a:p>
          <a:p>
            <a:r>
              <a:rPr lang="fr-FR" dirty="0">
                <a:hlinkClick r:id="rId6"/>
              </a:rPr>
              <a:t>http://eduscol.education.fr/cid105737/francais-cycle-ecriture.html#lien2</a:t>
            </a:r>
            <a:endParaRPr lang="fr-FR" dirty="0"/>
          </a:p>
          <a:p>
            <a:pPr algn="just">
              <a:buFontTx/>
              <a:buChar char="-"/>
            </a:pPr>
            <a:r>
              <a:rPr lang="fr-FR" b="1" dirty="0"/>
              <a:t>Des ressources pour pallier aux difficultés relevées lors des évaluations nationales : </a:t>
            </a:r>
          </a:p>
          <a:p>
            <a:pPr algn="just"/>
            <a:r>
              <a:rPr lang="fr-FR" dirty="0">
                <a:hlinkClick r:id="rId7"/>
              </a:rPr>
              <a:t>http://eduscol.education.fr/cid132705/comment-utiliser-les-evaluations-au-cp-pour-faire-progresser-les-eleves.html</a:t>
            </a:r>
            <a:endParaRPr lang="fr-FR" dirty="0"/>
          </a:p>
          <a:p>
            <a:pPr>
              <a:buFontTx/>
              <a:buChar char="-"/>
            </a:pPr>
            <a:r>
              <a:rPr lang="fr-FR" b="1" dirty="0"/>
              <a:t>Choisir et analyser son manuel : </a:t>
            </a:r>
          </a:p>
          <a:p>
            <a:r>
              <a:rPr lang="fr-FR" dirty="0">
                <a:hlinkClick r:id="rId8"/>
              </a:rPr>
              <a:t>http://cache.media.eduscol.education.fr/file/100_reussite_/01/2/RA18_C2_FRA_choix_manuel_lecture_CP_925012.pdf</a:t>
            </a:r>
            <a:endParaRPr lang="fr-FR" dirty="0"/>
          </a:p>
          <a:p>
            <a:endParaRPr lang="fr-FR" dirty="0"/>
          </a:p>
        </p:txBody>
      </p:sp>
    </p:spTree>
    <p:extLst>
      <p:ext uri="{BB962C8B-B14F-4D97-AF65-F5344CB8AC3E}">
        <p14:creationId xmlns:p14="http://schemas.microsoft.com/office/powerpoint/2010/main" val="2693175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chemeClr val="accent2"/>
                </a:solidFill>
              </a:rPr>
              <a:t>Ressources :</a:t>
            </a:r>
          </a:p>
        </p:txBody>
      </p:sp>
      <p:sp>
        <p:nvSpPr>
          <p:cNvPr id="3" name="Espace réservé du contenu 2"/>
          <p:cNvSpPr>
            <a:spLocks noGrp="1"/>
          </p:cNvSpPr>
          <p:nvPr>
            <p:ph idx="1"/>
          </p:nvPr>
        </p:nvSpPr>
        <p:spPr/>
        <p:txBody>
          <a:bodyPr/>
          <a:lstStyle/>
          <a:p>
            <a:pPr marL="0" indent="0">
              <a:buNone/>
            </a:pPr>
            <a:r>
              <a:rPr lang="fr-FR" sz="1800" b="1" dirty="0"/>
              <a:t>- Le vocabulaire et son enseignement : </a:t>
            </a:r>
          </a:p>
          <a:p>
            <a:r>
              <a:rPr lang="fr-FR" sz="1800" dirty="0"/>
              <a:t>J. </a:t>
            </a:r>
            <a:r>
              <a:rPr lang="fr-FR" sz="1800" dirty="0" err="1"/>
              <a:t>Picoche</a:t>
            </a:r>
            <a:r>
              <a:rPr lang="fr-FR" sz="1800" i="1" dirty="0"/>
              <a:t>, Le vocabulaire et son enseignement : Lexique et vocabulaire : quelques principes d’enseignement à l’école</a:t>
            </a:r>
            <a:endParaRPr lang="fr-FR" sz="1800" dirty="0"/>
          </a:p>
          <a:p>
            <a:r>
              <a:rPr lang="fr-FR" sz="1800" dirty="0"/>
              <a:t>M. Cellier, </a:t>
            </a:r>
            <a:r>
              <a:rPr lang="fr-FR" sz="1800" i="1" dirty="0"/>
              <a:t>Le vocabulaire et son enseignement : Des outils pour structurer l’apprentissage du vocabulaire</a:t>
            </a:r>
            <a:endParaRPr lang="fr-FR" sz="1800" dirty="0"/>
          </a:p>
          <a:p>
            <a:pPr marL="0" indent="0">
              <a:buNone/>
            </a:pPr>
            <a:endParaRPr lang="fr-FR" sz="1800" b="1" dirty="0"/>
          </a:p>
          <a:p>
            <a:pPr marL="0" indent="0">
              <a:buNone/>
            </a:pPr>
            <a:r>
              <a:rPr lang="fr-FR" sz="1800" b="1" dirty="0"/>
              <a:t>Compréhension et stratégies de lecture : </a:t>
            </a:r>
          </a:p>
          <a:p>
            <a:r>
              <a:rPr lang="fr-FR" sz="1800" i="1" dirty="0" err="1"/>
              <a:t>Narramus</a:t>
            </a:r>
            <a:r>
              <a:rPr lang="fr-FR" sz="1800" dirty="0"/>
              <a:t>, R. </a:t>
            </a:r>
            <a:r>
              <a:rPr lang="fr-FR" sz="1800" dirty="0" err="1"/>
              <a:t>Goigoux</a:t>
            </a:r>
            <a:r>
              <a:rPr lang="fr-FR" sz="1800" dirty="0"/>
              <a:t> et S. </a:t>
            </a:r>
            <a:r>
              <a:rPr lang="fr-FR" sz="1800" dirty="0" err="1"/>
              <a:t>Cèbe</a:t>
            </a:r>
            <a:r>
              <a:rPr lang="fr-FR" sz="1800" dirty="0"/>
              <a:t>, Retz, 2017</a:t>
            </a:r>
          </a:p>
          <a:p>
            <a:r>
              <a:rPr lang="fr-FR" sz="1800" dirty="0"/>
              <a:t>Roll : </a:t>
            </a:r>
            <a:r>
              <a:rPr lang="fr-FR" sz="1800" dirty="0">
                <a:hlinkClick r:id="rId3"/>
              </a:rPr>
              <a:t>https://www.roll-descartes.fr/</a:t>
            </a:r>
            <a:endParaRPr lang="fr-FR" sz="1800" dirty="0"/>
          </a:p>
          <a:p>
            <a:pPr marL="0" indent="0">
              <a:buNone/>
            </a:pPr>
            <a:endParaRPr lang="fr-FR" sz="1800" b="1" dirty="0"/>
          </a:p>
          <a:p>
            <a:pPr marL="0" indent="0">
              <a:buNone/>
            </a:pPr>
            <a:endParaRPr lang="fr-FR" sz="1800" b="1" dirty="0"/>
          </a:p>
        </p:txBody>
      </p:sp>
    </p:spTree>
    <p:extLst>
      <p:ext uri="{BB962C8B-B14F-4D97-AF65-F5344CB8AC3E}">
        <p14:creationId xmlns:p14="http://schemas.microsoft.com/office/powerpoint/2010/main" val="1249378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B4AFD46-2CDB-4138-BF89-3F4EB35D4A87}"/>
              </a:ext>
            </a:extLst>
          </p:cNvPr>
          <p:cNvSpPr>
            <a:spLocks noGrp="1"/>
          </p:cNvSpPr>
          <p:nvPr>
            <p:ph idx="1"/>
          </p:nvPr>
        </p:nvSpPr>
        <p:spPr>
          <a:xfrm>
            <a:off x="838200" y="876300"/>
            <a:ext cx="10515600" cy="5300663"/>
          </a:xfrm>
        </p:spPr>
        <p:txBody>
          <a:bodyPr>
            <a:normAutofit fontScale="92500" lnSpcReduction="10000"/>
          </a:bodyPr>
          <a:lstStyle/>
          <a:p>
            <a:r>
              <a:rPr lang="fr-FR" b="1" dirty="0"/>
              <a:t>Le principe alphabétique : « </a:t>
            </a:r>
            <a:r>
              <a:rPr lang="fr-FR" i="1" dirty="0"/>
              <a:t>Lorsqu’une langue comme le français s’écrit à partir d’un alphabet, elle repose sur un principe alphabétique qui désigne le fait que les phonèmes sont représentés, transcrits par des graphèmes qui s’écrivent à partir des lettres de l’alphabet. »</a:t>
            </a:r>
          </a:p>
          <a:p>
            <a:pPr marL="0" indent="0" algn="r">
              <a:buNone/>
            </a:pPr>
            <a:r>
              <a:rPr lang="fr-FR" sz="1300" i="1" dirty="0"/>
              <a:t>Guide Pour enseigner la lecture et l’écriture au CP, page 20</a:t>
            </a:r>
          </a:p>
          <a:p>
            <a:r>
              <a:rPr lang="fr-FR" b="1" dirty="0"/>
              <a:t>Les phonèmes </a:t>
            </a:r>
            <a:r>
              <a:rPr lang="fr-FR" dirty="0"/>
              <a:t>: unités sonores élémentaires qui, lorsqu’on les combine, forment des mots. </a:t>
            </a:r>
          </a:p>
          <a:p>
            <a:r>
              <a:rPr lang="fr-FR" b="1" dirty="0"/>
              <a:t>Les graphèmes : </a:t>
            </a:r>
            <a:r>
              <a:rPr lang="fr-FR" dirty="0"/>
              <a:t>lettre ou groupes de lettres qui « retranscrivent » un phonème. </a:t>
            </a:r>
          </a:p>
          <a:p>
            <a:pPr algn="just"/>
            <a:r>
              <a:rPr lang="fr-FR" dirty="0"/>
              <a:t>Pour apprendre à lire, </a:t>
            </a:r>
            <a:r>
              <a:rPr lang="fr-FR" b="1" dirty="0"/>
              <a:t>les correspondances graphèmes-phonèmes </a:t>
            </a:r>
            <a:r>
              <a:rPr lang="fr-FR" dirty="0"/>
              <a:t>doivent donc être enseignées de manière structurée :  </a:t>
            </a:r>
            <a:r>
              <a:rPr lang="fr-FR" i="1" dirty="0"/>
              <a:t>« L’étape charnière de la lecture, c’est le décodage des graphèmes en phonèmes, c’est le passage d’une unité visuelle à une unité auditive. C’est donc sur cette opération que doivent se focaliser tous les efforts. »</a:t>
            </a:r>
          </a:p>
          <a:p>
            <a:pPr marL="0" indent="0" algn="r">
              <a:buNone/>
            </a:pPr>
            <a:r>
              <a:rPr lang="fr-FR" sz="1300" i="1" dirty="0"/>
              <a:t>Stanislas Dehaene, Les Neurones de la lecture, Odile Jacob, 2007</a:t>
            </a:r>
          </a:p>
        </p:txBody>
      </p:sp>
    </p:spTree>
    <p:extLst>
      <p:ext uri="{BB962C8B-B14F-4D97-AF65-F5344CB8AC3E}">
        <p14:creationId xmlns:p14="http://schemas.microsoft.com/office/powerpoint/2010/main" val="3124750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5192" y="96076"/>
            <a:ext cx="11183067" cy="1280890"/>
          </a:xfrm>
        </p:spPr>
        <p:txBody>
          <a:bodyPr/>
          <a:lstStyle/>
          <a:p>
            <a:r>
              <a:rPr lang="fr-FR" sz="4000" b="1" dirty="0">
                <a:solidFill>
                  <a:schemeClr val="accent2"/>
                </a:solidFill>
              </a:rPr>
              <a:t>Qu’est-ce que savoir lire ? </a:t>
            </a:r>
            <a:endParaRPr lang="fr-FR" b="1" dirty="0">
              <a:solidFill>
                <a:schemeClr val="accent2"/>
              </a:solidFill>
            </a:endParaRPr>
          </a:p>
        </p:txBody>
      </p:sp>
      <p:graphicFrame>
        <p:nvGraphicFramePr>
          <p:cNvPr id="4" name="Espace réservé du contenu 3"/>
          <p:cNvGraphicFramePr>
            <a:graphicFrameLocks noGrp="1"/>
          </p:cNvGraphicFramePr>
          <p:nvPr>
            <p:ph idx="1"/>
          </p:nvPr>
        </p:nvGraphicFramePr>
        <p:xfrm>
          <a:off x="1121021" y="1043190"/>
          <a:ext cx="10547238" cy="5589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5196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chemeClr val="accent2"/>
                </a:solidFill>
              </a:rPr>
              <a:t>Qu’est-ce que savoir écrire ?</a:t>
            </a:r>
            <a:r>
              <a:rPr lang="fr-FR" sz="4000" dirty="0">
                <a:solidFill>
                  <a:schemeClr val="accent2"/>
                </a:solidFill>
              </a:rPr>
              <a:t> </a:t>
            </a:r>
          </a:p>
        </p:txBody>
      </p:sp>
      <p:grpSp>
        <p:nvGrpSpPr>
          <p:cNvPr id="5" name="Groupe 4"/>
          <p:cNvGrpSpPr/>
          <p:nvPr/>
        </p:nvGrpSpPr>
        <p:grpSpPr>
          <a:xfrm>
            <a:off x="724223" y="2296839"/>
            <a:ext cx="8422975" cy="3839092"/>
            <a:chOff x="2751356" y="2445797"/>
            <a:chExt cx="6447863" cy="3002756"/>
          </a:xfrm>
        </p:grpSpPr>
        <p:sp>
          <p:nvSpPr>
            <p:cNvPr id="9" name="Forme libre 8"/>
            <p:cNvSpPr/>
            <p:nvPr/>
          </p:nvSpPr>
          <p:spPr>
            <a:xfrm>
              <a:off x="5743666" y="2445797"/>
              <a:ext cx="2606492" cy="701774"/>
            </a:xfrm>
            <a:custGeom>
              <a:avLst/>
              <a:gdLst>
                <a:gd name="connsiteX0" fmla="*/ 0 w 2606492"/>
                <a:gd name="connsiteY0" fmla="*/ 0 h 1303246"/>
                <a:gd name="connsiteX1" fmla="*/ 2606492 w 2606492"/>
                <a:gd name="connsiteY1" fmla="*/ 0 h 1303246"/>
                <a:gd name="connsiteX2" fmla="*/ 2606492 w 2606492"/>
                <a:gd name="connsiteY2" fmla="*/ 1303246 h 1303246"/>
                <a:gd name="connsiteX3" fmla="*/ 0 w 2606492"/>
                <a:gd name="connsiteY3" fmla="*/ 1303246 h 1303246"/>
                <a:gd name="connsiteX4" fmla="*/ 0 w 2606492"/>
                <a:gd name="connsiteY4" fmla="*/ 0 h 1303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6492" h="1303246">
                  <a:moveTo>
                    <a:pt x="0" y="0"/>
                  </a:moveTo>
                  <a:lnTo>
                    <a:pt x="2606492" y="0"/>
                  </a:lnTo>
                  <a:lnTo>
                    <a:pt x="2606492" y="1303246"/>
                  </a:lnTo>
                  <a:lnTo>
                    <a:pt x="0" y="1303246"/>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3200" kern="1200" dirty="0"/>
                <a:t>ECRIRE</a:t>
              </a:r>
            </a:p>
          </p:txBody>
        </p:sp>
        <p:sp>
          <p:nvSpPr>
            <p:cNvPr id="10" name="Forme libre 9"/>
            <p:cNvSpPr/>
            <p:nvPr/>
          </p:nvSpPr>
          <p:spPr>
            <a:xfrm>
              <a:off x="2751356" y="4145307"/>
              <a:ext cx="2011213" cy="1303246"/>
            </a:xfrm>
            <a:custGeom>
              <a:avLst/>
              <a:gdLst>
                <a:gd name="connsiteX0" fmla="*/ 0 w 2606492"/>
                <a:gd name="connsiteY0" fmla="*/ 0 h 1303246"/>
                <a:gd name="connsiteX1" fmla="*/ 2606492 w 2606492"/>
                <a:gd name="connsiteY1" fmla="*/ 0 h 1303246"/>
                <a:gd name="connsiteX2" fmla="*/ 2606492 w 2606492"/>
                <a:gd name="connsiteY2" fmla="*/ 1303246 h 1303246"/>
                <a:gd name="connsiteX3" fmla="*/ 0 w 2606492"/>
                <a:gd name="connsiteY3" fmla="*/ 1303246 h 1303246"/>
                <a:gd name="connsiteX4" fmla="*/ 0 w 2606492"/>
                <a:gd name="connsiteY4" fmla="*/ 0 h 1303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6492" h="1303246">
                  <a:moveTo>
                    <a:pt x="0" y="0"/>
                  </a:moveTo>
                  <a:lnTo>
                    <a:pt x="2606492" y="0"/>
                  </a:lnTo>
                  <a:lnTo>
                    <a:pt x="2606492" y="1303246"/>
                  </a:lnTo>
                  <a:lnTo>
                    <a:pt x="0" y="1303246"/>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kern="1200" dirty="0"/>
                <a:t>Connaître les correspondances phonèmes-graphèmes</a:t>
              </a:r>
            </a:p>
          </p:txBody>
        </p:sp>
        <p:sp>
          <p:nvSpPr>
            <p:cNvPr id="11" name="Forme libre 10"/>
            <p:cNvSpPr/>
            <p:nvPr/>
          </p:nvSpPr>
          <p:spPr>
            <a:xfrm>
              <a:off x="5110712" y="4145307"/>
              <a:ext cx="1811307" cy="1303246"/>
            </a:xfrm>
            <a:custGeom>
              <a:avLst/>
              <a:gdLst>
                <a:gd name="connsiteX0" fmla="*/ 0 w 2606492"/>
                <a:gd name="connsiteY0" fmla="*/ 0 h 1303246"/>
                <a:gd name="connsiteX1" fmla="*/ 2606492 w 2606492"/>
                <a:gd name="connsiteY1" fmla="*/ 0 h 1303246"/>
                <a:gd name="connsiteX2" fmla="*/ 2606492 w 2606492"/>
                <a:gd name="connsiteY2" fmla="*/ 1303246 h 1303246"/>
                <a:gd name="connsiteX3" fmla="*/ 0 w 2606492"/>
                <a:gd name="connsiteY3" fmla="*/ 1303246 h 1303246"/>
                <a:gd name="connsiteX4" fmla="*/ 0 w 2606492"/>
                <a:gd name="connsiteY4" fmla="*/ 0 h 1303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6492" h="1303246">
                  <a:moveTo>
                    <a:pt x="0" y="0"/>
                  </a:moveTo>
                  <a:lnTo>
                    <a:pt x="2606492" y="0"/>
                  </a:lnTo>
                  <a:lnTo>
                    <a:pt x="2606492" y="1303246"/>
                  </a:lnTo>
                  <a:lnTo>
                    <a:pt x="0" y="1303246"/>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kern="1200" dirty="0"/>
                <a:t>Connaître l’orthographe lexicale et grammaticale</a:t>
              </a:r>
            </a:p>
          </p:txBody>
        </p:sp>
        <p:sp>
          <p:nvSpPr>
            <p:cNvPr id="12" name="Forme libre 11"/>
            <p:cNvSpPr/>
            <p:nvPr/>
          </p:nvSpPr>
          <p:spPr>
            <a:xfrm>
              <a:off x="7270162" y="4145307"/>
              <a:ext cx="1929057" cy="1303246"/>
            </a:xfrm>
            <a:custGeom>
              <a:avLst/>
              <a:gdLst>
                <a:gd name="connsiteX0" fmla="*/ 0 w 2606492"/>
                <a:gd name="connsiteY0" fmla="*/ 0 h 1303246"/>
                <a:gd name="connsiteX1" fmla="*/ 2606492 w 2606492"/>
                <a:gd name="connsiteY1" fmla="*/ 0 h 1303246"/>
                <a:gd name="connsiteX2" fmla="*/ 2606492 w 2606492"/>
                <a:gd name="connsiteY2" fmla="*/ 1303246 h 1303246"/>
                <a:gd name="connsiteX3" fmla="*/ 0 w 2606492"/>
                <a:gd name="connsiteY3" fmla="*/ 1303246 h 1303246"/>
                <a:gd name="connsiteX4" fmla="*/ 0 w 2606492"/>
                <a:gd name="connsiteY4" fmla="*/ 0 h 1303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6492" h="1303246">
                  <a:moveTo>
                    <a:pt x="0" y="0"/>
                  </a:moveTo>
                  <a:lnTo>
                    <a:pt x="2606492" y="0"/>
                  </a:lnTo>
                  <a:lnTo>
                    <a:pt x="2606492" y="1303246"/>
                  </a:lnTo>
                  <a:lnTo>
                    <a:pt x="0" y="1303246"/>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kern="1200" dirty="0"/>
                <a:t>Maîtriser le geste graphique</a:t>
              </a:r>
            </a:p>
          </p:txBody>
        </p:sp>
      </p:grpSp>
      <p:cxnSp>
        <p:nvCxnSpPr>
          <p:cNvPr id="14" name="Connecteur en angle 13"/>
          <p:cNvCxnSpPr/>
          <p:nvPr/>
        </p:nvCxnSpPr>
        <p:spPr>
          <a:xfrm rot="5400000">
            <a:off x="4578781" y="3594360"/>
            <a:ext cx="1321478" cy="43364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 name="Connecteur en angle 15"/>
          <p:cNvCxnSpPr/>
          <p:nvPr/>
        </p:nvCxnSpPr>
        <p:spPr>
          <a:xfrm rot="16200000" flipH="1">
            <a:off x="6770695" y="3660394"/>
            <a:ext cx="1321480" cy="36194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9601984" y="4469701"/>
            <a:ext cx="2506930" cy="166623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t>Savoir écrire un texte, savoir rédiger</a:t>
            </a:r>
          </a:p>
          <a:p>
            <a:pPr algn="ctr"/>
            <a:r>
              <a:rPr lang="fr-FR" sz="1200" dirty="0"/>
              <a:t>disposer des connaissances sur la forme ou le genre de texte à écrire</a:t>
            </a:r>
          </a:p>
        </p:txBody>
      </p:sp>
      <p:cxnSp>
        <p:nvCxnSpPr>
          <p:cNvPr id="40" name="Connecteur droit 39"/>
          <p:cNvCxnSpPr/>
          <p:nvPr/>
        </p:nvCxnSpPr>
        <p:spPr>
          <a:xfrm>
            <a:off x="8067196" y="3150445"/>
            <a:ext cx="2825679" cy="1351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p:cNvCxnSpPr>
            <a:stCxn id="9" idx="3"/>
          </p:cNvCxnSpPr>
          <p:nvPr/>
        </p:nvCxnSpPr>
        <p:spPr>
          <a:xfrm flipH="1">
            <a:off x="2037867" y="3194073"/>
            <a:ext cx="2595272" cy="13080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643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chemeClr val="accent2"/>
                </a:solidFill>
              </a:rPr>
              <a:t>L’apprentissage du code : </a:t>
            </a:r>
            <a:r>
              <a:rPr lang="fr-FR" sz="4000" dirty="0">
                <a:solidFill>
                  <a:schemeClr val="accent2"/>
                </a:solidFill>
              </a:rPr>
              <a:t>Quelles recommandations ? </a:t>
            </a:r>
          </a:p>
        </p:txBody>
      </p:sp>
      <p:sp>
        <p:nvSpPr>
          <p:cNvPr id="3" name="Espace réservé du contenu 2"/>
          <p:cNvSpPr>
            <a:spLocks noGrp="1"/>
          </p:cNvSpPr>
          <p:nvPr>
            <p:ph idx="1"/>
          </p:nvPr>
        </p:nvSpPr>
        <p:spPr>
          <a:xfrm>
            <a:off x="838200" y="1825625"/>
            <a:ext cx="10515600" cy="4187825"/>
          </a:xfrm>
        </p:spPr>
        <p:txBody>
          <a:bodyPr>
            <a:normAutofit fontScale="62500" lnSpcReduction="20000"/>
          </a:bodyPr>
          <a:lstStyle/>
          <a:p>
            <a:pPr algn="just">
              <a:buFont typeface="Wingdings" panose="05000000000000000000" pitchFamily="2" charset="2"/>
              <a:buChar char="q"/>
            </a:pPr>
            <a:r>
              <a:rPr lang="fr-FR" b="1" dirty="0"/>
              <a:t> Importance du déchiffrage et de l’automatisation du code </a:t>
            </a:r>
            <a:r>
              <a:rPr lang="fr-FR" dirty="0"/>
              <a:t>: </a:t>
            </a:r>
            <a:r>
              <a:rPr lang="fr-FR" i="1" dirty="0"/>
              <a:t>enseignement </a:t>
            </a:r>
            <a:r>
              <a:rPr lang="fr-FR" i="1" u="sng" dirty="0"/>
              <a:t>explicite</a:t>
            </a:r>
            <a:r>
              <a:rPr lang="fr-FR" i="1" dirty="0"/>
              <a:t>, structuré et systématique</a:t>
            </a:r>
            <a:r>
              <a:rPr lang="fr-FR" dirty="0"/>
              <a:t> des </a:t>
            </a:r>
            <a:r>
              <a:rPr lang="fr-FR" b="1" dirty="0"/>
              <a:t>c</a:t>
            </a:r>
            <a:r>
              <a:rPr lang="fr-FR" dirty="0"/>
              <a:t>orrespondances </a:t>
            </a:r>
            <a:r>
              <a:rPr lang="fr-FR" b="1" dirty="0" err="1"/>
              <a:t>g</a:t>
            </a:r>
            <a:r>
              <a:rPr lang="fr-FR" dirty="0" err="1"/>
              <a:t>rapho</a:t>
            </a:r>
            <a:r>
              <a:rPr lang="fr-FR" dirty="0"/>
              <a:t>-</a:t>
            </a:r>
            <a:r>
              <a:rPr lang="fr-FR" b="1" dirty="0"/>
              <a:t>p</a:t>
            </a:r>
            <a:r>
              <a:rPr lang="fr-FR" dirty="0"/>
              <a:t>honémiques (</a:t>
            </a:r>
            <a:r>
              <a:rPr lang="fr-FR" b="1" dirty="0"/>
              <a:t>CGP</a:t>
            </a:r>
            <a:r>
              <a:rPr lang="fr-FR" dirty="0"/>
              <a:t>) :</a:t>
            </a:r>
          </a:p>
          <a:p>
            <a:pPr algn="just">
              <a:buFont typeface="Wingdings" panose="05000000000000000000" pitchFamily="2" charset="2"/>
              <a:buChar char="§"/>
            </a:pPr>
            <a:r>
              <a:rPr lang="fr-FR" b="1" dirty="0"/>
              <a:t>Démarche syllabique</a:t>
            </a:r>
            <a:r>
              <a:rPr lang="fr-FR" dirty="0"/>
              <a:t>. </a:t>
            </a:r>
          </a:p>
          <a:p>
            <a:pPr algn="just">
              <a:buFont typeface="Wingdings" panose="05000000000000000000" pitchFamily="2" charset="2"/>
              <a:buChar char="§"/>
            </a:pPr>
            <a:r>
              <a:rPr lang="fr-FR" b="1" dirty="0"/>
              <a:t>Tempo d’étude des graphèmes </a:t>
            </a:r>
            <a:r>
              <a:rPr lang="fr-FR" dirty="0"/>
              <a:t>: 14 ou 15 CGP dans les 9 premières semaines du CP, soit 2 graphèmes par semaine. </a:t>
            </a:r>
          </a:p>
          <a:p>
            <a:pPr algn="just">
              <a:buFont typeface="Wingdings" panose="05000000000000000000" pitchFamily="2" charset="2"/>
              <a:buChar char="§"/>
            </a:pPr>
            <a:r>
              <a:rPr lang="fr-FR" dirty="0"/>
              <a:t>Une </a:t>
            </a:r>
            <a:r>
              <a:rPr lang="fr-FR" b="1" dirty="0"/>
              <a:t>progression rigoureuse </a:t>
            </a:r>
            <a:r>
              <a:rPr lang="fr-FR" dirty="0"/>
              <a:t>doit être établie pour l’étude des graphèmes (</a:t>
            </a:r>
            <a:r>
              <a:rPr lang="fr-FR" dirty="0" err="1"/>
              <a:t>cf</a:t>
            </a:r>
            <a:r>
              <a:rPr lang="fr-FR" dirty="0"/>
              <a:t> guide pages 67 à 73 et les ressources </a:t>
            </a:r>
            <a:r>
              <a:rPr lang="fr-FR" dirty="0" err="1"/>
              <a:t>Eduscol</a:t>
            </a:r>
            <a:r>
              <a:rPr lang="fr-FR" dirty="0"/>
              <a:t> qui listent les 45 graphèmes « de base »). </a:t>
            </a:r>
          </a:p>
          <a:p>
            <a:pPr algn="just">
              <a:buFont typeface="Wingdings" panose="05000000000000000000" pitchFamily="2" charset="2"/>
              <a:buChar char="§"/>
            </a:pPr>
            <a:r>
              <a:rPr lang="fr-FR" b="1" dirty="0"/>
              <a:t>Faire « des gammes » </a:t>
            </a:r>
            <a:r>
              <a:rPr lang="fr-FR" dirty="0"/>
              <a:t>et évaluer régulièrement la </a:t>
            </a:r>
            <a:r>
              <a:rPr lang="fr-FR" b="1" dirty="0"/>
              <a:t>fluence</a:t>
            </a:r>
            <a:r>
              <a:rPr lang="fr-FR" dirty="0"/>
              <a:t>. Objectif : 50 mots lus par minute en fin de CP. </a:t>
            </a:r>
          </a:p>
          <a:p>
            <a:pPr algn="just">
              <a:buFont typeface="Wingdings" panose="05000000000000000000" pitchFamily="2" charset="2"/>
              <a:buChar char="§"/>
            </a:pPr>
            <a:r>
              <a:rPr lang="fr-FR" dirty="0"/>
              <a:t> Tous les mots proposés à lire doivent être des combinaisons de syllabes déchiffrables : </a:t>
            </a:r>
            <a:r>
              <a:rPr lang="fr-FR" b="1" dirty="0"/>
              <a:t>100% déchiffrable (</a:t>
            </a:r>
            <a:r>
              <a:rPr lang="fr-FR" dirty="0"/>
              <a:t>ou</a:t>
            </a:r>
            <a:r>
              <a:rPr lang="fr-FR" b="1" dirty="0"/>
              <a:t> « déchiffrable quasi-intégralement) (</a:t>
            </a:r>
            <a:r>
              <a:rPr lang="fr-FR" u="sng" dirty="0">
                <a:hlinkClick r:id="rId3"/>
              </a:rPr>
              <a:t>http://anagraph.ens-lyon.fr/app.php</a:t>
            </a:r>
            <a:r>
              <a:rPr lang="fr-FR" dirty="0"/>
              <a:t>)</a:t>
            </a:r>
            <a:r>
              <a:rPr lang="fr-FR" b="1" dirty="0"/>
              <a:t> et </a:t>
            </a:r>
            <a:r>
              <a:rPr lang="fr-FR" dirty="0"/>
              <a:t>privilégier au départ l’ordre </a:t>
            </a:r>
            <a:r>
              <a:rPr lang="fr-FR" b="1" dirty="0"/>
              <a:t>C-V. </a:t>
            </a:r>
            <a:r>
              <a:rPr lang="fr-FR" dirty="0"/>
              <a:t>Progressivement aller vers V-C; CVC – CCV…</a:t>
            </a:r>
          </a:p>
          <a:p>
            <a:pPr algn="just">
              <a:buFont typeface="Wingdings" panose="05000000000000000000" pitchFamily="2" charset="2"/>
              <a:buChar char="§"/>
            </a:pPr>
            <a:r>
              <a:rPr lang="fr-FR" b="1" dirty="0"/>
              <a:t>Partir du graphème </a:t>
            </a:r>
            <a:r>
              <a:rPr lang="fr-FR" dirty="0"/>
              <a:t>sans détour par </a:t>
            </a:r>
            <a:r>
              <a:rPr lang="fr-FR" b="1" dirty="0"/>
              <a:t>le dessin</a:t>
            </a:r>
            <a:r>
              <a:rPr lang="fr-FR" dirty="0"/>
              <a:t>.</a:t>
            </a:r>
          </a:p>
          <a:p>
            <a:pPr algn="just">
              <a:buFont typeface="Wingdings" panose="05000000000000000000" pitchFamily="2" charset="2"/>
              <a:buChar char="q"/>
            </a:pPr>
            <a:r>
              <a:rPr lang="fr-FR" b="1" dirty="0"/>
              <a:t> Décoder et encoder plusieurs fois par jour. </a:t>
            </a:r>
          </a:p>
          <a:p>
            <a:pPr algn="just">
              <a:buFont typeface="Wingdings" panose="05000000000000000000" pitchFamily="2" charset="2"/>
              <a:buChar char="q"/>
            </a:pPr>
            <a:r>
              <a:rPr lang="fr-FR" dirty="0"/>
              <a:t>Importance de </a:t>
            </a:r>
            <a:r>
              <a:rPr lang="fr-FR" b="1" dirty="0"/>
              <a:t>la copie et de la dictée </a:t>
            </a:r>
            <a:r>
              <a:rPr lang="fr-FR" dirty="0"/>
              <a:t>dans l’acquisition du code</a:t>
            </a:r>
            <a:r>
              <a:rPr lang="fr-FR" b="1" dirty="0"/>
              <a:t>. </a:t>
            </a:r>
          </a:p>
          <a:p>
            <a:pPr marL="0" indent="0" algn="ctr">
              <a:buNone/>
            </a:pPr>
            <a:r>
              <a:rPr lang="fr-FR" b="1" dirty="0">
                <a:solidFill>
                  <a:srgbClr val="FF0000"/>
                </a:solidFill>
              </a:rPr>
              <a:t>2 questions : </a:t>
            </a:r>
            <a:r>
              <a:rPr lang="fr-FR" b="1" dirty="0"/>
              <a:t>la place des mots outils et de la phonologie. </a:t>
            </a:r>
          </a:p>
        </p:txBody>
      </p:sp>
    </p:spTree>
    <p:extLst>
      <p:ext uri="{BB962C8B-B14F-4D97-AF65-F5344CB8AC3E}">
        <p14:creationId xmlns:p14="http://schemas.microsoft.com/office/powerpoint/2010/main" val="1580563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chemeClr val="accent2"/>
                </a:solidFill>
              </a:rPr>
              <a:t>L’apprentissage du code : </a:t>
            </a:r>
            <a:r>
              <a:rPr lang="fr-FR" sz="4000" dirty="0">
                <a:solidFill>
                  <a:schemeClr val="accent2"/>
                </a:solidFill>
              </a:rPr>
              <a:t>Le tempo :</a:t>
            </a:r>
          </a:p>
        </p:txBody>
      </p:sp>
      <p:pic>
        <p:nvPicPr>
          <p:cNvPr id="4" name="Espace réservé du contenu 3"/>
          <p:cNvPicPr>
            <a:picLocks noGrp="1" noChangeAspect="1"/>
          </p:cNvPicPr>
          <p:nvPr>
            <p:ph idx="1"/>
          </p:nvPr>
        </p:nvPicPr>
        <p:blipFill>
          <a:blip r:embed="rId3"/>
          <a:stretch>
            <a:fillRect/>
          </a:stretch>
        </p:blipFill>
        <p:spPr>
          <a:xfrm>
            <a:off x="1787753" y="1525192"/>
            <a:ext cx="8616493" cy="4824000"/>
          </a:xfrm>
          <a:prstGeom prst="rect">
            <a:avLst/>
          </a:prstGeom>
        </p:spPr>
      </p:pic>
    </p:spTree>
    <p:extLst>
      <p:ext uri="{BB962C8B-B14F-4D97-AF65-F5344CB8AC3E}">
        <p14:creationId xmlns:p14="http://schemas.microsoft.com/office/powerpoint/2010/main" val="396143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chemeClr val="accent2"/>
                </a:solidFill>
              </a:rPr>
              <a:t>Quelle place dans l’emploi du temps ? </a:t>
            </a:r>
          </a:p>
        </p:txBody>
      </p:sp>
      <p:grpSp>
        <p:nvGrpSpPr>
          <p:cNvPr id="4" name="Diagram group"/>
          <p:cNvGrpSpPr/>
          <p:nvPr/>
        </p:nvGrpSpPr>
        <p:grpSpPr>
          <a:xfrm>
            <a:off x="5976859" y="3309859"/>
            <a:ext cx="238282" cy="238282"/>
            <a:chOff x="151413" y="1529339"/>
            <a:chExt cx="238282" cy="238282"/>
          </a:xfrm>
          <a:scene3d>
            <a:camera prst="isometricOffAxis2Left" zoom="95000"/>
            <a:lightRig rig="flat" dir="t"/>
          </a:scene3d>
        </p:grpSpPr>
        <p:sp>
          <p:nvSpPr>
            <p:cNvPr id="5" name="Ellipse 4"/>
            <p:cNvSpPr/>
            <p:nvPr/>
          </p:nvSpPr>
          <p:spPr>
            <a:xfrm>
              <a:off x="151413" y="1529339"/>
              <a:ext cx="238282" cy="238282"/>
            </a:xfrm>
            <a:prstGeom prst="ellipse">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4493710"/>
                <a:satOff val="-6250"/>
                <a:lumOff val="-2397"/>
                <a:alphaOff val="0"/>
              </a:schemeClr>
            </a:fillRef>
            <a:effectRef idx="0">
              <a:schemeClr val="accent5">
                <a:hueOff val="-4493710"/>
                <a:satOff val="-6250"/>
                <a:lumOff val="-2397"/>
                <a:alphaOff val="0"/>
              </a:schemeClr>
            </a:effectRef>
            <a:fontRef idx="minor">
              <a:schemeClr val="lt1"/>
            </a:fontRef>
          </p:style>
        </p:sp>
      </p:grpSp>
      <p:graphicFrame>
        <p:nvGraphicFramePr>
          <p:cNvPr id="6" name="Espace réservé du contenu 5"/>
          <p:cNvGraphicFramePr>
            <a:graphicFrameLocks noGrp="1"/>
          </p:cNvGraphicFramePr>
          <p:nvPr>
            <p:ph idx="1"/>
            <p:extLst>
              <p:ext uri="{D42A27DB-BD31-4B8C-83A1-F6EECF244321}">
                <p14:modId xmlns:p14="http://schemas.microsoft.com/office/powerpoint/2010/main" val="1159517588"/>
              </p:ext>
            </p:extLst>
          </p:nvPr>
        </p:nvGraphicFramePr>
        <p:xfrm>
          <a:off x="223935" y="1825625"/>
          <a:ext cx="11663265" cy="4892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182226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3546</Words>
  <Application>Microsoft Office PowerPoint</Application>
  <PresentationFormat>Grand écran</PresentationFormat>
  <Paragraphs>340</Paragraphs>
  <Slides>37</Slides>
  <Notes>35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37</vt:i4>
      </vt:variant>
    </vt:vector>
  </HeadingPairs>
  <TitlesOfParts>
    <vt:vector size="43" baseType="lpstr">
      <vt:lpstr>Arial</vt:lpstr>
      <vt:lpstr>Calibri</vt:lpstr>
      <vt:lpstr>Calibri Light</vt:lpstr>
      <vt:lpstr>Courier New</vt:lpstr>
      <vt:lpstr>Wingdings</vt:lpstr>
      <vt:lpstr>Thème Office</vt:lpstr>
      <vt:lpstr>Pour enseigner la lecture et l’écriture au CP</vt:lpstr>
      <vt:lpstr>Un guide organisé en 5 parties : </vt:lpstr>
      <vt:lpstr>Quelles sont les composantes de la lecture ? </vt:lpstr>
      <vt:lpstr>Présentation PowerPoint</vt:lpstr>
      <vt:lpstr>Qu’est-ce que savoir lire ? </vt:lpstr>
      <vt:lpstr>Qu’est-ce que savoir écrire ? </vt:lpstr>
      <vt:lpstr>L’apprentissage du code : Quelles recommandations ? </vt:lpstr>
      <vt:lpstr>L’apprentissage du code : Le tempo :</vt:lpstr>
      <vt:lpstr>Quelle place dans l’emploi du temps ? </vt:lpstr>
      <vt:lpstr>Une proposition d’emploi du temps</vt:lpstr>
      <vt:lpstr>Quelques éléments sur la progressivité </vt:lpstr>
      <vt:lpstr>La question de la phonologie (Voir l’article d’A. Ouzoulias sur la grapho-phonologie, Cahiers pédagogiques, nov 2013) :  </vt:lpstr>
      <vt:lpstr>Quelle trace proposer aux élèves ? </vt:lpstr>
      <vt:lpstr>L’apprentissage du code : Quels outils pour favoriser le décodage et l’encodage ? </vt:lpstr>
      <vt:lpstr>Présentation PowerPoint</vt:lpstr>
      <vt:lpstr>Présentation PowerPoint</vt:lpstr>
      <vt:lpstr>Présentation PowerPoint</vt:lpstr>
      <vt:lpstr>L’apprentissage du code : Les ressources Eduscol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Lire : Exemple de mise en œuvre </vt:lpstr>
      <vt:lpstr>Ecrire : Quels enjeux ? </vt:lpstr>
      <vt:lpstr>Ecrire : Quelles recommandations ? </vt:lpstr>
      <vt:lpstr>Ecrire : Exemples de mise en œuvre </vt:lpstr>
      <vt:lpstr>Ecrire : Exemples de mise en œuvre </vt:lpstr>
      <vt:lpstr>Ecrire : Quels étayages ? </vt:lpstr>
      <vt:lpstr>Ecrire : Exemples de mise en œuvre </vt:lpstr>
      <vt:lpstr>Le choix du manuel  : Quels points de vigilance ? (pages 115-116)</vt:lpstr>
      <vt:lpstr>Les élèves en difficultés : </vt:lpstr>
      <vt:lpstr>Ressources : </vt:lpstr>
      <vt:lpstr>Ressources :</vt:lpstr>
      <vt:lpstr>Ressources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 X</dc:creator>
  <cp:lastModifiedBy>Christophe X</cp:lastModifiedBy>
  <cp:revision>91</cp:revision>
  <cp:lastPrinted>2019-03-28T11:16:57Z</cp:lastPrinted>
  <dcterms:created xsi:type="dcterms:W3CDTF">2019-03-01T10:26:05Z</dcterms:created>
  <dcterms:modified xsi:type="dcterms:W3CDTF">2019-10-08T14:15:07Z</dcterms:modified>
</cp:coreProperties>
</file>