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3"/>
  </p:notesMasterIdLst>
  <p:sldIdLst>
    <p:sldId id="256" r:id="rId6"/>
    <p:sldId id="270" r:id="rId7"/>
    <p:sldId id="271" r:id="rId8"/>
    <p:sldId id="260" r:id="rId9"/>
    <p:sldId id="264" r:id="rId10"/>
    <p:sldId id="273" r:id="rId11"/>
    <p:sldId id="286" r:id="rId12"/>
    <p:sldId id="285" r:id="rId13"/>
    <p:sldId id="287" r:id="rId14"/>
    <p:sldId id="288" r:id="rId15"/>
    <p:sldId id="267" r:id="rId16"/>
    <p:sldId id="266" r:id="rId17"/>
    <p:sldId id="289" r:id="rId18"/>
    <p:sldId id="258" r:id="rId19"/>
    <p:sldId id="283" r:id="rId20"/>
    <p:sldId id="282" r:id="rId21"/>
    <p:sldId id="291" r:id="rId22"/>
    <p:sldId id="296" r:id="rId23"/>
    <p:sldId id="297" r:id="rId24"/>
    <p:sldId id="298" r:id="rId25"/>
    <p:sldId id="295" r:id="rId26"/>
    <p:sldId id="299" r:id="rId27"/>
    <p:sldId id="301" r:id="rId28"/>
    <p:sldId id="292" r:id="rId29"/>
    <p:sldId id="302" r:id="rId30"/>
    <p:sldId id="300" r:id="rId31"/>
    <p:sldId id="293"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67616" autoAdjust="0"/>
  </p:normalViewPr>
  <p:slideViewPr>
    <p:cSldViewPr>
      <p:cViewPr varScale="1">
        <p:scale>
          <a:sx n="59" d="100"/>
          <a:sy n="59" d="100"/>
        </p:scale>
        <p:origin x="-1978"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B8650-143B-4726-A80E-060838B562F7}" type="datetimeFigureOut">
              <a:rPr lang="fr-FR" smtClean="0"/>
              <a:pPr/>
              <a:t>22/02/2019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A797E-EA57-4EDE-A2E0-9780ABC422E1}" type="slidenum">
              <a:rPr lang="fr-FR" smtClean="0"/>
              <a:pPr/>
              <a:t>‹N°›</a:t>
            </a:fld>
            <a:endParaRPr lang="fr-FR"/>
          </a:p>
        </p:txBody>
      </p:sp>
    </p:spTree>
    <p:extLst>
      <p:ext uri="{BB962C8B-B14F-4D97-AF65-F5344CB8AC3E}">
        <p14:creationId xmlns:p14="http://schemas.microsoft.com/office/powerpoint/2010/main" xmlns="" val="42865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cademie-sciences.fr/pdf/rapport/rads_051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searchportal.unamur.be/fr/publications/images-pour-programmer-apprendre-les-concepts-de-base-tome-1-pro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epi.asso.fr/revue/articles/a1311d.ht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ig-membres.imag.fr/tchounikine/PenseeInformatiqueEcole.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halshs.archives-ouvertes.fr/edutice-0069014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2400" kern="1200" baseline="30000" dirty="0" smtClean="0">
                <a:solidFill>
                  <a:schemeClr val="tx1"/>
                </a:solidFill>
                <a:latin typeface="+mn-lt"/>
                <a:ea typeface="+mn-ea"/>
                <a:cs typeface="+mn-cs"/>
              </a:rPr>
              <a:t>Rapport de l’Académie des sciences, 2013, L’enseignement de l’informatique en France. Il est urgent de ne plus attendre, [en ligne], </a:t>
            </a:r>
            <a:r>
              <a:rPr lang="fr-FR" sz="2400" u="sng" kern="1200" baseline="30000" dirty="0" smtClean="0">
                <a:solidFill>
                  <a:schemeClr val="tx1"/>
                </a:solidFill>
                <a:latin typeface="+mn-lt"/>
                <a:ea typeface="+mn-ea"/>
                <a:cs typeface="+mn-cs"/>
                <a:hlinkClick r:id="rId3"/>
              </a:rPr>
              <a:t>http://www.academie-sciences.fr/pdf/rapport/rads_0513.pdf</a:t>
            </a:r>
            <a:endParaRPr lang="fr-FR" sz="2400" u="sng" kern="1200" baseline="30000" dirty="0" smtClean="0">
              <a:solidFill>
                <a:schemeClr val="tx1"/>
              </a:solidFill>
              <a:latin typeface="+mn-lt"/>
              <a:ea typeface="+mn-ea"/>
              <a:cs typeface="+mn-cs"/>
            </a:endParaRPr>
          </a:p>
          <a:p>
            <a:endParaRPr lang="fr-FR" sz="2400" u="sng"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Douglas </a:t>
            </a:r>
            <a:r>
              <a:rPr lang="fr-FR" sz="1200" kern="1200" dirty="0" err="1" smtClean="0">
                <a:solidFill>
                  <a:schemeClr val="tx1"/>
                </a:solidFill>
                <a:latin typeface="+mn-lt"/>
                <a:ea typeface="+mn-ea"/>
                <a:cs typeface="+mn-cs"/>
              </a:rPr>
              <a:t>Rushkoff</a:t>
            </a:r>
            <a:r>
              <a:rPr lang="fr-FR" sz="1200" kern="1200" dirty="0" smtClean="0">
                <a:solidFill>
                  <a:schemeClr val="tx1"/>
                </a:solidFill>
                <a:latin typeface="+mn-lt"/>
                <a:ea typeface="+mn-ea"/>
                <a:cs typeface="+mn-cs"/>
              </a:rPr>
              <a:t>, une des figures majeures de la cyberculture aux Etats-Unis, déclare : « </a:t>
            </a:r>
            <a:r>
              <a:rPr lang="fr-FR" sz="1200" i="1" kern="1200" dirty="0" smtClean="0">
                <a:solidFill>
                  <a:schemeClr val="tx1"/>
                </a:solidFill>
                <a:latin typeface="+mn-lt"/>
                <a:ea typeface="+mn-ea"/>
                <a:cs typeface="+mn-cs"/>
              </a:rPr>
              <a:t>Si vous n’êtes pas un programmeur, vous êtes programmé. C’est aussi simple que cela. </a:t>
            </a:r>
            <a:r>
              <a:rPr lang="fr-FR" sz="1200" kern="1200" dirty="0" smtClean="0">
                <a:solidFill>
                  <a:schemeClr val="tx1"/>
                </a:solidFill>
                <a:latin typeface="+mn-lt"/>
                <a:ea typeface="+mn-ea"/>
                <a:cs typeface="+mn-cs"/>
              </a:rPr>
              <a:t>» Il déclare, dans son livre que l’apprentissage de la programmation informatique est un outil d’émancipation, comme une nouvelle alphabétisation. Si nous ne comprenons pas le langage informatique alors nous ne sommes ni capables de comprendre de façon pertinente le monde dans lequel nous vivons, ni d’intervenir sur lui. </a:t>
            </a:r>
          </a:p>
          <a:p>
            <a:r>
              <a:rPr lang="fr-FR" sz="1200" kern="1200" dirty="0" err="1" smtClean="0">
                <a:solidFill>
                  <a:schemeClr val="tx1"/>
                </a:solidFill>
                <a:latin typeface="+mn-lt"/>
                <a:ea typeface="+mn-ea"/>
                <a:cs typeface="+mn-cs"/>
              </a:rPr>
              <a:t>Rushkoff</a:t>
            </a:r>
            <a:r>
              <a:rPr lang="fr-FR" sz="1200" kern="1200" dirty="0" smtClean="0">
                <a:solidFill>
                  <a:schemeClr val="tx1"/>
                </a:solidFill>
                <a:latin typeface="+mn-lt"/>
                <a:ea typeface="+mn-ea"/>
                <a:cs typeface="+mn-cs"/>
              </a:rPr>
              <a:t> D., Les 10 commandements de l’ère numérique (Program or Be </a:t>
            </a:r>
            <a:r>
              <a:rPr lang="fr-FR" sz="1200" kern="1200" dirty="0" err="1" smtClean="0">
                <a:solidFill>
                  <a:schemeClr val="tx1"/>
                </a:solidFill>
                <a:latin typeface="+mn-lt"/>
                <a:ea typeface="+mn-ea"/>
                <a:cs typeface="+mn-cs"/>
              </a:rPr>
              <a:t>Programmed</a:t>
            </a:r>
            <a:r>
              <a:rPr lang="fr-FR" sz="1200" kern="1200" dirty="0" smtClean="0">
                <a:solidFill>
                  <a:schemeClr val="tx1"/>
                </a:solidFill>
                <a:latin typeface="+mn-lt"/>
                <a:ea typeface="+mn-ea"/>
                <a:cs typeface="+mn-cs"/>
              </a:rPr>
              <a:t> : </a:t>
            </a:r>
            <a:r>
              <a:rPr lang="fr-FR" sz="1200" kern="1200" dirty="0" err="1" smtClean="0">
                <a:solidFill>
                  <a:schemeClr val="tx1"/>
                </a:solidFill>
                <a:latin typeface="+mn-lt"/>
                <a:ea typeface="+mn-ea"/>
                <a:cs typeface="+mn-cs"/>
              </a:rPr>
              <a:t>Ten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Commands</a:t>
            </a:r>
            <a:r>
              <a:rPr lang="fr-FR" sz="1200" kern="1200" dirty="0" smtClean="0">
                <a:solidFill>
                  <a:schemeClr val="tx1"/>
                </a:solidFill>
                <a:latin typeface="+mn-lt"/>
                <a:ea typeface="+mn-ea"/>
                <a:cs typeface="+mn-cs"/>
              </a:rPr>
              <a:t> for a Digital Age), FYP éditions, 2012</a:t>
            </a:r>
          </a:p>
          <a:p>
            <a:endParaRPr lang="fr-FR" sz="2400" baseline="30000" dirty="0" smtClean="0"/>
          </a:p>
          <a:p>
            <a:endParaRPr lang="fr-FR" sz="2400" baseline="30000"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L’initiation à la programmation n’est pas un nouveau</a:t>
            </a:r>
            <a:r>
              <a:rPr lang="fr-FR" sz="1200" b="1" baseline="0" dirty="0" smtClean="0"/>
              <a:t> domaine d’apprentissage dans les programmes 2018, elle est intégrée au sein du thème « espace et géométrie » mais elle est plus clairement explicite dans le socle commun de compétences, de connaissances et de culture </a:t>
            </a:r>
            <a:r>
              <a:rPr lang="fr-FR" sz="1200" b="1" dirty="0" smtClean="0"/>
              <a:t>où il est précisé, dans le domaine 1 (Les langages pour penser et communiquer) :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 [L’élève] sait que des langages informatiques sont utilisés pour programmer des outils numériques et réaliser des traitements automatiques de données. Il connaît les principes de base de l'algorithmique et de la conception des programmes informatiques. Il les met en œuvre pour créer des applications simples.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La mise en œuvre de cette initiation dans la classe s'inscrit également dans d'autres domaines du socle. En effet, celle-ci pourra permettre d'adapter une démarche scientifique et/ou une démarche de projet.et dans ce sens, elle s'inscrit également dans le domaine 2 (les méthodes et outils pour apprendre) et dans le domaine 4 (les systèmes naturels et les systèmes techniques)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p>
          <a:p>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b="1" dirty="0" smtClean="0"/>
              <a:t>La diversité des équipements sur le territoire nécessite de s’appuyer sur des activités faisant </a:t>
            </a:r>
          </a:p>
          <a:p>
            <a:pPr algn="just"/>
            <a:r>
              <a:rPr lang="fr-FR" b="1" dirty="0" smtClean="0"/>
              <a:t>appel des supports variés :</a:t>
            </a:r>
          </a:p>
          <a:p>
            <a:pPr algn="just"/>
            <a:r>
              <a:rPr lang="fr-FR" b="1" dirty="0" smtClean="0"/>
              <a:t>•	sans matériel spécifique, « en débranché » ;</a:t>
            </a:r>
          </a:p>
          <a:p>
            <a:pPr algn="just"/>
            <a:r>
              <a:rPr lang="fr-FR" b="1" dirty="0" smtClean="0"/>
              <a:t>•	des robots programmables ;</a:t>
            </a:r>
          </a:p>
          <a:p>
            <a:pPr algn="just"/>
            <a:r>
              <a:rPr lang="fr-FR" b="1" dirty="0" smtClean="0"/>
              <a:t>•	des applications en ligne utilisables sur ordinateurs ou tablettes ;</a:t>
            </a:r>
          </a:p>
          <a:p>
            <a:pPr algn="just"/>
            <a:r>
              <a:rPr lang="fr-FR" b="1" dirty="0" smtClean="0"/>
              <a:t>•	des logiciels pouvant être installés sur des ordinateurs ou des tablettes.</a:t>
            </a:r>
          </a:p>
          <a:p>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L’objectif est d’anticiper un déplacement complet, de prévoir à l’avance l’ensemble des instructions permettant d’obtenir un déplacement complexe souhaité.</a:t>
            </a:r>
          </a:p>
          <a:p>
            <a:r>
              <a:rPr lang="fr-FR" dirty="0" smtClean="0"/>
              <a:t>L’initiation à la programmation permet notamment de travailler les compétences suivantes :</a:t>
            </a:r>
          </a:p>
          <a:p>
            <a:r>
              <a:rPr lang="fr-FR" dirty="0" smtClean="0"/>
              <a:t>•	se repérer, s’orienter en utilisant des repères ;</a:t>
            </a:r>
          </a:p>
          <a:p>
            <a:r>
              <a:rPr lang="fr-FR" dirty="0" smtClean="0"/>
              <a:t>•	adopter une démarche scientifique : utilisation d’un langage spécifique, contrôle, essais-erreurs ;</a:t>
            </a:r>
          </a:p>
          <a:p>
            <a:r>
              <a:rPr lang="fr-FR" dirty="0" smtClean="0"/>
              <a:t>•	développer l’abstraction : apprendre à anticiper l’effet de telle ou telle séquence d’instructions avant même de la faire exécuter par une machine ou un programme.</a:t>
            </a:r>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16</a:t>
            </a:fld>
            <a:endParaRPr lang="fr-FR"/>
          </a:p>
        </p:txBody>
      </p:sp>
    </p:spTree>
    <p:extLst>
      <p:ext uri="{BB962C8B-B14F-4D97-AF65-F5344CB8AC3E}">
        <p14:creationId xmlns:p14="http://schemas.microsoft.com/office/powerpoint/2010/main" xmlns="" val="256599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2400" baseline="0" dirty="0" smtClean="0"/>
              <a:t>L’enseignement de l’informatique peut être défini à travers trois objectifs :</a:t>
            </a:r>
          </a:p>
          <a:p>
            <a:pPr marL="457200" indent="-457200">
              <a:buAutoNum type="arabicPeriod"/>
            </a:pPr>
            <a:r>
              <a:rPr lang="fr-FR" sz="2400" baseline="0" dirty="0" smtClean="0"/>
              <a:t>Comprendre les principes de l’</a:t>
            </a:r>
            <a:r>
              <a:rPr lang="fr-FR" sz="2400" baseline="0" dirty="0" err="1" smtClean="0"/>
              <a:t>algorithmie</a:t>
            </a:r>
            <a:r>
              <a:rPr lang="fr-FR" sz="2400" baseline="0" dirty="0" smtClean="0"/>
              <a:t>. Concevoir des algorithmes pour résoudre un problème</a:t>
            </a:r>
          </a:p>
          <a:p>
            <a:pPr marL="457200" indent="-457200">
              <a:buAutoNum type="arabicPeriod"/>
            </a:pPr>
            <a:r>
              <a:rPr lang="fr-FR" sz="2400" baseline="0" dirty="0" smtClean="0"/>
              <a:t>Comprendre ce qu’est un langage de programmation, en quoi il se distingue d’une langue naturelle</a:t>
            </a:r>
          </a:p>
          <a:p>
            <a:pPr marL="457200" indent="-457200">
              <a:buAutoNum type="arabicPeriod"/>
            </a:pPr>
            <a:r>
              <a:rPr lang="fr-FR" sz="2400" baseline="0" dirty="0" smtClean="0"/>
              <a:t>Comprendre que les machines à traiter de l’information sont diverses : ordinateurs, téléphones, robots…</a:t>
            </a:r>
          </a:p>
          <a:p>
            <a:pPr marL="457200" indent="-457200">
              <a:buNone/>
            </a:pPr>
            <a:endParaRPr lang="fr-FR" sz="2400" baseline="0" dirty="0" smtClean="0"/>
          </a:p>
          <a:p>
            <a:pPr marL="457200" indent="-457200">
              <a:buNone/>
            </a:pPr>
            <a:r>
              <a:rPr lang="fr-FR" sz="2400" baseline="0" dirty="0" smtClean="0"/>
              <a:t>Les modalités d’apprentissage à favoriser : </a:t>
            </a:r>
            <a:r>
              <a:rPr lang="fr-FR" sz="1200" kern="1200" dirty="0" smtClean="0">
                <a:solidFill>
                  <a:schemeClr val="tx1"/>
                </a:solidFill>
                <a:latin typeface="+mn-lt"/>
                <a:ea typeface="+mn-ea"/>
                <a:cs typeface="+mn-cs"/>
              </a:rPr>
              <a:t> Il s'agit de mettre en avant l'activité des élèves par le questionnement, l'expérimentation, l'observation, le tâtonnement et enfin la structuration des savoirs. L'aspect collaboratif est tout aussi important et favorise l'expression des élèves.</a:t>
            </a:r>
            <a:endParaRPr lang="fr-FR" sz="2400" baseline="30000" dirty="0" smtClean="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solidFill>
                  <a:prstClr val="black"/>
                </a:solidFill>
              </a:rPr>
              <a:pPr/>
              <a:t>17</a:t>
            </a:fld>
            <a:endParaRPr 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L’informatique débranchée : comprendre</a:t>
            </a:r>
            <a:r>
              <a:rPr lang="fr-FR" baseline="0" dirty="0" smtClean="0"/>
              <a:t> d’informatique sans outil numérique</a:t>
            </a:r>
          </a:p>
          <a:p>
            <a:r>
              <a:rPr lang="fr-FR" baseline="0" dirty="0" smtClean="0"/>
              <a:t>De nombreuses notions importantes en informatique sont parfaitement abordables sans ordinateur.</a:t>
            </a:r>
          </a:p>
          <a:p>
            <a:r>
              <a:rPr lang="fr-FR" baseline="0" dirty="0" smtClean="0"/>
              <a:t>Nous allons le voir à travers le jeu du « robot idiot », par groupe de trois personnes : </a:t>
            </a:r>
          </a:p>
          <a:p>
            <a:r>
              <a:rPr lang="fr-FR" u="sng" baseline="0" dirty="0" smtClean="0"/>
              <a:t>Consigne</a:t>
            </a:r>
            <a:r>
              <a:rPr lang="fr-FR" baseline="0" dirty="0" smtClean="0"/>
              <a:t> : le robot doit  se déplacer sur le parcours en évitant les obstacles (lac, montagne, rivière). Vous devez lui indiquer la marche à suivre. Le robot ne comprend pas le français, vous devez dans un premier temps lui apprendre les mots (ou signes) qui vous permettront de le diriger.</a:t>
            </a:r>
          </a:p>
          <a:p>
            <a:endParaRPr lang="fr-FR" baseline="0" dirty="0" smtClean="0"/>
          </a:p>
          <a:p>
            <a:r>
              <a:rPr lang="fr-FR" baseline="0" dirty="0" smtClean="0"/>
              <a:t>Retour sur l’activité :</a:t>
            </a:r>
          </a:p>
          <a:p>
            <a:endParaRPr lang="fr-FR" baseline="0" dirty="0" smtClean="0"/>
          </a:p>
          <a:p>
            <a:r>
              <a:rPr lang="fr-FR" baseline="0" dirty="0" smtClean="0"/>
              <a:t>Les notions travaillées :</a:t>
            </a:r>
          </a:p>
          <a:p>
            <a:r>
              <a:rPr lang="fr-FR" sz="1200" kern="1200" dirty="0" smtClean="0">
                <a:solidFill>
                  <a:schemeClr val="tx1"/>
                </a:solidFill>
                <a:latin typeface="+mn-lt"/>
                <a:ea typeface="+mn-ea"/>
                <a:cs typeface="+mn-cs"/>
              </a:rPr>
              <a:t>- les machines qui nous entourent ne font qu'exécuter des "ordres" : des instructions</a:t>
            </a:r>
          </a:p>
          <a:p>
            <a:r>
              <a:rPr lang="fr-FR" sz="1200" kern="1200" dirty="0" smtClean="0">
                <a:solidFill>
                  <a:schemeClr val="tx1"/>
                </a:solidFill>
                <a:latin typeface="+mn-lt"/>
                <a:ea typeface="+mn-ea"/>
                <a:cs typeface="+mn-cs"/>
              </a:rPr>
              <a:t>- pour déplacer le robot, on peut lui donner des ordres simples, des instructions</a:t>
            </a:r>
          </a:p>
          <a:p>
            <a:r>
              <a:rPr lang="fr-FR" sz="1200" kern="1200" dirty="0" smtClean="0">
                <a:solidFill>
                  <a:schemeClr val="tx1"/>
                </a:solidFill>
                <a:latin typeface="+mn-lt"/>
                <a:ea typeface="+mn-ea"/>
                <a:cs typeface="+mn-cs"/>
              </a:rPr>
              <a:t>- pour commander des machines, on invente et on utilise des langages</a:t>
            </a:r>
          </a:p>
          <a:p>
            <a:r>
              <a:rPr lang="fr-FR" sz="1200" kern="1200" dirty="0" smtClean="0">
                <a:solidFill>
                  <a:schemeClr val="tx1"/>
                </a:solidFill>
                <a:latin typeface="+mn-lt"/>
                <a:ea typeface="+mn-ea"/>
                <a:cs typeface="+mn-cs"/>
              </a:rPr>
              <a:t>- en combinant des instructions, on écrit un programme</a:t>
            </a:r>
          </a:p>
          <a:p>
            <a:r>
              <a:rPr lang="fr-FR" sz="1200" kern="1200" dirty="0" smtClean="0">
                <a:solidFill>
                  <a:schemeClr val="tx1"/>
                </a:solidFill>
                <a:latin typeface="+mn-lt"/>
                <a:ea typeface="+mn-ea"/>
                <a:cs typeface="+mn-cs"/>
              </a:rPr>
              <a:t>- dans un programme, des boucles permettent de répéter plusieurs fois la même instruction sans la réécrire</a:t>
            </a:r>
          </a:p>
          <a:p>
            <a:endParaRPr lang="fr-FR" baseline="0" dirty="0" smtClean="0"/>
          </a:p>
          <a:p>
            <a:r>
              <a:rPr lang="fr-FR" baseline="0" dirty="0" smtClean="0"/>
              <a:t>Limites des activités débranchées : dans la mesure du possible, ces activités doivent être complétées par des activités branchées, car maîtriser l’ordinateur reste la raison d’être de l’informatique. Les élèves pourraient ne pas comprendre que ces activités en classe soient de l’informatique en n’utilisant jamais l’ordinateur.</a:t>
            </a:r>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18</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La robotique pédagogique a été initiée par Seymour </a:t>
            </a:r>
            <a:r>
              <a:rPr lang="fr-FR" sz="1200" kern="1200" dirty="0" err="1" smtClean="0">
                <a:solidFill>
                  <a:schemeClr val="tx1"/>
                </a:solidFill>
                <a:latin typeface="+mn-lt"/>
                <a:ea typeface="+mn-ea"/>
                <a:cs typeface="+mn-cs"/>
              </a:rPr>
              <a:t>Papert</a:t>
            </a:r>
            <a:r>
              <a:rPr lang="fr-FR" sz="1200" kern="1200" dirty="0" smtClean="0">
                <a:solidFill>
                  <a:schemeClr val="tx1"/>
                </a:solidFill>
                <a:latin typeface="+mn-lt"/>
                <a:ea typeface="+mn-ea"/>
                <a:cs typeface="+mn-cs"/>
              </a:rPr>
              <a:t> en 1981 avec la tortue logo pour faciliter des manipulations susceptibles d'appréhender de façon concrète des concepts abstraits.</a:t>
            </a:r>
          </a:p>
          <a:p>
            <a:r>
              <a:rPr lang="fr-FR" sz="1200" kern="1200" dirty="0" smtClean="0">
                <a:solidFill>
                  <a:schemeClr val="tx1"/>
                </a:solidFill>
                <a:latin typeface="+mn-lt"/>
                <a:ea typeface="+mn-ea"/>
                <a:cs typeface="+mn-cs"/>
              </a:rPr>
              <a:t>Le robot pédagogique offre la possibilité de lier le monde physique et le monde numérique. C'est un champ privilégié d'application de l'algorithmique et de la programmation souvent plus motivant et plus rassurant qu'un simple écran d'ordinateur.</a:t>
            </a:r>
          </a:p>
          <a:p>
            <a:r>
              <a:rPr lang="fr-FR" sz="1200" kern="1200" dirty="0" smtClean="0">
                <a:solidFill>
                  <a:schemeClr val="tx1"/>
                </a:solidFill>
                <a:latin typeface="+mn-lt"/>
                <a:ea typeface="+mn-ea"/>
                <a:cs typeface="+mn-cs"/>
              </a:rPr>
              <a:t>Le fait que la manipulation se produise dans le monde réel (manipulation physique par opposition à la manipulation virtuelle) permet à l'élève de faire appel à ses capacités sensori-motrices et de rester dans son environnement proche.</a:t>
            </a:r>
          </a:p>
          <a:p>
            <a:r>
              <a:rPr lang="fr-FR" sz="1200" kern="1200" dirty="0" smtClean="0">
                <a:solidFill>
                  <a:schemeClr val="tx1"/>
                </a:solidFill>
                <a:latin typeface="+mn-lt"/>
                <a:ea typeface="+mn-ea"/>
                <a:cs typeface="+mn-cs"/>
              </a:rPr>
              <a:t>La possibilité de tester des programmes sur des objets physique, de valider ou d'invalider des hypothèses en leur donnant une expression tangible, contribue à redonner à l'erreur un statut positif, une étape dans le processus d'apprentissage.</a:t>
            </a:r>
          </a:p>
          <a:p>
            <a:r>
              <a:rPr lang="fr-FR" sz="1200" kern="1200" dirty="0" smtClean="0">
                <a:solidFill>
                  <a:schemeClr val="tx1"/>
                </a:solidFill>
                <a:latin typeface="+mn-lt"/>
                <a:ea typeface="+mn-ea"/>
                <a:cs typeface="+mn-cs"/>
              </a:rPr>
              <a:t>Travailler avec des robots, c'est favoriser une démarche active et une démarche scientifique. Il s'agit de mettre en avant l'activité des élèves par le questionnement, l'expérimentation, l'observation, le tâtonnement et enfin la structuration des savoirs. L'aspect collaboratif est tout aussi important et favorise l'expression des élèves.</a:t>
            </a:r>
          </a:p>
          <a:p>
            <a:r>
              <a:rPr lang="fr-FR" sz="1200" kern="1200" dirty="0" smtClean="0">
                <a:solidFill>
                  <a:schemeClr val="tx1"/>
                </a:solidFill>
                <a:latin typeface="+mn-lt"/>
                <a:ea typeface="+mn-ea"/>
                <a:cs typeface="+mn-cs"/>
              </a:rPr>
              <a:t>Il existe aujourd'hui de nombreux robots pédagogiques. Des robots à construire, des robots avec une multiplicité de capteurs.</a:t>
            </a:r>
          </a:p>
          <a:p>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19</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22</a:t>
            </a:fld>
            <a:endParaRPr lang="fr-FR"/>
          </a:p>
        </p:txBody>
      </p:sp>
    </p:spTree>
    <p:extLst>
      <p:ext uri="{BB962C8B-B14F-4D97-AF65-F5344CB8AC3E}">
        <p14:creationId xmlns:p14="http://schemas.microsoft.com/office/powerpoint/2010/main" xmlns="" val="278009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23</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09713" y="685800"/>
            <a:ext cx="3838575" cy="2878138"/>
          </a:xfrm>
        </p:spPr>
      </p:sp>
      <p:sp>
        <p:nvSpPr>
          <p:cNvPr id="3" name="Espace réservé des commentaires 2"/>
          <p:cNvSpPr>
            <a:spLocks noGrp="1"/>
          </p:cNvSpPr>
          <p:nvPr>
            <p:ph type="body" idx="1"/>
          </p:nvPr>
        </p:nvSpPr>
        <p:spPr>
          <a:xfrm>
            <a:off x="685801" y="3707905"/>
            <a:ext cx="5486400" cy="4750296"/>
          </a:xfrm>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xmlns="" val="167806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Phase</a:t>
            </a:r>
            <a:r>
              <a:rPr lang="fr-FR" baseline="0" dirty="0" smtClean="0"/>
              <a:t> de découverte :</a:t>
            </a:r>
          </a:p>
          <a:p>
            <a:r>
              <a:rPr lang="fr-FR" baseline="0" dirty="0" smtClean="0"/>
              <a:t>Présentation avec l’</a:t>
            </a:r>
            <a:r>
              <a:rPr lang="fr-FR" baseline="0" dirty="0" err="1" smtClean="0"/>
              <a:t>AppleTV</a:t>
            </a:r>
            <a:r>
              <a:rPr lang="fr-FR" baseline="0" dirty="0" smtClean="0"/>
              <a:t> : </a:t>
            </a:r>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25</a:t>
            </a:fld>
            <a:endParaRPr lang="fr-FR"/>
          </a:p>
        </p:txBody>
      </p:sp>
    </p:spTree>
    <p:extLst>
      <p:ext uri="{BB962C8B-B14F-4D97-AF65-F5344CB8AC3E}">
        <p14:creationId xmlns:p14="http://schemas.microsoft.com/office/powerpoint/2010/main" xmlns="" val="332553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2400" dirty="0" smtClean="0"/>
              <a:t>La science informatique, au-delà des objets et des applications qui évoluent sans cesse, est devenue une science autonome avec ses formes de pensée spécifiques. « (…) </a:t>
            </a:r>
            <a:r>
              <a:rPr lang="fr-FR" sz="2400" i="1" dirty="0" smtClean="0"/>
              <a:t>la science informatique reste fondée sur un ensemble stable et homogène de concepts et de savoirs</a:t>
            </a:r>
            <a:r>
              <a:rPr lang="fr-FR" sz="2400" dirty="0" smtClean="0"/>
              <a:t>. » Et, à ce titre, elle doit être enseignée comme un nouveau domaine d’enseignement.</a:t>
            </a:r>
            <a:r>
              <a:rPr lang="fr-FR" sz="2400" baseline="0" dirty="0" smtClean="0"/>
              <a:t> </a:t>
            </a:r>
            <a:r>
              <a:rPr lang="fr-FR" sz="2400" dirty="0" smtClean="0"/>
              <a:t>*Rapport de l’académie des sciences, 2013</a:t>
            </a:r>
          </a:p>
          <a:p>
            <a:r>
              <a:rPr lang="fr-FR" sz="1200" kern="1200" dirty="0" smtClean="0">
                <a:solidFill>
                  <a:schemeClr val="tx1"/>
                </a:solidFill>
                <a:latin typeface="+mn-lt"/>
                <a:ea typeface="+mn-ea"/>
                <a:cs typeface="+mn-cs"/>
              </a:rPr>
              <a:t>*voilà ce que disent les programmes scolaires. De même que nous enseignons, entre autres, les arts plastiques, non pas pour faire de nos élèves des peintres ou des sculpteurs, mais « </a:t>
            </a:r>
            <a:r>
              <a:rPr lang="fr-FR" sz="1200" i="1" kern="1200" dirty="0" smtClean="0">
                <a:solidFill>
                  <a:schemeClr val="tx1"/>
                </a:solidFill>
                <a:latin typeface="+mn-lt"/>
                <a:ea typeface="+mn-ea"/>
                <a:cs typeface="+mn-cs"/>
              </a:rPr>
              <a:t>pour développer le potentiel d’invention des élèves, au sein de situation favorisant l’autonomie, l’initiative et le recul critique.</a:t>
            </a:r>
            <a:r>
              <a:rPr lang="fr-FR" sz="1200" kern="1200" dirty="0" smtClean="0">
                <a:solidFill>
                  <a:schemeClr val="tx1"/>
                </a:solidFill>
                <a:latin typeface="+mn-lt"/>
                <a:ea typeface="+mn-ea"/>
                <a:cs typeface="+mn-cs"/>
              </a:rPr>
              <a:t> ». De même, nous enseignons aussi les sciences et la technologie aux élèves, non pas pour qu’ils deviennent tous des scientifiques, mais « </a:t>
            </a:r>
            <a:r>
              <a:rPr lang="fr-FR" sz="1200" i="1" kern="1200" dirty="0" smtClean="0">
                <a:solidFill>
                  <a:schemeClr val="tx1"/>
                </a:solidFill>
                <a:latin typeface="+mn-lt"/>
                <a:ea typeface="+mn-ea"/>
                <a:cs typeface="+mn-cs"/>
              </a:rPr>
              <a:t>pour (leur) faire acquérir une première culture scientifique et technique indispensable à la description et la compréhension du monde</a:t>
            </a:r>
            <a:r>
              <a:rPr lang="fr-FR" sz="1200" kern="1200" dirty="0" smtClean="0">
                <a:solidFill>
                  <a:schemeClr val="tx1"/>
                </a:solidFill>
                <a:latin typeface="+mn-lt"/>
                <a:ea typeface="+mn-ea"/>
                <a:cs typeface="+mn-cs"/>
              </a:rPr>
              <a:t> ». Le but de l’enseignement de l’informatique n’est donc pas de faire de tous les élèves des programmeurs, mais de leur donner les clés pour comprendre la société numérique dans laquelle ils vivent. </a:t>
            </a:r>
          </a:p>
          <a:p>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Ne plus jeter sur l’informatique qu’un regard d’utilisateur, (…), c’est non seulement passer à côté de tout un pan de cet univers, mais encore négliger de nombreuses occasions d’amener les apprenants à certains modes de pensée (comme la pensée algorithmique) ou à des attitudes de travail (comme le souci d’être compris, exhaustif, (…) (</a:t>
            </a:r>
            <a:r>
              <a:rPr lang="fr-FR" sz="1200" i="1" kern="1200" dirty="0" err="1" smtClean="0">
                <a:solidFill>
                  <a:schemeClr val="tx1"/>
                </a:solidFill>
                <a:latin typeface="+mn-lt"/>
                <a:ea typeface="+mn-ea"/>
                <a:cs typeface="+mn-cs"/>
              </a:rPr>
              <a:t>Duchâteau</a:t>
            </a:r>
            <a:r>
              <a:rPr lang="fr-FR" sz="1200" i="1" kern="1200" dirty="0" smtClean="0">
                <a:solidFill>
                  <a:schemeClr val="tx1"/>
                </a:solidFill>
                <a:latin typeface="+mn-lt"/>
                <a:ea typeface="+mn-ea"/>
                <a:cs typeface="+mn-cs"/>
              </a:rPr>
              <a:t> C.).</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compétences sous-jacentes à la programmation (l’algorithmique, la logique, la décomposition de problèmes en sous-problèmes, les processus d’abstraction, etc.) sont des compétences utiles et importantes et pas simplement aux informaticiens.</a:t>
            </a:r>
          </a:p>
          <a:p>
            <a:pPr lvl="1"/>
            <a:r>
              <a:rPr lang="fr-FR" sz="1800" dirty="0" smtClean="0"/>
              <a:t>« (…) Elle permet d’exercer des compétences spatiales, et favorise la décentration. (Boule, 1988) </a:t>
            </a:r>
          </a:p>
          <a:p>
            <a:pPr lvl="1"/>
            <a:r>
              <a:rPr lang="fr-FR" sz="1800" dirty="0" smtClean="0"/>
              <a:t>Elle aide aussi à établir un ordre chronologique et à définir des étapes pour parvenir à un objectif. (Cohen, 1987). </a:t>
            </a:r>
          </a:p>
          <a:p>
            <a:pPr lvl="1"/>
            <a:r>
              <a:rPr lang="fr-FR" sz="1800" dirty="0" smtClean="0"/>
              <a:t>Le va-et-vient entre l’action et la verbalisation semble favoriser une « attitude expérimentale » (</a:t>
            </a:r>
            <a:r>
              <a:rPr lang="fr-FR" sz="1800" dirty="0" err="1" smtClean="0"/>
              <a:t>Bideault</a:t>
            </a:r>
            <a:r>
              <a:rPr lang="fr-FR" sz="1800" dirty="0" smtClean="0"/>
              <a:t>, 1985). </a:t>
            </a:r>
          </a:p>
          <a:p>
            <a:pPr lvl="1"/>
            <a:r>
              <a:rPr lang="fr-FR" sz="1800" dirty="0" smtClean="0"/>
              <a:t>Ce domaine d’activités permet le développement de l’imagination, de l’invention et du raisonnement inductif, et permet de travailler sur des compétences linguistiques. (Leroux, 2006). </a:t>
            </a:r>
          </a:p>
          <a:p>
            <a:pPr lvl="1"/>
            <a:r>
              <a:rPr lang="fr-FR" sz="1800" dirty="0" smtClean="0"/>
              <a:t>Les enfants développent des comportements d’autonomie et de collaboration. (Boule, 1988) »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Jacques </a:t>
            </a:r>
            <a:r>
              <a:rPr lang="fr-FR" sz="1200" kern="1200" dirty="0" err="1" smtClean="0">
                <a:solidFill>
                  <a:schemeClr val="tx1"/>
                </a:solidFill>
                <a:latin typeface="+mn-lt"/>
                <a:ea typeface="+mn-ea"/>
                <a:cs typeface="+mn-cs"/>
              </a:rPr>
              <a:t>Béziat</a:t>
            </a:r>
            <a:r>
              <a:rPr lang="fr-FR" sz="1200" kern="1200" dirty="0" smtClean="0">
                <a:solidFill>
                  <a:schemeClr val="tx1"/>
                </a:solidFill>
                <a:latin typeface="+mn-lt"/>
                <a:ea typeface="+mn-ea"/>
                <a:cs typeface="+mn-cs"/>
              </a:rPr>
              <a:t> parle de l’informatique comme le lieu de réels enjeux épistémologiques. Il cite une liste d’effets positifs repérés de l’activité de programmation sur les élèves : </a:t>
            </a:r>
          </a:p>
          <a:p>
            <a:r>
              <a:rPr lang="fr-FR" sz="1200" kern="1200" dirty="0" err="1" smtClean="0">
                <a:solidFill>
                  <a:schemeClr val="tx1"/>
                </a:solidFill>
                <a:latin typeface="+mn-lt"/>
                <a:ea typeface="+mn-ea"/>
                <a:cs typeface="+mn-cs"/>
              </a:rPr>
              <a:t>Duchâteau</a:t>
            </a:r>
            <a:r>
              <a:rPr lang="fr-FR" sz="1200" kern="1200" dirty="0" smtClean="0">
                <a:solidFill>
                  <a:schemeClr val="tx1"/>
                </a:solidFill>
                <a:latin typeface="+mn-lt"/>
                <a:ea typeface="+mn-ea"/>
                <a:cs typeface="+mn-cs"/>
              </a:rPr>
              <a:t> C., 1990, Images pour programmer : apprendre les concepts de base. Tome 1: Programmer, un algorithme, l'exécutant-ordinateur, premiers tours de main, [en ligne], </a:t>
            </a:r>
            <a:r>
              <a:rPr lang="fr-FR" sz="1200" u="sng" kern="1200" dirty="0" smtClean="0">
                <a:solidFill>
                  <a:schemeClr val="tx1"/>
                </a:solidFill>
                <a:latin typeface="+mn-lt"/>
                <a:ea typeface="+mn-ea"/>
                <a:cs typeface="+mn-cs"/>
                <a:hlinkClick r:id="rId3"/>
              </a:rPr>
              <a:t>https://researchportal.unamur.be/fr/publications/images-pour-programmer-apprendre-les-concepts-de-base-tome-1-prog</a:t>
            </a:r>
            <a:r>
              <a:rPr lang="fr-FR" sz="1200" kern="1200" dirty="0" smtClean="0">
                <a:solidFill>
                  <a:schemeClr val="tx1"/>
                </a:solidFill>
                <a:latin typeface="+mn-lt"/>
                <a:ea typeface="+mn-ea"/>
                <a:cs typeface="+mn-cs"/>
              </a:rPr>
              <a:t>,</a:t>
            </a:r>
          </a:p>
          <a:p>
            <a:r>
              <a:rPr lang="fr-FR" sz="1200" kern="1200" dirty="0" err="1" smtClean="0">
                <a:solidFill>
                  <a:schemeClr val="tx1"/>
                </a:solidFill>
                <a:latin typeface="+mn-lt"/>
                <a:ea typeface="+mn-ea"/>
                <a:cs typeface="+mn-cs"/>
              </a:rPr>
              <a:t>Arsac</a:t>
            </a:r>
            <a:r>
              <a:rPr lang="fr-FR" sz="1200" kern="1200" dirty="0" smtClean="0">
                <a:solidFill>
                  <a:schemeClr val="tx1"/>
                </a:solidFill>
                <a:latin typeface="+mn-lt"/>
                <a:ea typeface="+mn-ea"/>
                <a:cs typeface="+mn-cs"/>
              </a:rPr>
              <a:t> J., 2013, Les TIC à l’école primaire en France : informatique et programmation, [en ligne], </a:t>
            </a:r>
            <a:r>
              <a:rPr lang="fr-FR" sz="1200" u="sng" kern="1200" dirty="0" smtClean="0">
                <a:solidFill>
                  <a:schemeClr val="tx1"/>
                </a:solidFill>
                <a:latin typeface="+mn-lt"/>
                <a:ea typeface="+mn-ea"/>
                <a:cs typeface="+mn-cs"/>
                <a:hlinkClick r:id="rId4"/>
              </a:rPr>
              <a:t>https://www.epi.asso.fr/revue/articles/a1311d.htm</a:t>
            </a:r>
            <a:r>
              <a:rPr lang="fr-FR" sz="1200" kern="1200" dirty="0" smtClean="0">
                <a:solidFill>
                  <a:schemeClr val="tx1"/>
                </a:solidFill>
                <a:latin typeface="+mn-lt"/>
                <a:ea typeface="+mn-ea"/>
                <a:cs typeface="+mn-cs"/>
              </a:rPr>
              <a:t>, consulté 17 juillet 2017</a:t>
            </a:r>
          </a:p>
          <a:p>
            <a:r>
              <a:rPr lang="fr-FR" sz="1200" kern="1200" dirty="0" smtClean="0">
                <a:solidFill>
                  <a:schemeClr val="tx1"/>
                </a:solidFill>
                <a:latin typeface="+mn-lt"/>
                <a:ea typeface="+mn-ea"/>
                <a:cs typeface="+mn-cs"/>
              </a:rPr>
              <a:t> </a:t>
            </a:r>
          </a:p>
          <a:p>
            <a:endParaRPr lang="fr-FR"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1800" dirty="0" smtClean="0"/>
              <a:t>Pour conclure sur ces arguments, je convoquerais Florent </a:t>
            </a:r>
            <a:r>
              <a:rPr lang="fr-FR" sz="1800" dirty="0" err="1" smtClean="0"/>
              <a:t>Masseglia</a:t>
            </a:r>
            <a:r>
              <a:rPr lang="fr-FR" sz="1800" dirty="0" smtClean="0"/>
              <a:t> (</a:t>
            </a:r>
            <a:r>
              <a:rPr lang="fr-FR" sz="1800" dirty="0" err="1" smtClean="0"/>
              <a:t>Inria</a:t>
            </a:r>
            <a:r>
              <a:rPr lang="fr-FR" sz="1800" dirty="0" smtClean="0"/>
              <a:t>) qui explique que l’apprentissage de l’informatique « </a:t>
            </a:r>
            <a:r>
              <a:rPr lang="fr-FR" sz="1800" i="1" dirty="0" smtClean="0"/>
              <a:t>stimule le raisonnement, peut aider à mieux comprendre d'autres disciplines et aussi </a:t>
            </a:r>
            <a:r>
              <a:rPr lang="fr-FR" sz="1800" i="1" dirty="0" err="1" smtClean="0"/>
              <a:t>recapter</a:t>
            </a:r>
            <a:r>
              <a:rPr lang="fr-FR" sz="1800" i="1" dirty="0" smtClean="0"/>
              <a:t> l'attention d'élèves en difficulté et qui vont se prendre au jeu</a:t>
            </a:r>
            <a:r>
              <a:rPr lang="fr-FR" sz="1800" dirty="0" smtClean="0"/>
              <a:t>. »</a:t>
            </a:r>
          </a:p>
          <a:p>
            <a:endParaRPr lang="fr-FR" sz="2400" dirty="0" smtClean="0"/>
          </a:p>
          <a:p>
            <a:endParaRPr lang="fr-FR" sz="2400" baseline="30000" dirty="0" smtClean="0"/>
          </a:p>
          <a:p>
            <a:endParaRPr lang="fr-FR" sz="2400" baseline="30000"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5</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27</a:t>
            </a:fld>
            <a:endParaRPr lang="fr-FR"/>
          </a:p>
        </p:txBody>
      </p:sp>
    </p:spTree>
    <p:extLst>
      <p:ext uri="{BB962C8B-B14F-4D97-AF65-F5344CB8AC3E}">
        <p14:creationId xmlns:p14="http://schemas.microsoft.com/office/powerpoint/2010/main" xmlns="" val="11715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Pour identifier et travailler ce que l’on a besoin de savoir, il faut avoir les idées claires sur ce que l’on veut enseigner (et pourquoi). Ceci permet ensuite de faire la part des choses (ce qu’il faut comprendre, ce qu’il faut savoir utiliser, ce qui est hors sujet). </a:t>
            </a:r>
            <a:r>
              <a:rPr lang="fr-FR" sz="1200" kern="1200" baseline="30000" dirty="0" err="1" smtClean="0">
                <a:solidFill>
                  <a:schemeClr val="tx1"/>
                </a:solidFill>
                <a:effectLst/>
                <a:latin typeface="+mn-lt"/>
                <a:ea typeface="+mn-ea"/>
                <a:cs typeface="+mn-cs"/>
              </a:rPr>
              <a:t>Tchounikine</a:t>
            </a:r>
            <a:r>
              <a:rPr lang="fr-FR" sz="1200" kern="1200" baseline="30000" dirty="0" smtClean="0">
                <a:solidFill>
                  <a:schemeClr val="tx1"/>
                </a:solidFill>
                <a:effectLst/>
                <a:latin typeface="+mn-lt"/>
                <a:ea typeface="+mn-ea"/>
                <a:cs typeface="+mn-cs"/>
              </a:rPr>
              <a:t> P., 2017, Initier les élèves à la pensée informatique et à la programmation avec scratch, [en ligne], </a:t>
            </a:r>
            <a:r>
              <a:rPr lang="fr-FR" sz="1200" u="sng" kern="1200" baseline="30000" dirty="0" smtClean="0">
                <a:solidFill>
                  <a:schemeClr val="tx1"/>
                </a:solidFill>
                <a:effectLst/>
                <a:latin typeface="+mn-lt"/>
                <a:ea typeface="+mn-ea"/>
                <a:cs typeface="+mn-cs"/>
                <a:hlinkClick r:id="rId3"/>
              </a:rPr>
              <a:t>http://lig-membres.imag.fr/tchounikine/PenseeInformatiqueEcole.html#Intro</a:t>
            </a:r>
            <a:r>
              <a:rPr lang="fr-FR" sz="1200" kern="1200" baseline="30000" dirty="0" smtClean="0">
                <a:solidFill>
                  <a:schemeClr val="tx1"/>
                </a:solidFill>
                <a:effectLst/>
                <a:latin typeface="+mn-lt"/>
                <a:ea typeface="+mn-ea"/>
                <a:cs typeface="+mn-cs"/>
              </a:rPr>
              <a:t>, Consulté le 21 juillet 2017</a:t>
            </a:r>
          </a:p>
          <a:p>
            <a:pPr marL="0" marR="0" indent="0" algn="l" defTabSz="914400" rtl="0" eaLnBrk="1" fontAlgn="auto" latinLnBrk="0" hangingPunct="1">
              <a:lnSpc>
                <a:spcPct val="100000"/>
              </a:lnSpc>
              <a:spcBef>
                <a:spcPts val="0"/>
              </a:spcBef>
              <a:spcAft>
                <a:spcPts val="0"/>
              </a:spcAft>
              <a:buClrTx/>
              <a:buSzTx/>
              <a:buFontTx/>
              <a:buNone/>
              <a:tabLst/>
              <a:defRPr/>
            </a:pPr>
            <a:endParaRPr lang="fr-FR" i="1" dirty="0" smtClean="0"/>
          </a:p>
          <a:p>
            <a:r>
              <a:rPr lang="fr-FR" sz="1200" kern="1200" dirty="0" smtClean="0">
                <a:solidFill>
                  <a:schemeClr val="tx1"/>
                </a:solidFill>
                <a:effectLst/>
                <a:latin typeface="+mn-lt"/>
                <a:ea typeface="+mn-ea"/>
                <a:cs typeface="+mn-cs"/>
              </a:rPr>
              <a:t>Ici, le mot </a:t>
            </a:r>
            <a:r>
              <a:rPr lang="fr-FR" sz="1200" b="1" kern="1200" dirty="0" smtClean="0">
                <a:solidFill>
                  <a:schemeClr val="tx1"/>
                </a:solidFill>
                <a:effectLst/>
                <a:latin typeface="+mn-lt"/>
                <a:ea typeface="+mn-ea"/>
                <a:cs typeface="+mn-cs"/>
              </a:rPr>
              <a:t>information</a:t>
            </a:r>
            <a:r>
              <a:rPr lang="fr-FR" sz="1200" kern="1200" dirty="0" smtClean="0">
                <a:solidFill>
                  <a:schemeClr val="tx1"/>
                </a:solidFill>
                <a:effectLst/>
                <a:latin typeface="+mn-lt"/>
                <a:ea typeface="+mn-ea"/>
                <a:cs typeface="+mn-cs"/>
              </a:rPr>
              <a:t> n’est pas pris dans le sens de connaissance, il est pour l’informatique une suite de bits (c’est à dire 0 ou 1) stockée dans la mémoire de l’ordinateur. Cette information est la traduction de multiples choses (textes, nombres, images, musiques, instructions, etc.). Mais cette information n’est que la forme binaire du contenu dépourvue de son sens.</a:t>
            </a:r>
          </a:p>
          <a:p>
            <a:r>
              <a:rPr lang="fr-FR" sz="1200" kern="1200" dirty="0" smtClean="0">
                <a:solidFill>
                  <a:schemeClr val="tx1"/>
                </a:solidFill>
                <a:effectLst/>
                <a:latin typeface="+mn-lt"/>
                <a:ea typeface="+mn-ea"/>
                <a:cs typeface="+mn-cs"/>
              </a:rPr>
              <a:t>Traiter l’information, c’est donc « </a:t>
            </a:r>
            <a:r>
              <a:rPr lang="fr-FR" sz="1200" i="1" kern="1200" dirty="0" smtClean="0">
                <a:solidFill>
                  <a:schemeClr val="tx1"/>
                </a:solidFill>
                <a:effectLst/>
                <a:latin typeface="+mn-lt"/>
                <a:ea typeface="+mn-ea"/>
                <a:cs typeface="+mn-cs"/>
              </a:rPr>
              <a:t>agir sur les caractères, en restant au seul plan des signifiants</a:t>
            </a:r>
            <a:r>
              <a:rPr lang="fr-FR" sz="1200" kern="1200" dirty="0" smtClean="0">
                <a:solidFill>
                  <a:schemeClr val="tx1"/>
                </a:solidFill>
                <a:effectLst/>
                <a:latin typeface="+mn-lt"/>
                <a:ea typeface="+mn-ea"/>
                <a:cs typeface="+mn-cs"/>
              </a:rPr>
              <a:t> ». Nous pouvons faire le parallèle avec les nombres : quand nous additionnons 2+3, nous traitons des signifiants, nous ne nous intéressons pas à ce qu’ils représentent des pommes ou des voitures, etc..</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Jeanette</a:t>
            </a:r>
            <a:r>
              <a:rPr lang="fr-FR" sz="1200" kern="1200" dirty="0" smtClean="0">
                <a:solidFill>
                  <a:schemeClr val="tx1"/>
                </a:solidFill>
                <a:effectLst/>
                <a:latin typeface="+mn-lt"/>
                <a:ea typeface="+mn-ea"/>
                <a:cs typeface="+mn-cs"/>
              </a:rPr>
              <a:t> Wing) : C’est-à-dire, la capacité à savoir résoudre un problème en le décomposant en sous-problèmes plus simples (abstraction et décomposition), à savoir ensuite les traduire en tâches exécutables (algorithmes), puis en instructions non-ambigües (langage) que l’on pourra finalement faire exécuter par des machines ou par des humains.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Gilles </a:t>
            </a:r>
            <a:r>
              <a:rPr lang="fr-FR" sz="1200" kern="1200" dirty="0" err="1" smtClean="0">
                <a:solidFill>
                  <a:schemeClr val="tx1"/>
                </a:solidFill>
                <a:effectLst/>
                <a:latin typeface="+mn-lt"/>
                <a:ea typeface="+mn-ea"/>
                <a:cs typeface="+mn-cs"/>
              </a:rPr>
              <a:t>Dowek</a:t>
            </a:r>
            <a:r>
              <a:rPr lang="fr-FR" sz="1200" kern="1200" dirty="0" smtClean="0">
                <a:solidFill>
                  <a:schemeClr val="tx1"/>
                </a:solidFill>
                <a:effectLst/>
                <a:latin typeface="+mn-lt"/>
                <a:ea typeface="+mn-ea"/>
                <a:cs typeface="+mn-cs"/>
              </a:rPr>
              <a:t>, définir seulement la science informatique comme « </a:t>
            </a:r>
            <a:r>
              <a:rPr lang="fr-FR" sz="1200" i="1" kern="1200" dirty="0" smtClean="0">
                <a:solidFill>
                  <a:schemeClr val="tx1"/>
                </a:solidFill>
                <a:effectLst/>
                <a:latin typeface="+mn-lt"/>
                <a:ea typeface="+mn-ea"/>
                <a:cs typeface="+mn-cs"/>
              </a:rPr>
              <a:t>science du traitement de l’information</a:t>
            </a:r>
            <a:r>
              <a:rPr lang="fr-FR" sz="1200" kern="1200" dirty="0" smtClean="0">
                <a:solidFill>
                  <a:schemeClr val="tx1"/>
                </a:solidFill>
                <a:effectLst/>
                <a:latin typeface="+mn-lt"/>
                <a:ea typeface="+mn-ea"/>
                <a:cs typeface="+mn-cs"/>
              </a:rPr>
              <a:t> » est « </a:t>
            </a:r>
            <a:r>
              <a:rPr lang="fr-FR" sz="1200" i="1" kern="1200" dirty="0" smtClean="0">
                <a:solidFill>
                  <a:schemeClr val="tx1"/>
                </a:solidFill>
                <a:effectLst/>
                <a:latin typeface="+mn-lt"/>
                <a:ea typeface="+mn-ea"/>
                <a:cs typeface="+mn-cs"/>
              </a:rPr>
              <a:t>imparfaite</a:t>
            </a:r>
            <a:r>
              <a:rPr lang="fr-FR" sz="1200" kern="1200" dirty="0" smtClean="0">
                <a:solidFill>
                  <a:schemeClr val="tx1"/>
                </a:solidFill>
                <a:effectLst/>
                <a:latin typeface="+mn-lt"/>
                <a:ea typeface="+mn-ea"/>
                <a:cs typeface="+mn-cs"/>
              </a:rPr>
              <a:t> ». Pour lui, l’informatique se définit par quatre concepts fondamentaux </a:t>
            </a:r>
            <a:r>
              <a:rPr lang="fr-FR" sz="1200" b="1" kern="1200" dirty="0" smtClean="0">
                <a:solidFill>
                  <a:schemeClr val="tx1"/>
                </a:solidFill>
                <a:effectLst/>
                <a:latin typeface="+mn-lt"/>
                <a:ea typeface="+mn-ea"/>
                <a:cs typeface="+mn-cs"/>
              </a:rPr>
              <a:t>Sciences et technologies de l'information et de la communication en milieu éducatif : Analyse de pratiques et enjeux didactiques. Actes du colloque international DIDAPRO 4 - </a:t>
            </a:r>
            <a:r>
              <a:rPr lang="fr-FR" sz="1200" b="1" kern="1200" dirty="0" err="1" smtClean="0">
                <a:solidFill>
                  <a:schemeClr val="tx1"/>
                </a:solidFill>
                <a:effectLst/>
                <a:latin typeface="+mn-lt"/>
                <a:ea typeface="+mn-ea"/>
                <a:cs typeface="+mn-cs"/>
              </a:rPr>
              <a:t>Dida&amp;Stic</a:t>
            </a:r>
            <a:r>
              <a:rPr lang="fr-FR" sz="1200" b="1" kern="1200" dirty="0" smtClean="0">
                <a:solidFill>
                  <a:schemeClr val="tx1"/>
                </a:solidFill>
                <a:effectLst/>
                <a:latin typeface="+mn-lt"/>
                <a:ea typeface="+mn-ea"/>
                <a:cs typeface="+mn-cs"/>
              </a:rPr>
              <a:t>, 24-26 octobre 2011, Université de Patras. </a:t>
            </a:r>
            <a:r>
              <a:rPr lang="fr-FR" sz="1200" b="1" u="sng" kern="1200" dirty="0" smtClean="0">
                <a:solidFill>
                  <a:schemeClr val="tx1"/>
                </a:solidFill>
                <a:effectLst/>
                <a:latin typeface="+mn-lt"/>
                <a:ea typeface="+mn-ea"/>
                <a:cs typeface="+mn-cs"/>
                <a:hlinkClick r:id="rId4"/>
              </a:rPr>
              <a:t>https://halshs.archives-ouvertes.fr/edutice-00690147/</a:t>
            </a:r>
            <a:r>
              <a:rPr lang="fr-FR" sz="1200" b="1" kern="1200" dirty="0" smtClean="0">
                <a:solidFill>
                  <a:schemeClr val="tx1"/>
                </a:solidFill>
                <a:effectLst/>
                <a:latin typeface="+mn-lt"/>
                <a:ea typeface="+mn-ea"/>
                <a:cs typeface="+mn-cs"/>
              </a:rPr>
              <a:t> p21</a:t>
            </a:r>
          </a:p>
          <a:p>
            <a:r>
              <a:rPr lang="fr-F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6</a:t>
            </a:fld>
            <a:endParaRPr lang="fr-FR"/>
          </a:p>
        </p:txBody>
      </p:sp>
    </p:spTree>
    <p:extLst>
      <p:ext uri="{BB962C8B-B14F-4D97-AF65-F5344CB8AC3E}">
        <p14:creationId xmlns:p14="http://schemas.microsoft.com/office/powerpoint/2010/main" xmlns="" val="3295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3365500" cy="2524125"/>
          </a:xfrm>
        </p:spPr>
      </p:sp>
      <p:sp>
        <p:nvSpPr>
          <p:cNvPr id="3" name="Espace réservé des commentaires 2"/>
          <p:cNvSpPr>
            <a:spLocks noGrp="1"/>
          </p:cNvSpPr>
          <p:nvPr>
            <p:ph type="body" idx="1"/>
          </p:nvPr>
        </p:nvSpPr>
        <p:spPr>
          <a:xfrm>
            <a:off x="685801" y="3275856"/>
            <a:ext cx="5486400" cy="5182344"/>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xmlns="" val="3295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3365500" cy="2524125"/>
          </a:xfrm>
        </p:spPr>
      </p:sp>
      <p:sp>
        <p:nvSpPr>
          <p:cNvPr id="3" name="Espace réservé des commentaires 2"/>
          <p:cNvSpPr>
            <a:spLocks noGrp="1"/>
          </p:cNvSpPr>
          <p:nvPr>
            <p:ph type="body" idx="1"/>
          </p:nvPr>
        </p:nvSpPr>
        <p:spPr>
          <a:xfrm>
            <a:off x="685801" y="3275856"/>
            <a:ext cx="5486400" cy="5182344"/>
          </a:xfrm>
        </p:spPr>
        <p:txBody>
          <a:bodyPr>
            <a:normAutofit/>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xmlns="" val="3295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Pour illustrer cette notion d'algorithme, prenons tout de suite un exemple qui devrait parler à tous les gourmands, petits et grands : une recette de cuisine. Après tout, il s'agit bien d'une série d'instructions à appliquer pour obtenir un résultat.</a:t>
            </a:r>
          </a:p>
          <a:p>
            <a:r>
              <a:rPr lang="fr-FR" sz="1200" kern="1200" dirty="0" smtClean="0">
                <a:solidFill>
                  <a:schemeClr val="tx1"/>
                </a:solidFill>
                <a:latin typeface="+mn-lt"/>
                <a:ea typeface="+mn-ea"/>
                <a:cs typeface="+mn-cs"/>
              </a:rPr>
              <a:t>Et les analogies entre une recette de cuisine et un algorithme peuvent aller encore plus loin...</a:t>
            </a:r>
          </a:p>
          <a:p>
            <a:r>
              <a:rPr lang="fr-FR" sz="1200" kern="1200" dirty="0" smtClean="0">
                <a:solidFill>
                  <a:schemeClr val="tx1"/>
                </a:solidFill>
                <a:latin typeface="+mn-lt"/>
                <a:ea typeface="+mn-ea"/>
                <a:cs typeface="+mn-cs"/>
              </a:rPr>
              <a:t>Une recette peut être diffusée dans le monde ou bien elle peut être gardée secrète. Elle peut être écrite à la main ou transmise dans la culture populaire. Mais tant qu'elle n'est pas incarnée par des actions en cuisine, elle reste </a:t>
            </a:r>
            <a:r>
              <a:rPr lang="fr-FR" sz="1200" b="1" kern="1200" dirty="0" smtClean="0">
                <a:solidFill>
                  <a:schemeClr val="tx1"/>
                </a:solidFill>
                <a:latin typeface="+mn-lt"/>
                <a:ea typeface="+mn-ea"/>
                <a:cs typeface="+mn-cs"/>
              </a:rPr>
              <a:t>un concept</a:t>
            </a:r>
            <a:r>
              <a:rPr lang="fr-FR" sz="1200" kern="1200" dirty="0" smtClean="0">
                <a:solidFill>
                  <a:schemeClr val="tx1"/>
                </a:solidFill>
                <a:latin typeface="+mn-lt"/>
                <a:ea typeface="+mn-ea"/>
                <a:cs typeface="+mn-cs"/>
              </a:rPr>
              <a:t>. En informatique, ce concept est un algorithme. Il peut rester écrit à la main, sous une forme plus ou moins formelle mêlant des explications et des symboles mathématiques. Tant qu'il reste sous cette forme, sans être appliqué, il est un savoir qui ne produit aucun résultat. Par contre, la puissance d'un algorithme se manifestera quand il sera interprété et qu'il sera concrètement déroulé. Sera-t-il déroulé par un humain ou par une machine ? Cela ne change rien au résultat, tant que l'humain ne fait pas d'erreur en l'appliquant </a:t>
            </a:r>
            <a:r>
              <a:rPr lang="fr-FR" dirty="0" smtClean="0"/>
              <a:t>Mais elle est écrite en langage naturel, qui</a:t>
            </a:r>
            <a:r>
              <a:rPr lang="fr-FR" baseline="0" dirty="0" smtClean="0"/>
              <a:t> est un langage qui peut être sujet à ambiguïté et à interprétation. </a:t>
            </a:r>
          </a:p>
          <a:p>
            <a:endParaRPr lang="fr-FR" baseline="0" dirty="0" smtClean="0"/>
          </a:p>
          <a:p>
            <a:r>
              <a:rPr lang="fr-FR" baseline="0" dirty="0" smtClean="0"/>
              <a:t>En quoi ?</a:t>
            </a:r>
          </a:p>
          <a:p>
            <a:pPr marL="171450" indent="-171450">
              <a:buFontTx/>
              <a:buChar char="-"/>
            </a:pPr>
            <a:r>
              <a:rPr lang="fr-FR" baseline="0" dirty="0" smtClean="0"/>
              <a:t>1 pincée de sel</a:t>
            </a:r>
          </a:p>
          <a:p>
            <a:pPr marL="171450" indent="-171450">
              <a:buFontTx/>
              <a:buChar char="-"/>
            </a:pPr>
            <a:r>
              <a:rPr lang="fr-FR" baseline="0" dirty="0" smtClean="0"/>
              <a:t>Creusez (où comment)</a:t>
            </a:r>
          </a:p>
          <a:p>
            <a:pPr marL="171450" indent="-171450">
              <a:buFontTx/>
              <a:buChar char="-"/>
            </a:pPr>
            <a:r>
              <a:rPr lang="fr-FR" baseline="0" dirty="0" smtClean="0"/>
              <a:t>2 gros œufs (comment gros) avec la coquille ?</a:t>
            </a:r>
          </a:p>
          <a:p>
            <a:pPr marL="171450" indent="-171450">
              <a:buFontTx/>
              <a:buChar char="-"/>
            </a:pPr>
            <a:r>
              <a:rPr lang="fr-FR" baseline="0" dirty="0" smtClean="0"/>
              <a:t>Mélangez (jusqu’à quand, avec quoi)…</a:t>
            </a:r>
          </a:p>
          <a:p>
            <a:pPr marL="171450" indent="-171450">
              <a:buFontTx/>
              <a:buChar char="-"/>
            </a:pPr>
            <a:endParaRPr lang="fr-FR" baseline="0" dirty="0" smtClean="0"/>
          </a:p>
          <a:p>
            <a:pPr marL="171450" indent="-171450">
              <a:buFontTx/>
              <a:buNone/>
            </a:pPr>
            <a:r>
              <a:rPr lang="fr-FR" baseline="0" dirty="0" smtClean="0"/>
              <a:t>Pour comprendre la notion de langage de programmation, on peut jouer avec les enfants au jeu du robot. </a:t>
            </a:r>
          </a:p>
          <a:p>
            <a:pPr marL="171450" indent="-171450">
              <a:buFontTx/>
              <a:buNone/>
            </a:pPr>
            <a:r>
              <a:rPr lang="fr-FR" baseline="0" dirty="0" smtClean="0"/>
              <a:t>Vidéo</a:t>
            </a:r>
          </a:p>
          <a:p>
            <a:pPr marL="171450" indent="-171450">
              <a:buFontTx/>
              <a:buNone/>
            </a:pPr>
            <a:r>
              <a:rPr lang="fr-FR" baseline="0" dirty="0" smtClean="0"/>
              <a:t>On peut avec des élèves de cycle 3 procéder autrement : on peut déjà utiliser (à la place de ce tapis) les carreaux d’une pièce.</a:t>
            </a:r>
          </a:p>
          <a:p>
            <a:r>
              <a:rPr lang="fr-CH" sz="1200" kern="1200" dirty="0" smtClean="0">
                <a:solidFill>
                  <a:schemeClr val="tx1"/>
                </a:solidFill>
                <a:latin typeface="+mn-lt"/>
                <a:ea typeface="+mn-ea"/>
                <a:cs typeface="+mn-cs"/>
              </a:rPr>
              <a:t>Pour se déplacer</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dans ce quadrillage,</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il faut obéir</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à des ordres. Demander à un élève</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qu’on appellera «robot»</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de se placer sur le</a:t>
            </a:r>
            <a:r>
              <a:rPr lang="fr-CH" sz="1200" kern="1200" baseline="0" dirty="0" smtClean="0">
                <a:solidFill>
                  <a:schemeClr val="tx1"/>
                </a:solidFill>
                <a:latin typeface="+mn-lt"/>
                <a:ea typeface="+mn-ea"/>
                <a:cs typeface="+mn-cs"/>
              </a:rPr>
              <a:t> quadrillage</a:t>
            </a:r>
            <a:r>
              <a:rPr lang="fr-CH" sz="1200" kern="1200" dirty="0" smtClean="0">
                <a:solidFill>
                  <a:schemeClr val="tx1"/>
                </a:solidFill>
                <a:latin typeface="+mn-lt"/>
                <a:ea typeface="+mn-ea"/>
                <a:cs typeface="+mn-cs"/>
              </a:rPr>
              <a:t>.</a:t>
            </a:r>
          </a:p>
          <a:p>
            <a:r>
              <a:rPr lang="fr-CH" sz="1200" kern="1200" dirty="0" smtClean="0">
                <a:solidFill>
                  <a:schemeClr val="tx1"/>
                </a:solidFill>
                <a:latin typeface="+mn-lt"/>
                <a:ea typeface="+mn-ea"/>
                <a:cs typeface="+mn-cs"/>
              </a:rPr>
              <a:t>Les élèves</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codeurs</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vont devoir donner des ordres à l’élève robot </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pour se déplacer vers un objet situé dans une case avec</a:t>
            </a:r>
            <a:r>
              <a:rPr lang="fr-CH" sz="1200" kern="1200" baseline="0" dirty="0" smtClean="0">
                <a:solidFill>
                  <a:schemeClr val="tx1"/>
                </a:solidFill>
                <a:latin typeface="+mn-lt"/>
                <a:ea typeface="+mn-ea"/>
                <a:cs typeface="+mn-cs"/>
              </a:rPr>
              <a:t> le moins de mots possibles</a:t>
            </a:r>
            <a:r>
              <a:rPr lang="fr-CH" sz="1200" kern="1200" dirty="0" smtClean="0">
                <a:solidFill>
                  <a:schemeClr val="tx1"/>
                </a:solidFill>
                <a:latin typeface="+mn-lt"/>
                <a:ea typeface="+mn-ea"/>
                <a:cs typeface="+mn-cs"/>
              </a:rPr>
              <a:t>. </a:t>
            </a:r>
          </a:p>
          <a:p>
            <a:r>
              <a:rPr lang="fr-CH" sz="1200" kern="1200" dirty="0" smtClean="0">
                <a:solidFill>
                  <a:schemeClr val="tx1"/>
                </a:solidFill>
                <a:latin typeface="+mn-lt"/>
                <a:ea typeface="+mn-ea"/>
                <a:cs typeface="+mn-cs"/>
              </a:rPr>
              <a:t>Recueil des propositions «avance», «marche», va là-bas». Si les ordres sont trop vagues, l’enseignant demande des précisions: «avancer vers où? combien de fois?» Les élèves peuvent formuler l’ordre de façon</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répété: avance vers le haut, avance vers le haut, avance vers le haut = va trois fois vers le haut.</a:t>
            </a:r>
            <a:r>
              <a:rPr lang="fr-CH" sz="1200" kern="1200" baseline="0" dirty="0" smtClean="0">
                <a:solidFill>
                  <a:schemeClr val="tx1"/>
                </a:solidFill>
                <a:latin typeface="+mn-lt"/>
                <a:ea typeface="+mn-ea"/>
                <a:cs typeface="+mn-cs"/>
              </a:rPr>
              <a:t> </a:t>
            </a:r>
            <a:endParaRPr lang="fr-CH" sz="1200" kern="1200" dirty="0" smtClean="0">
              <a:solidFill>
                <a:schemeClr val="tx1"/>
              </a:solidFill>
              <a:latin typeface="+mn-lt"/>
              <a:ea typeface="+mn-ea"/>
              <a:cs typeface="+mn-cs"/>
            </a:endParaRPr>
          </a:p>
          <a:p>
            <a:pPr marL="171450" indent="-171450">
              <a:buFontTx/>
              <a:buNone/>
            </a:pPr>
            <a:r>
              <a:rPr lang="fr-FR" dirty="0" smtClean="0"/>
              <a:t>Deux types de codage : déplacement absolu</a:t>
            </a:r>
            <a:r>
              <a:rPr lang="fr-FR" baseline="0" dirty="0" smtClean="0"/>
              <a:t> (comme les flèches : nord, sud, est, ouest) ou déplacement relatif (avance, tourne à droite, tourne à gauche).</a:t>
            </a:r>
          </a:p>
          <a:p>
            <a:pPr marL="171450" indent="-171450">
              <a:buFontTx/>
              <a:buNone/>
            </a:pPr>
            <a:r>
              <a:rPr lang="fr-FR" baseline="0" dirty="0" smtClean="0"/>
              <a:t>Dans le dossier, vous trouverez une préparation de séance sur ce jeu.</a:t>
            </a:r>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11</a:t>
            </a:fld>
            <a:endParaRPr lang="fr-FR"/>
          </a:p>
        </p:txBody>
      </p:sp>
    </p:spTree>
    <p:extLst>
      <p:ext uri="{BB962C8B-B14F-4D97-AF65-F5344CB8AC3E}">
        <p14:creationId xmlns:p14="http://schemas.microsoft.com/office/powerpoint/2010/main" xmlns="" val="103925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sz="1200" dirty="0" smtClean="0"/>
              <a:t>Dans le cadre des programmes, en sciences et technologie,</a:t>
            </a:r>
            <a:r>
              <a:rPr lang="fr-FR" sz="1200" baseline="0" dirty="0" smtClean="0"/>
              <a:t> il est indiquer :</a:t>
            </a:r>
          </a:p>
          <a:p>
            <a:pPr marL="0" marR="0" indent="0" algn="l" defTabSz="914400" rtl="0" eaLnBrk="1" fontAlgn="base" latinLnBrk="0" hangingPunct="1">
              <a:lnSpc>
                <a:spcPct val="100000"/>
              </a:lnSpc>
              <a:spcBef>
                <a:spcPts val="0"/>
              </a:spcBef>
              <a:spcAft>
                <a:spcPts val="0"/>
              </a:spcAft>
              <a:buClrTx/>
              <a:buSzTx/>
              <a:buFontTx/>
              <a:buNone/>
              <a:tabLst/>
              <a:defRPr/>
            </a:pPr>
            <a:r>
              <a:rPr lang="fr-FR" sz="1200" i="1" kern="1200" dirty="0" smtClean="0">
                <a:solidFill>
                  <a:schemeClr val="tx1"/>
                </a:solidFill>
                <a:latin typeface="+mn-lt"/>
                <a:ea typeface="+mn-ea"/>
                <a:cs typeface="+mn-cs"/>
              </a:rPr>
              <a:t>Identifier un signal et une information : </a:t>
            </a:r>
            <a:r>
              <a:rPr lang="fr-FR" sz="1200" kern="1200" dirty="0" smtClean="0">
                <a:solidFill>
                  <a:schemeClr val="dk1"/>
                </a:solidFill>
                <a:latin typeface="+mn-lt"/>
                <a:ea typeface="+mn-ea"/>
                <a:cs typeface="+mn-cs"/>
              </a:rPr>
              <a:t>Eléments minimum</a:t>
            </a:r>
            <a:r>
              <a:rPr lang="fr-FR" sz="1200" kern="1200" baseline="0" dirty="0" smtClean="0">
                <a:solidFill>
                  <a:schemeClr val="dk1"/>
                </a:solidFill>
                <a:latin typeface="+mn-lt"/>
                <a:ea typeface="+mn-ea"/>
                <a:cs typeface="+mn-cs"/>
              </a:rPr>
              <a:t> d’information (oui/non) et représentation par 0,1. Vous trouverez une séance sur la Pixellisation d’un dessin sur le site de la main à la pâte : 1 2 3 codez ! http://www.fondation-lamap.org/fr/page/34537/1-2-3-codez-espace-eleves</a:t>
            </a:r>
          </a:p>
          <a:p>
            <a:pPr fontAlgn="base"/>
            <a:endParaRPr lang="fr-FR" sz="1200" kern="1200" dirty="0" smtClean="0">
              <a:solidFill>
                <a:schemeClr val="tx1"/>
              </a:solidFill>
              <a:latin typeface="+mn-lt"/>
              <a:ea typeface="+mn-ea"/>
              <a:cs typeface="+mn-cs"/>
            </a:endParaRPr>
          </a:p>
          <a:p>
            <a:endParaRPr lang="fr-FR" sz="1200" dirty="0" smtClean="0"/>
          </a:p>
          <a:p>
            <a:r>
              <a:rPr lang="fr-FR" sz="1200" dirty="0" smtClean="0"/>
              <a:t>« </a:t>
            </a:r>
            <a:r>
              <a:rPr lang="fr-FR" sz="1200" i="1" dirty="0" smtClean="0"/>
              <a:t>Pendant 4500 ans, nous avons conçu des algorithmes, pour les exécuter « à la main », mais depuis quelques décennies, nous utilisons pour cela des outils. Une telle utilisation d'outils semble naturelle, puisqu'un algorithme est fait pour être exécuté « sans réfléchir. » </a:t>
            </a:r>
            <a:r>
              <a:rPr lang="fr-FR" sz="1200" dirty="0" smtClean="0"/>
              <a:t>(</a:t>
            </a:r>
            <a:r>
              <a:rPr lang="fr-FR" sz="1200" dirty="0" err="1" smtClean="0"/>
              <a:t>Dowek</a:t>
            </a:r>
            <a:r>
              <a:rPr lang="fr-FR" sz="1200" dirty="0" smtClean="0"/>
              <a:t>, 2012, p24)</a:t>
            </a:r>
          </a:p>
          <a:p>
            <a:r>
              <a:rPr lang="fr-FR" sz="1200" dirty="0" smtClean="0"/>
              <a:t>Il ne faut pas réduire, en informatique, la machine à l’ordinateur. Il y a aujourd’hui une multitude d’objets qui fonctionnent avec des programmes («</a:t>
            </a:r>
            <a:r>
              <a:rPr lang="fr-FR" sz="1200" i="1" dirty="0" smtClean="0"/>
              <a:t> pour lequel nous avons défini un protocole d’interaction, qui nous permet d’échanger des données. </a:t>
            </a:r>
            <a:r>
              <a:rPr lang="fr-FR" sz="1200" dirty="0" smtClean="0"/>
              <a:t>») (</a:t>
            </a:r>
            <a:r>
              <a:rPr lang="fr-FR" sz="1200" dirty="0" err="1" smtClean="0"/>
              <a:t>Dowek</a:t>
            </a:r>
            <a:r>
              <a:rPr lang="fr-FR" sz="1200" dirty="0" smtClean="0"/>
              <a:t>, 2012, p24).</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12</a:t>
            </a:fld>
            <a:endParaRPr lang="fr-FR"/>
          </a:p>
        </p:txBody>
      </p:sp>
    </p:spTree>
    <p:extLst>
      <p:ext uri="{BB962C8B-B14F-4D97-AF65-F5344CB8AC3E}">
        <p14:creationId xmlns:p14="http://schemas.microsoft.com/office/powerpoint/2010/main" xmlns="" val="3295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87A797E-EA57-4EDE-A2E0-9780ABC422E1}"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5" name="Footer Placeholder 4"/>
          <p:cNvSpPr>
            <a:spLocks noGrp="1"/>
          </p:cNvSpPr>
          <p:nvPr>
            <p:ph type="ftr" sz="quarter" idx="11"/>
          </p:nvPr>
        </p:nvSpPr>
        <p:spPr/>
        <p:txBody>
          <a:bodyPr/>
          <a:lstStyle/>
          <a:p>
            <a:endParaRPr lang="fr-F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F5F9DF7-0705-41FF-AADF-ED3F2217DAC6}" type="slidenum">
              <a:rPr lang="fr-FR" smtClean="0"/>
              <a:pPr/>
              <a:t>‹N°›</a:t>
            </a:fld>
            <a:endParaRPr lang="fr-F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5F9DF7-0705-41FF-AADF-ED3F2217DAC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5F9DF7-0705-41FF-AADF-ED3F2217DAC6}"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C9EEFB-A957-4BC7-8195-3374F4BF7237}"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4645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B4A7AA-2C4B-42D2-B1A9-6FF3A1D27479}"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56984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81A93C5-53DE-4DA3-8E5E-0CAFC8119EB8}"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244500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04B4707-E29B-4149-9758-75C80FA84D76}" type="datetime1">
              <a:rPr lang="fr-FR" smtClean="0">
                <a:solidFill>
                  <a:prstClr val="white">
                    <a:tint val="75000"/>
                  </a:prstClr>
                </a:solidFill>
              </a:rPr>
              <a:pPr/>
              <a:t>22/02/2019</a:t>
            </a:fld>
            <a:endParaRPr lang="fr-FR">
              <a:solidFill>
                <a:prstClr val="white">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7" name="Espace réservé du numéro de diapositive 6"/>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1699243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B2D8AA2-5435-482D-88AB-8BB1A269DD04}" type="datetime1">
              <a:rPr lang="fr-FR" smtClean="0">
                <a:solidFill>
                  <a:prstClr val="white">
                    <a:tint val="75000"/>
                  </a:prstClr>
                </a:solidFill>
              </a:rPr>
              <a:pPr/>
              <a:t>22/02/2019</a:t>
            </a:fld>
            <a:endParaRPr lang="fr-FR">
              <a:solidFill>
                <a:prstClr val="white">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9" name="Espace réservé du numéro de diapositive 8"/>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119389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358AE3-8CF0-4722-A89D-B4814562F396}" type="datetime1">
              <a:rPr lang="fr-FR" smtClean="0">
                <a:solidFill>
                  <a:prstClr val="white">
                    <a:tint val="75000"/>
                  </a:prstClr>
                </a:solidFill>
              </a:rPr>
              <a:pPr/>
              <a:t>22/02/2019</a:t>
            </a:fld>
            <a:endParaRPr lang="fr-FR">
              <a:solidFill>
                <a:prstClr val="white">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5" name="Espace réservé du numéro de diapositive 4"/>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3715245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CFADD0-C631-4304-BD45-3C1DC76F67FC}" type="datetime1">
              <a:rPr lang="fr-FR" smtClean="0">
                <a:solidFill>
                  <a:prstClr val="white">
                    <a:tint val="75000"/>
                  </a:prstClr>
                </a:solidFill>
              </a:rPr>
              <a:pPr/>
              <a:t>22/02/2019</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2414301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0CFBBC-FF8A-4100-8E1F-03D4D57A8A19}" type="datetime1">
              <a:rPr lang="fr-FR" smtClean="0">
                <a:solidFill>
                  <a:prstClr val="white">
                    <a:tint val="75000"/>
                  </a:prstClr>
                </a:solidFill>
              </a:rPr>
              <a:pPr/>
              <a:t>22/02/2019</a:t>
            </a:fld>
            <a:endParaRPr lang="fr-FR">
              <a:solidFill>
                <a:prstClr val="white">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7" name="Espace réservé du numéro de diapositive 6"/>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238885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5F9DF7-0705-41FF-AADF-ED3F2217DAC6}"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E640EB-2B8A-455A-A898-E23A5BCC6D3B}" type="datetime1">
              <a:rPr lang="fr-FR" smtClean="0">
                <a:solidFill>
                  <a:prstClr val="white">
                    <a:tint val="75000"/>
                  </a:prstClr>
                </a:solidFill>
              </a:rPr>
              <a:pPr/>
              <a:t>22/02/2019</a:t>
            </a:fld>
            <a:endParaRPr lang="fr-FR">
              <a:solidFill>
                <a:prstClr val="white">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7" name="Espace réservé du numéro de diapositive 6"/>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320766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B74FFF-94D2-44C5-8FD1-C828412D2EF5}"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973140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E4F2F0-6E71-4318-85CE-79D8EC62F34C}"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395979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F5F9DF7-0705-41FF-AADF-ED3F2217DAC6}" type="slidenum">
              <a:rPr lang="fr-FR" smtClean="0">
                <a:solidFill>
                  <a:srgbClr val="93A299">
                    <a:lumMod val="50000"/>
                  </a:srgbClr>
                </a:solidFill>
              </a:rPr>
              <a:pPr/>
              <a:t>‹N°›</a:t>
            </a:fld>
            <a:endParaRPr lang="fr-FR">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extLst>
      <p:ext uri="{BB962C8B-B14F-4D97-AF65-F5344CB8AC3E}">
        <p14:creationId xmlns:p14="http://schemas.microsoft.com/office/powerpoint/2010/main" xmlns="" val="1765474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3577498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48425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6" name="Footer Placeholder 5"/>
          <p:cNvSpPr>
            <a:spLocks noGrp="1"/>
          </p:cNvSpPr>
          <p:nvPr>
            <p:ph type="ftr" sz="quarter" idx="11"/>
          </p:nvPr>
        </p:nvSpPr>
        <p:spPr/>
        <p:txBody>
          <a:bodyPr/>
          <a:lstStyle/>
          <a:p>
            <a:endParaRPr lang="fr-FR">
              <a:solidFill>
                <a:srgbClr val="564B3C"/>
              </a:solidFill>
            </a:endParaRPr>
          </a:p>
        </p:txBody>
      </p:sp>
      <p:sp>
        <p:nvSpPr>
          <p:cNvPr id="7" name="Slide Number Placeholder 6"/>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1255715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8" name="Footer Placeholder 7"/>
          <p:cNvSpPr>
            <a:spLocks noGrp="1"/>
          </p:cNvSpPr>
          <p:nvPr>
            <p:ph type="ftr" sz="quarter" idx="11"/>
          </p:nvPr>
        </p:nvSpPr>
        <p:spPr/>
        <p:txBody>
          <a:bodyPr/>
          <a:lstStyle/>
          <a:p>
            <a:endParaRPr lang="fr-FR">
              <a:solidFill>
                <a:srgbClr val="564B3C"/>
              </a:solidFill>
            </a:endParaRPr>
          </a:p>
        </p:txBody>
      </p:sp>
      <p:sp>
        <p:nvSpPr>
          <p:cNvPr id="9" name="Slide Number Placeholder 8"/>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3915068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4" name="Footer Placeholder 3"/>
          <p:cNvSpPr>
            <a:spLocks noGrp="1"/>
          </p:cNvSpPr>
          <p:nvPr>
            <p:ph type="ftr" sz="quarter" idx="11"/>
          </p:nvPr>
        </p:nvSpPr>
        <p:spPr/>
        <p:txBody>
          <a:bodyPr/>
          <a:lstStyle/>
          <a:p>
            <a:endParaRPr lang="fr-FR">
              <a:solidFill>
                <a:srgbClr val="564B3C"/>
              </a:solidFill>
            </a:endParaRPr>
          </a:p>
        </p:txBody>
      </p:sp>
      <p:sp>
        <p:nvSpPr>
          <p:cNvPr id="5" name="Slide Number Placeholder 4"/>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1076450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3" name="Footer Placeholder 2"/>
          <p:cNvSpPr>
            <a:spLocks noGrp="1"/>
          </p:cNvSpPr>
          <p:nvPr>
            <p:ph type="ftr" sz="quarter" idx="11"/>
          </p:nvPr>
        </p:nvSpPr>
        <p:spPr/>
        <p:txBody>
          <a:bodyPr/>
          <a:lstStyle/>
          <a:p>
            <a:endParaRPr lang="fr-FR">
              <a:solidFill>
                <a:srgbClr val="564B3C"/>
              </a:solidFill>
            </a:endParaRPr>
          </a:p>
        </p:txBody>
      </p:sp>
      <p:sp>
        <p:nvSpPr>
          <p:cNvPr id="4" name="Slide Number Placeholder 3"/>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6558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5F9DF7-0705-41FF-AADF-ED3F2217DAC6}" type="slidenum">
              <a:rPr lang="fr-FR" smtClean="0"/>
              <a:pPr/>
              <a:t>‹N°›</a:t>
            </a:fld>
            <a:endParaRPr lang="fr-F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6" name="Footer Placeholder 5"/>
          <p:cNvSpPr>
            <a:spLocks noGrp="1"/>
          </p:cNvSpPr>
          <p:nvPr>
            <p:ph type="ftr" sz="quarter" idx="11"/>
          </p:nvPr>
        </p:nvSpPr>
        <p:spPr/>
        <p:txBody>
          <a:bodyPr/>
          <a:lstStyle/>
          <a:p>
            <a:endParaRPr lang="fr-FR">
              <a:solidFill>
                <a:srgbClr val="564B3C"/>
              </a:solidFill>
            </a:endParaRPr>
          </a:p>
        </p:txBody>
      </p:sp>
      <p:sp>
        <p:nvSpPr>
          <p:cNvPr id="7" name="Slide Number Placeholder 6"/>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extLst>
      <p:ext uri="{BB962C8B-B14F-4D97-AF65-F5344CB8AC3E}">
        <p14:creationId xmlns:p14="http://schemas.microsoft.com/office/powerpoint/2010/main" xmlns="" val="9879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7" name="Slide Number Placeholder 6"/>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fr-FR">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extLst>
      <p:ext uri="{BB962C8B-B14F-4D97-AF65-F5344CB8AC3E}">
        <p14:creationId xmlns:p14="http://schemas.microsoft.com/office/powerpoint/2010/main" xmlns="" val="1224728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200870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18977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C9EEFB-A957-4BC7-8195-3374F4BF7237}"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3512479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B4A7AA-2C4B-42D2-B1A9-6FF3A1D27479}"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2861384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81A93C5-53DE-4DA3-8E5E-0CAFC8119EB8}"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177986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04B4707-E29B-4149-9758-75C80FA84D76}" type="datetime1">
              <a:rPr lang="fr-FR" smtClean="0">
                <a:solidFill>
                  <a:prstClr val="white">
                    <a:tint val="75000"/>
                  </a:prstClr>
                </a:solidFill>
              </a:rPr>
              <a:pPr/>
              <a:t>22/02/2019</a:t>
            </a:fld>
            <a:endParaRPr lang="fr-FR">
              <a:solidFill>
                <a:prstClr val="white">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7" name="Espace réservé du numéro de diapositive 6"/>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3055258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B2D8AA2-5435-482D-88AB-8BB1A269DD04}" type="datetime1">
              <a:rPr lang="fr-FR" smtClean="0">
                <a:solidFill>
                  <a:prstClr val="white">
                    <a:tint val="75000"/>
                  </a:prstClr>
                </a:solidFill>
              </a:rPr>
              <a:pPr/>
              <a:t>22/02/2019</a:t>
            </a:fld>
            <a:endParaRPr lang="fr-FR">
              <a:solidFill>
                <a:prstClr val="white">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9" name="Espace réservé du numéro de diapositive 8"/>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3939801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358AE3-8CF0-4722-A89D-B4814562F396}" type="datetime1">
              <a:rPr lang="fr-FR" smtClean="0">
                <a:solidFill>
                  <a:prstClr val="white">
                    <a:tint val="75000"/>
                  </a:prstClr>
                </a:solidFill>
              </a:rPr>
              <a:pPr/>
              <a:t>22/02/2019</a:t>
            </a:fld>
            <a:endParaRPr lang="fr-FR">
              <a:solidFill>
                <a:prstClr val="white">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5" name="Espace réservé du numéro de diapositive 4"/>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349240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5F9DF7-0705-41FF-AADF-ED3F2217DAC6}"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CFADD0-C631-4304-BD45-3C1DC76F67FC}" type="datetime1">
              <a:rPr lang="fr-FR" smtClean="0">
                <a:solidFill>
                  <a:prstClr val="white">
                    <a:tint val="75000"/>
                  </a:prstClr>
                </a:solidFill>
              </a:rPr>
              <a:pPr/>
              <a:t>22/02/2019</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2206009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0CFBBC-FF8A-4100-8E1F-03D4D57A8A19}" type="datetime1">
              <a:rPr lang="fr-FR" smtClean="0">
                <a:solidFill>
                  <a:prstClr val="white">
                    <a:tint val="75000"/>
                  </a:prstClr>
                </a:solidFill>
              </a:rPr>
              <a:pPr/>
              <a:t>22/02/2019</a:t>
            </a:fld>
            <a:endParaRPr lang="fr-FR">
              <a:solidFill>
                <a:prstClr val="white">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7" name="Espace réservé du numéro de diapositive 6"/>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126697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E640EB-2B8A-455A-A898-E23A5BCC6D3B}" type="datetime1">
              <a:rPr lang="fr-FR" smtClean="0">
                <a:solidFill>
                  <a:prstClr val="white">
                    <a:tint val="75000"/>
                  </a:prstClr>
                </a:solidFill>
              </a:rPr>
              <a:pPr/>
              <a:t>22/02/2019</a:t>
            </a:fld>
            <a:endParaRPr lang="fr-FR">
              <a:solidFill>
                <a:prstClr val="white">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7" name="Espace réservé du numéro de diapositive 6"/>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1620950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B74FFF-94D2-44C5-8FD1-C828412D2EF5}"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2997909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E4F2F0-6E71-4318-85CE-79D8EC62F34C}"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4257422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F5F9DF7-0705-41FF-AADF-ED3F2217DAC6}" type="slidenum">
              <a:rPr lang="fr-FR" smtClean="0">
                <a:solidFill>
                  <a:srgbClr val="93A299">
                    <a:lumMod val="50000"/>
                  </a:srgbClr>
                </a:solidFill>
              </a:rPr>
              <a:pPr/>
              <a:t>‹N°›</a:t>
            </a:fld>
            <a:endParaRPr lang="fr-FR">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extLst>
      <p:ext uri="{BB962C8B-B14F-4D97-AF65-F5344CB8AC3E}">
        <p14:creationId xmlns:p14="http://schemas.microsoft.com/office/powerpoint/2010/main" xmlns="" val="75805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4113744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150258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6" name="Footer Placeholder 5"/>
          <p:cNvSpPr>
            <a:spLocks noGrp="1"/>
          </p:cNvSpPr>
          <p:nvPr>
            <p:ph type="ftr" sz="quarter" idx="11"/>
          </p:nvPr>
        </p:nvSpPr>
        <p:spPr/>
        <p:txBody>
          <a:bodyPr/>
          <a:lstStyle/>
          <a:p>
            <a:endParaRPr lang="fr-FR">
              <a:solidFill>
                <a:srgbClr val="564B3C"/>
              </a:solidFill>
            </a:endParaRPr>
          </a:p>
        </p:txBody>
      </p:sp>
      <p:sp>
        <p:nvSpPr>
          <p:cNvPr id="7" name="Slide Number Placeholder 6"/>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2611860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8" name="Footer Placeholder 7"/>
          <p:cNvSpPr>
            <a:spLocks noGrp="1"/>
          </p:cNvSpPr>
          <p:nvPr>
            <p:ph type="ftr" sz="quarter" idx="11"/>
          </p:nvPr>
        </p:nvSpPr>
        <p:spPr/>
        <p:txBody>
          <a:bodyPr/>
          <a:lstStyle/>
          <a:p>
            <a:endParaRPr lang="fr-FR">
              <a:solidFill>
                <a:srgbClr val="564B3C"/>
              </a:solidFill>
            </a:endParaRPr>
          </a:p>
        </p:txBody>
      </p:sp>
      <p:sp>
        <p:nvSpPr>
          <p:cNvPr id="9" name="Slide Number Placeholder 8"/>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324921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F5F9DF7-0705-41FF-AADF-ED3F2217DAC6}"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4" name="Footer Placeholder 3"/>
          <p:cNvSpPr>
            <a:spLocks noGrp="1"/>
          </p:cNvSpPr>
          <p:nvPr>
            <p:ph type="ftr" sz="quarter" idx="11"/>
          </p:nvPr>
        </p:nvSpPr>
        <p:spPr/>
        <p:txBody>
          <a:bodyPr/>
          <a:lstStyle/>
          <a:p>
            <a:endParaRPr lang="fr-FR">
              <a:solidFill>
                <a:srgbClr val="564B3C"/>
              </a:solidFill>
            </a:endParaRPr>
          </a:p>
        </p:txBody>
      </p:sp>
      <p:sp>
        <p:nvSpPr>
          <p:cNvPr id="5" name="Slide Number Placeholder 4"/>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393508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3" name="Footer Placeholder 2"/>
          <p:cNvSpPr>
            <a:spLocks noGrp="1"/>
          </p:cNvSpPr>
          <p:nvPr>
            <p:ph type="ftr" sz="quarter" idx="11"/>
          </p:nvPr>
        </p:nvSpPr>
        <p:spPr/>
        <p:txBody>
          <a:bodyPr/>
          <a:lstStyle/>
          <a:p>
            <a:endParaRPr lang="fr-FR">
              <a:solidFill>
                <a:srgbClr val="564B3C"/>
              </a:solidFill>
            </a:endParaRPr>
          </a:p>
        </p:txBody>
      </p:sp>
      <p:sp>
        <p:nvSpPr>
          <p:cNvPr id="4" name="Slide Number Placeholder 3"/>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1895532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6" name="Footer Placeholder 5"/>
          <p:cNvSpPr>
            <a:spLocks noGrp="1"/>
          </p:cNvSpPr>
          <p:nvPr>
            <p:ph type="ftr" sz="quarter" idx="11"/>
          </p:nvPr>
        </p:nvSpPr>
        <p:spPr/>
        <p:txBody>
          <a:bodyPr/>
          <a:lstStyle/>
          <a:p>
            <a:endParaRPr lang="fr-FR">
              <a:solidFill>
                <a:srgbClr val="564B3C"/>
              </a:solidFill>
            </a:endParaRPr>
          </a:p>
        </p:txBody>
      </p:sp>
      <p:sp>
        <p:nvSpPr>
          <p:cNvPr id="7" name="Slide Number Placeholder 6"/>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extLst>
      <p:ext uri="{BB962C8B-B14F-4D97-AF65-F5344CB8AC3E}">
        <p14:creationId xmlns:p14="http://schemas.microsoft.com/office/powerpoint/2010/main" xmlns="" val="2515804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7" name="Slide Number Placeholder 6"/>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fr-FR">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extLst>
      <p:ext uri="{BB962C8B-B14F-4D97-AF65-F5344CB8AC3E}">
        <p14:creationId xmlns:p14="http://schemas.microsoft.com/office/powerpoint/2010/main" xmlns="" val="1564181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3051411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1F5F9DF7-0705-41FF-AADF-ED3F2217DAC6}" type="slidenum">
              <a:rPr lang="fr-FR" smtClean="0">
                <a:solidFill>
                  <a:srgbClr val="564B3C"/>
                </a:solidFill>
              </a:rPr>
              <a:pPr/>
              <a:t>‹N°›</a:t>
            </a:fld>
            <a:endParaRPr lang="fr-FR">
              <a:solidFill>
                <a:srgbClr val="564B3C"/>
              </a:solidFill>
            </a:endParaRPr>
          </a:p>
        </p:txBody>
      </p:sp>
    </p:spTree>
    <p:extLst>
      <p:ext uri="{BB962C8B-B14F-4D97-AF65-F5344CB8AC3E}">
        <p14:creationId xmlns:p14="http://schemas.microsoft.com/office/powerpoint/2010/main" xmlns="" val="321339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F5F9DF7-0705-41FF-AADF-ED3F2217DAC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F5F9DF7-0705-41FF-AADF-ED3F2217DAC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5F9DF7-0705-41FF-AADF-ED3F2217DAC6}" type="slidenum">
              <a:rPr lang="fr-FR" smtClean="0"/>
              <a:pPr/>
              <a:t>‹N°›</a:t>
            </a:fld>
            <a:endParaRPr lang="fr-F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71CE37BF-194A-4031-979D-F3E9DA29BE46}" type="datetimeFigureOut">
              <a:rPr lang="fr-FR" smtClean="0"/>
              <a:pPr/>
              <a:t>22/02/2019</a:t>
            </a:fld>
            <a:endParaRPr lang="fr-FR"/>
          </a:p>
        </p:txBody>
      </p:sp>
      <p:sp>
        <p:nvSpPr>
          <p:cNvPr id="7" name="Slide Number Placeholder 6"/>
          <p:cNvSpPr>
            <a:spLocks noGrp="1"/>
          </p:cNvSpPr>
          <p:nvPr>
            <p:ph type="sldNum" sz="quarter" idx="12"/>
          </p:nvPr>
        </p:nvSpPr>
        <p:spPr/>
        <p:txBody>
          <a:bodyPr/>
          <a:lstStyle/>
          <a:p>
            <a:fld id="{1F5F9DF7-0705-41FF-AADF-ED3F2217DAC6}" type="slidenum">
              <a:rPr lang="fr-FR" smtClean="0"/>
              <a:pPr/>
              <a:t>‹N°›</a:t>
            </a:fld>
            <a:endParaRPr lang="fr-F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r-F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1CE37BF-194A-4031-979D-F3E9DA29BE46}" type="datetimeFigureOut">
              <a:rPr lang="fr-FR" smtClean="0"/>
              <a:pPr/>
              <a:t>22/02/2019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F5F9DF7-0705-41FF-AADF-ED3F2217DAC6}" type="slidenum">
              <a:rPr lang="fr-FR" smtClean="0"/>
              <a:pPr/>
              <a:t>‹N°›</a:t>
            </a:fld>
            <a:endParaRPr lang="fr-F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2AF3C-729D-463A-BE01-1094E29B5EBC}"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37191748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F5F9DF7-0705-41FF-AADF-ED3F2217DAC6}" type="slidenum">
              <a:rPr lang="fr-FR" smtClean="0">
                <a:solidFill>
                  <a:srgbClr val="564B3C"/>
                </a:solidFill>
              </a:rPr>
              <a:pPr/>
              <a:t>‹N°›</a:t>
            </a:fld>
            <a:endParaRPr lang="fr-FR">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extLst>
      <p:ext uri="{BB962C8B-B14F-4D97-AF65-F5344CB8AC3E}">
        <p14:creationId xmlns:p14="http://schemas.microsoft.com/office/powerpoint/2010/main" xmlns="" val="737395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2AF3C-729D-463A-BE01-1094E29B5EBC}" type="datetime1">
              <a:rPr lang="fr-FR" smtClean="0">
                <a:solidFill>
                  <a:prstClr val="white">
                    <a:tint val="75000"/>
                  </a:prstClr>
                </a:solidFill>
              </a:rPr>
              <a:pPr/>
              <a:t>22/02/2019</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white">
                    <a:tint val="75000"/>
                  </a:prstClr>
                </a:solidFill>
              </a:rPr>
              <a:t>Christophe Laskowski ERUN Lognes/Chelles et Champs sur Marne</a:t>
            </a:r>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613CA-E58B-4E5F-A600-E2478DDF5601}"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xmlns="" val="345792461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1CE37BF-194A-4031-979D-F3E9DA29BE46}" type="datetimeFigureOut">
              <a:rPr lang="fr-FR" smtClean="0">
                <a:solidFill>
                  <a:srgbClr val="564B3C"/>
                </a:solidFill>
              </a:rPr>
              <a:pPr/>
              <a:t>22/02/2019</a:t>
            </a:fld>
            <a:endParaRPr lang="fr-FR">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F5F9DF7-0705-41FF-AADF-ED3F2217DAC6}" type="slidenum">
              <a:rPr lang="fr-FR" smtClean="0">
                <a:solidFill>
                  <a:srgbClr val="564B3C"/>
                </a:solidFill>
              </a:rPr>
              <a:pPr/>
              <a:t>‹N°›</a:t>
            </a:fld>
            <a:endParaRPr lang="fr-FR">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extLst>
      <p:ext uri="{BB962C8B-B14F-4D97-AF65-F5344CB8AC3E}">
        <p14:creationId xmlns:p14="http://schemas.microsoft.com/office/powerpoint/2010/main" xmlns="" val="38339563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video" Target="file:///C:\Users\Alexandra\Google%20Drive\Formation%20codage%20et%20robotique%20cycle%202\Formation%20codage%20cycle%202%20Chevry\Grace%20Hopper.mp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750g.com/ingredients/beurre-i63.htm" TargetMode="External"/><Relationship Id="rId7" Type="http://schemas.openxmlformats.org/officeDocument/2006/relationships/hyperlink" Target="http://www.750g.com/ingredients/farine-i338.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750g.com/ingredients/sucre-i36.htm" TargetMode="External"/><Relationship Id="rId5" Type="http://schemas.openxmlformats.org/officeDocument/2006/relationships/hyperlink" Target="http://www.750g.com/ingredients/oeuf-i176.htm" TargetMode="External"/><Relationship Id="rId4" Type="http://schemas.openxmlformats.org/officeDocument/2006/relationships/hyperlink" Target="http://www.750g.com/ingredients/lait-i549.h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ideo" Target="file:///C:\Users\Alexandra\Google%20Drive\Formation%20codage%20et%20robotique%20cycle%202\Formation%20codage%20cycle%202%20Chevry\Class_Code_Didacticiel_-_D-Clics_numeriques-AWsNFN0GCuQ.mp4"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Users\Alexandra\Google%20Drive\Formation%20codage%20et%20robotique%20cycle%202\Formation%20codage%20cycle%202%20Chevry\Sqyrob_2016_a_Elancourt_78_-_WebTV_de_l_academie_de_Versailles-spip%20(online-video-cutter.com).mp4"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6.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u-canope.fr/embed/agenceusage/de-la-logique-au-code-avec-scratch-junior_893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file:///C:\Users\Alexandra\Google%20Drive\Formation%20codage%20et%20robotique%20cycle%202\Formation%20codage%20cycle%202%20Chevry\Al%20Khawarizmi.mp4"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Cycle 2</a:t>
            </a:r>
            <a:endParaRPr lang="fr-FR" dirty="0"/>
          </a:p>
        </p:txBody>
      </p:sp>
      <p:sp>
        <p:nvSpPr>
          <p:cNvPr id="2" name="Titre 1"/>
          <p:cNvSpPr>
            <a:spLocks noGrp="1"/>
          </p:cNvSpPr>
          <p:nvPr>
            <p:ph type="ctrTitle"/>
          </p:nvPr>
        </p:nvSpPr>
        <p:spPr/>
        <p:txBody>
          <a:bodyPr/>
          <a:lstStyle/>
          <a:p>
            <a:r>
              <a:rPr lang="fr-FR" dirty="0" smtClean="0"/>
              <a:t>L’initiation a la programmation</a:t>
            </a:r>
            <a:endParaRPr lang="fr-FR" dirty="0"/>
          </a:p>
        </p:txBody>
      </p:sp>
    </p:spTree>
    <p:extLst>
      <p:ext uri="{BB962C8B-B14F-4D97-AF65-F5344CB8AC3E}">
        <p14:creationId xmlns:p14="http://schemas.microsoft.com/office/powerpoint/2010/main" xmlns="" val="28837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smtClean="0"/>
              <a:t>Grace HOPPER (1906-1992)</a:t>
            </a:r>
            <a:endParaRPr lang="fr-FR" dirty="0"/>
          </a:p>
        </p:txBody>
      </p:sp>
      <p:pic>
        <p:nvPicPr>
          <p:cNvPr id="6" name="Grace Hopper.mp4">
            <a:hlinkClick r:id="" action="ppaction://media"/>
          </p:cNvPr>
          <p:cNvPicPr>
            <a:picLocks noGrp="1" noRot="1" noChangeAspect="1"/>
          </p:cNvPicPr>
          <p:nvPr>
            <p:ph idx="1"/>
            <a:videoFile r:link="rId1"/>
          </p:nvPr>
        </p:nvPicPr>
        <p:blipFill>
          <a:blip r:embed="rId3" cstate="print"/>
          <a:stretch>
            <a:fillRect/>
          </a:stretch>
        </p:blipFill>
        <p:spPr>
          <a:xfrm>
            <a:off x="971600" y="1412776"/>
            <a:ext cx="7260298" cy="5445224"/>
          </a:xfrm>
          <a:prstGeom prst="rect">
            <a:avLst/>
          </a:prstGeom>
        </p:spPr>
      </p:pic>
    </p:spTree>
    <p:extLst>
      <p:ext uri="{BB962C8B-B14F-4D97-AF65-F5344CB8AC3E}">
        <p14:creationId xmlns:p14="http://schemas.microsoft.com/office/powerpoint/2010/main" xmlns="" val="31538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Langage naturel et langage de programmation</a:t>
            </a:r>
            <a:endParaRPr lang="fr-FR" sz="2000" dirty="0"/>
          </a:p>
        </p:txBody>
      </p:sp>
      <p:sp>
        <p:nvSpPr>
          <p:cNvPr id="4" name="ZoneTexte 3"/>
          <p:cNvSpPr txBox="1"/>
          <p:nvPr/>
        </p:nvSpPr>
        <p:spPr>
          <a:xfrm>
            <a:off x="1187624" y="1772816"/>
            <a:ext cx="6552728" cy="4801314"/>
          </a:xfrm>
          <a:prstGeom prst="rect">
            <a:avLst/>
          </a:prstGeom>
          <a:solidFill>
            <a:schemeClr val="bg1"/>
          </a:solidFill>
        </p:spPr>
        <p:txBody>
          <a:bodyPr wrap="square" rtlCol="0">
            <a:spAutoFit/>
          </a:bodyPr>
          <a:lstStyle/>
          <a:p>
            <a:r>
              <a:rPr lang="fr-FR" b="1" dirty="0" smtClean="0"/>
              <a:t>Une recette de cuisine : La pâte à crêpes</a:t>
            </a:r>
          </a:p>
          <a:p>
            <a:r>
              <a:rPr lang="fr-FR" dirty="0" smtClean="0"/>
              <a:t>25g </a:t>
            </a:r>
            <a:r>
              <a:rPr lang="fr-FR" dirty="0"/>
              <a:t>de </a:t>
            </a:r>
            <a:r>
              <a:rPr lang="fr-FR" dirty="0">
                <a:hlinkClick r:id="rId3"/>
              </a:rPr>
              <a:t>beurre</a:t>
            </a:r>
            <a:r>
              <a:rPr lang="fr-FR" dirty="0"/>
              <a:t> </a:t>
            </a:r>
          </a:p>
          <a:p>
            <a:r>
              <a:rPr lang="fr-FR" dirty="0"/>
              <a:t>50 cl de </a:t>
            </a:r>
            <a:r>
              <a:rPr lang="fr-FR" dirty="0">
                <a:hlinkClick r:id="rId4"/>
              </a:rPr>
              <a:t>lait</a:t>
            </a:r>
            <a:r>
              <a:rPr lang="fr-FR" dirty="0"/>
              <a:t> </a:t>
            </a:r>
          </a:p>
          <a:p>
            <a:r>
              <a:rPr lang="fr-FR" dirty="0"/>
              <a:t>4 </a:t>
            </a:r>
            <a:r>
              <a:rPr lang="fr-FR" dirty="0">
                <a:hlinkClick r:id="rId5"/>
              </a:rPr>
              <a:t>œufs</a:t>
            </a:r>
            <a:r>
              <a:rPr lang="fr-FR" dirty="0"/>
              <a:t> </a:t>
            </a:r>
          </a:p>
          <a:p>
            <a:r>
              <a:rPr lang="fr-FR" dirty="0"/>
              <a:t>50g de </a:t>
            </a:r>
            <a:r>
              <a:rPr lang="fr-FR" dirty="0">
                <a:hlinkClick r:id="rId6"/>
              </a:rPr>
              <a:t>sucre</a:t>
            </a:r>
            <a:r>
              <a:rPr lang="fr-FR" dirty="0"/>
              <a:t> </a:t>
            </a:r>
          </a:p>
          <a:p>
            <a:r>
              <a:rPr lang="fr-FR" dirty="0"/>
              <a:t>250g de </a:t>
            </a:r>
            <a:r>
              <a:rPr lang="fr-FR" dirty="0">
                <a:hlinkClick r:id="rId7"/>
              </a:rPr>
              <a:t>farine</a:t>
            </a:r>
            <a:r>
              <a:rPr lang="fr-FR" dirty="0"/>
              <a:t> </a:t>
            </a:r>
          </a:p>
          <a:p>
            <a:endParaRPr lang="fr-FR" b="1" dirty="0" smtClean="0"/>
          </a:p>
          <a:p>
            <a:r>
              <a:rPr lang="fr-FR" b="1" dirty="0" smtClean="0"/>
              <a:t>Préparation</a:t>
            </a:r>
            <a:endParaRPr lang="fr-FR" b="1" dirty="0"/>
          </a:p>
          <a:p>
            <a:r>
              <a:rPr lang="fr-FR" dirty="0" smtClean="0"/>
              <a:t>Versez </a:t>
            </a:r>
            <a:r>
              <a:rPr lang="fr-FR" dirty="0"/>
              <a:t>la farine dans un saladier avec le sucre et 1 pincée de sel.</a:t>
            </a:r>
          </a:p>
          <a:p>
            <a:r>
              <a:rPr lang="fr-FR" dirty="0" smtClean="0"/>
              <a:t>Creusez </a:t>
            </a:r>
            <a:r>
              <a:rPr lang="fr-FR" dirty="0"/>
              <a:t>ensuite une fontaine et mettez-y 2 gros </a:t>
            </a:r>
            <a:r>
              <a:rPr lang="fr-FR" dirty="0" smtClean="0"/>
              <a:t>œufs </a:t>
            </a:r>
            <a:r>
              <a:rPr lang="fr-FR" dirty="0"/>
              <a:t>et 2 jaunes.</a:t>
            </a:r>
          </a:p>
          <a:p>
            <a:r>
              <a:rPr lang="fr-FR" dirty="0" smtClean="0"/>
              <a:t>Mélangez </a:t>
            </a:r>
            <a:r>
              <a:rPr lang="fr-FR" dirty="0"/>
              <a:t>en incorporant petit à petit la farine et ajoutez lentement 50 cl de lait tiède tout en fouettant doucement.</a:t>
            </a:r>
          </a:p>
          <a:p>
            <a:r>
              <a:rPr lang="fr-FR" dirty="0" smtClean="0"/>
              <a:t>Laisser </a:t>
            </a:r>
            <a:r>
              <a:rPr lang="fr-FR" dirty="0"/>
              <a:t>reposer.</a:t>
            </a:r>
          </a:p>
          <a:p>
            <a:endParaRPr lang="fr-FR" dirty="0"/>
          </a:p>
        </p:txBody>
      </p:sp>
    </p:spTree>
    <p:extLst>
      <p:ext uri="{BB962C8B-B14F-4D97-AF65-F5344CB8AC3E}">
        <p14:creationId xmlns:p14="http://schemas.microsoft.com/office/powerpoint/2010/main" xmlns="" val="399057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Qu’est-ce que l’informatique ?</a:t>
            </a:r>
            <a:endParaRPr lang="fr-FR" dirty="0"/>
          </a:p>
        </p:txBody>
      </p:sp>
      <p:sp>
        <p:nvSpPr>
          <p:cNvPr id="4" name="ZoneTexte 3"/>
          <p:cNvSpPr txBox="1"/>
          <p:nvPr/>
        </p:nvSpPr>
        <p:spPr>
          <a:xfrm>
            <a:off x="305548" y="1628800"/>
            <a:ext cx="8496944" cy="2954655"/>
          </a:xfrm>
          <a:prstGeom prst="rect">
            <a:avLst/>
          </a:prstGeom>
          <a:noFill/>
        </p:spPr>
        <p:txBody>
          <a:bodyPr wrap="square" rtlCol="0">
            <a:spAutoFit/>
          </a:bodyPr>
          <a:lstStyle/>
          <a:p>
            <a:r>
              <a:rPr lang="fr-FR" sz="2400" b="1" dirty="0" smtClean="0"/>
              <a:t>Information </a:t>
            </a:r>
            <a:r>
              <a:rPr lang="fr-FR" sz="2400" dirty="0" smtClean="0"/>
              <a:t>: </a:t>
            </a:r>
            <a:r>
              <a:rPr lang="fr-FR" dirty="0"/>
              <a:t>L’information </a:t>
            </a:r>
            <a:r>
              <a:rPr lang="fr-FR" dirty="0" smtClean="0"/>
              <a:t>est </a:t>
            </a:r>
            <a:r>
              <a:rPr lang="fr-FR" dirty="0"/>
              <a:t>le fait de pouvoir représenter des données variées : du texte, des images, des sons… de manière symbolique afin qu’elles puissent être utilisées dans un programme. On appelle « numérisation » la transformation de données en données binaires.</a:t>
            </a:r>
          </a:p>
          <a:p>
            <a:pPr marL="342900" indent="-342900">
              <a:buFont typeface="Arial" panose="020B0604020202020204" pitchFamily="34" charset="0"/>
              <a:buChar char="•"/>
            </a:pPr>
            <a:endParaRPr lang="fr-FR" sz="2400" b="1" dirty="0" smtClean="0"/>
          </a:p>
          <a:p>
            <a:r>
              <a:rPr lang="fr-FR" sz="2400" b="1" dirty="0" smtClean="0"/>
              <a:t>Machine</a:t>
            </a:r>
            <a:r>
              <a:rPr lang="fr-FR" sz="2400" dirty="0"/>
              <a:t> </a:t>
            </a:r>
            <a:r>
              <a:rPr lang="fr-FR" sz="2400" dirty="0" smtClean="0"/>
              <a:t>: </a:t>
            </a:r>
            <a:r>
              <a:rPr lang="fr-FR" dirty="0"/>
              <a:t>La machine est l’outil (de l’homme, à l’ordinateur ou le robot…) qui permet d’exécuter l’algorithme ou le programme. </a:t>
            </a:r>
          </a:p>
          <a:p>
            <a:pPr marL="342900" indent="-342900">
              <a:buFont typeface="Arial" panose="020B0604020202020204" pitchFamily="34" charset="0"/>
              <a:buChar char="•"/>
            </a:pPr>
            <a:endParaRPr lang="fr-FR" sz="2400" b="1" dirty="0"/>
          </a:p>
          <a:p>
            <a:r>
              <a:rPr lang="fr-FR" dirty="0" smtClean="0"/>
              <a:t> </a:t>
            </a:r>
            <a:endParaRPr lang="fr-FR" dirty="0"/>
          </a:p>
        </p:txBody>
      </p:sp>
      <p:sp>
        <p:nvSpPr>
          <p:cNvPr id="3" name="ZoneTexte 2"/>
          <p:cNvSpPr txBox="1"/>
          <p:nvPr/>
        </p:nvSpPr>
        <p:spPr>
          <a:xfrm>
            <a:off x="467544" y="4437112"/>
            <a:ext cx="8334948" cy="2215991"/>
          </a:xfrm>
          <a:prstGeom prst="rect">
            <a:avLst/>
          </a:prstGeom>
          <a:noFill/>
        </p:spPr>
        <p:txBody>
          <a:bodyPr wrap="square" rtlCol="0">
            <a:spAutoFit/>
          </a:bodyPr>
          <a:lstStyle/>
          <a:p>
            <a:pPr lvl="1" algn="ctr"/>
            <a:r>
              <a:rPr lang="fr-FR" sz="2400" b="1" dirty="0"/>
              <a:t>Conclusion</a:t>
            </a:r>
          </a:p>
          <a:p>
            <a:pPr algn="just"/>
            <a:r>
              <a:rPr lang="fr-FR" sz="2400" dirty="0"/>
              <a:t>La </a:t>
            </a:r>
            <a:r>
              <a:rPr lang="fr-FR" sz="2400" b="1" dirty="0"/>
              <a:t>science informatique </a:t>
            </a:r>
            <a:r>
              <a:rPr lang="fr-FR" sz="2400" dirty="0"/>
              <a:t>est la conception </a:t>
            </a:r>
            <a:r>
              <a:rPr lang="fr-FR" sz="2400" b="1" dirty="0"/>
              <a:t>d’algorithmes</a:t>
            </a:r>
            <a:r>
              <a:rPr lang="fr-FR" sz="2400" dirty="0"/>
              <a:t> traduit dans </a:t>
            </a:r>
            <a:r>
              <a:rPr lang="fr-FR" sz="2400" b="1" dirty="0"/>
              <a:t>un langage de programmation</a:t>
            </a:r>
            <a:r>
              <a:rPr lang="fr-FR" sz="2400" dirty="0"/>
              <a:t> qui permet de traiter </a:t>
            </a:r>
            <a:r>
              <a:rPr lang="fr-FR" sz="2400" b="1" dirty="0"/>
              <a:t>l’information</a:t>
            </a:r>
            <a:r>
              <a:rPr lang="fr-FR" sz="2400" dirty="0"/>
              <a:t> par une </a:t>
            </a:r>
            <a:r>
              <a:rPr lang="fr-FR" sz="2400" b="1" dirty="0"/>
              <a:t>machine</a:t>
            </a:r>
            <a:r>
              <a:rPr lang="fr-FR" sz="2400" dirty="0"/>
              <a:t>.</a:t>
            </a:r>
          </a:p>
          <a:p>
            <a:pPr algn="just"/>
            <a:endParaRPr lang="fr-FR" dirty="0"/>
          </a:p>
        </p:txBody>
      </p:sp>
    </p:spTree>
    <p:extLst>
      <p:ext uri="{BB962C8B-B14F-4D97-AF65-F5344CB8AC3E}">
        <p14:creationId xmlns:p14="http://schemas.microsoft.com/office/powerpoint/2010/main" xmlns="" val="2789001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smtClean="0"/>
              <a:t>Class’ Code</a:t>
            </a:r>
            <a:endParaRPr lang="fr-FR" dirty="0"/>
          </a:p>
        </p:txBody>
      </p:sp>
      <p:pic>
        <p:nvPicPr>
          <p:cNvPr id="6" name="Class_Code_Didacticiel_-_D-Clics_numeriques-AWsNFN0GCuQ.mp4">
            <a:hlinkClick r:id="" action="ppaction://media"/>
          </p:cNvPr>
          <p:cNvPicPr>
            <a:picLocks noGrp="1" noRot="1" noChangeAspect="1"/>
          </p:cNvPicPr>
          <p:nvPr>
            <p:ph idx="1"/>
            <a:videoFile r:link="rId1"/>
          </p:nvPr>
        </p:nvPicPr>
        <p:blipFill>
          <a:blip r:embed="rId4" cstate="print"/>
          <a:stretch>
            <a:fillRect/>
          </a:stretch>
        </p:blipFill>
        <p:spPr>
          <a:xfrm>
            <a:off x="971600" y="1403394"/>
            <a:ext cx="7272808" cy="5454606"/>
          </a:xfrm>
          <a:prstGeom prst="rect">
            <a:avLst/>
          </a:prstGeom>
        </p:spPr>
      </p:pic>
    </p:spTree>
    <p:extLst>
      <p:ext uri="{BB962C8B-B14F-4D97-AF65-F5344CB8AC3E}">
        <p14:creationId xmlns:p14="http://schemas.microsoft.com/office/powerpoint/2010/main" xmlns="" val="1036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Que disent les programmes ?</a:t>
            </a:r>
            <a:br>
              <a:rPr lang="fr-FR" sz="2400" dirty="0" smtClean="0"/>
            </a:br>
            <a:r>
              <a:rPr lang="fr-FR" sz="2400" dirty="0" smtClean="0"/>
              <a:t>Dans le socle commun de compétences, de connaissances et de culture</a:t>
            </a:r>
            <a:endParaRPr lang="fr-FR" sz="2400" dirty="0"/>
          </a:p>
        </p:txBody>
      </p:sp>
      <p:sp>
        <p:nvSpPr>
          <p:cNvPr id="5" name="ZoneTexte 4"/>
          <p:cNvSpPr txBox="1"/>
          <p:nvPr/>
        </p:nvSpPr>
        <p:spPr>
          <a:xfrm>
            <a:off x="251520" y="1772816"/>
            <a:ext cx="8568952" cy="1600438"/>
          </a:xfrm>
          <a:prstGeom prst="rect">
            <a:avLst/>
          </a:prstGeom>
          <a:solidFill>
            <a:schemeClr val="accent5">
              <a:lumMod val="60000"/>
              <a:lumOff val="40000"/>
            </a:schemeClr>
          </a:solidFill>
          <a:ln>
            <a:solidFill>
              <a:schemeClr val="accent5">
                <a:lumMod val="50000"/>
              </a:schemeClr>
            </a:solidFill>
          </a:ln>
        </p:spPr>
        <p:txBody>
          <a:bodyPr wrap="square" rtlCol="0">
            <a:spAutoFit/>
          </a:bodyPr>
          <a:lstStyle/>
          <a:p>
            <a:pPr fontAlgn="base"/>
            <a:r>
              <a:rPr lang="fr-FR" sz="1400" b="1" i="1" dirty="0" smtClean="0"/>
              <a:t>Domaine 1 : les langages pour penser et communiquer. Comprendre, s'exprimer en utilisant les langages mathématiques, scientifiques et informatiques.</a:t>
            </a:r>
          </a:p>
          <a:p>
            <a:pPr algn="just" fontAlgn="base"/>
            <a:endParaRPr lang="fr-FR" sz="1400" dirty="0" smtClean="0"/>
          </a:p>
          <a:p>
            <a:pPr algn="just" fontAlgn="base"/>
            <a:r>
              <a:rPr lang="fr-FR" sz="1400" i="1" dirty="0" smtClean="0"/>
              <a:t>- Il sait que des langages informatiques sont utilisés pour programmer des outils numériques et réaliser des traitements automatiques de données. Il connaît les principes de base de l'algorithmique et de la conception des programmes informatiques. Il les mets en œuvre pour créer des applications simples.</a:t>
            </a:r>
            <a:endParaRPr lang="fr-FR" sz="1400" dirty="0" smtClean="0"/>
          </a:p>
        </p:txBody>
      </p:sp>
    </p:spTree>
    <p:extLst>
      <p:ext uri="{BB962C8B-B14F-4D97-AF65-F5344CB8AC3E}">
        <p14:creationId xmlns:p14="http://schemas.microsoft.com/office/powerpoint/2010/main" xmlns="" val="1324200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 disent les programmes 2018 ?</a:t>
            </a:r>
            <a:endParaRPr lang="fr-FR" dirty="0"/>
          </a:p>
        </p:txBody>
      </p:sp>
      <p:sp>
        <p:nvSpPr>
          <p:cNvPr id="9" name="ZoneTexte 8"/>
          <p:cNvSpPr txBox="1"/>
          <p:nvPr/>
        </p:nvSpPr>
        <p:spPr>
          <a:xfrm>
            <a:off x="251520" y="1700808"/>
            <a:ext cx="8568952" cy="4893647"/>
          </a:xfrm>
          <a:prstGeom prst="rect">
            <a:avLst/>
          </a:prstGeom>
          <a:solidFill>
            <a:schemeClr val="accent5">
              <a:lumMod val="60000"/>
              <a:lumOff val="40000"/>
            </a:schemeClr>
          </a:solidFill>
          <a:ln>
            <a:solidFill>
              <a:schemeClr val="accent5">
                <a:lumMod val="50000"/>
              </a:schemeClr>
            </a:solidFill>
          </a:ln>
        </p:spPr>
        <p:txBody>
          <a:bodyPr wrap="square" rtlCol="0">
            <a:spAutoFit/>
          </a:bodyPr>
          <a:lstStyle/>
          <a:p>
            <a:pPr algn="ctr" fontAlgn="base"/>
            <a:r>
              <a:rPr lang="fr-FR" sz="1400" b="1" i="1" dirty="0" smtClean="0"/>
              <a:t>Cycle 2</a:t>
            </a:r>
            <a:endParaRPr lang="fr-FR" sz="1400" dirty="0" smtClean="0"/>
          </a:p>
          <a:p>
            <a:pPr algn="just" fontAlgn="base"/>
            <a:r>
              <a:rPr lang="fr-FR" sz="1400" b="1" i="1" dirty="0" smtClean="0"/>
              <a:t>Mathématiques : Espace et géométrie</a:t>
            </a:r>
          </a:p>
          <a:p>
            <a:pPr algn="just" fontAlgn="base"/>
            <a:r>
              <a:rPr lang="fr-FR" sz="1400" b="1" dirty="0" smtClean="0"/>
              <a:t>Les compétences et connaissances attendus en fin de cycle se construisent à partir de manipulations et de problèmes concrets, qui s’enrichissent tout au long du cycle en jouant sur les outils et les supports à disposition.</a:t>
            </a:r>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dirty="0" smtClean="0"/>
          </a:p>
          <a:p>
            <a:pPr algn="just" fontAlgn="base"/>
            <a:endParaRPr lang="fr-FR" sz="1400" b="1" i="1" dirty="0" smtClean="0"/>
          </a:p>
          <a:p>
            <a:pPr algn="just" fontAlgn="base"/>
            <a:endParaRPr lang="fr-FR" sz="1400" b="1" i="1" dirty="0" smtClean="0"/>
          </a:p>
          <a:p>
            <a:pPr algn="just"/>
            <a:endParaRPr lang="fr-FR" dirty="0"/>
          </a:p>
        </p:txBody>
      </p:sp>
      <p:graphicFrame>
        <p:nvGraphicFramePr>
          <p:cNvPr id="10" name="Tableau 9"/>
          <p:cNvGraphicFramePr>
            <a:graphicFrameLocks noGrp="1"/>
          </p:cNvGraphicFramePr>
          <p:nvPr/>
        </p:nvGraphicFramePr>
        <p:xfrm>
          <a:off x="395536" y="2921000"/>
          <a:ext cx="8208912" cy="2467104"/>
        </p:xfrm>
        <a:graphic>
          <a:graphicData uri="http://schemas.openxmlformats.org/drawingml/2006/table">
            <a:tbl>
              <a:tblPr firstRow="1" bandRow="1">
                <a:tableStyleId>{5C22544A-7EE6-4342-B048-85BDC9FD1C3A}</a:tableStyleId>
              </a:tblPr>
              <a:tblGrid>
                <a:gridCol w="8208912"/>
              </a:tblGrid>
              <a:tr h="363984">
                <a:tc>
                  <a:txBody>
                    <a:bodyPr/>
                    <a:lstStyle/>
                    <a:p>
                      <a:r>
                        <a:rPr lang="fr-FR" sz="1200" b="1" kern="1200" dirty="0" smtClean="0">
                          <a:solidFill>
                            <a:schemeClr val="dk1"/>
                          </a:solidFill>
                          <a:latin typeface="+mn-lt"/>
                          <a:ea typeface="+mn-ea"/>
                          <a:cs typeface="+mn-cs"/>
                        </a:rPr>
                        <a:t>(Se) repérer et (se) déplacer dans l’espace en utilisant des</a:t>
                      </a:r>
                      <a:r>
                        <a:rPr lang="fr-FR" sz="1200" b="1" kern="1200" baseline="0" dirty="0" smtClean="0">
                          <a:solidFill>
                            <a:schemeClr val="dk1"/>
                          </a:solidFill>
                          <a:latin typeface="+mn-lt"/>
                          <a:ea typeface="+mn-ea"/>
                          <a:cs typeface="+mn-cs"/>
                        </a:rPr>
                        <a:t> repères et des représentations</a:t>
                      </a:r>
                      <a:endParaRPr lang="fr-FR" sz="1200" dirty="0"/>
                    </a:p>
                  </a:txBody>
                  <a:tcPr/>
                </a:tc>
              </a:tr>
              <a:tr h="633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200" kern="1200" dirty="0" smtClean="0">
                          <a:solidFill>
                            <a:schemeClr val="dk1"/>
                          </a:solidFill>
                          <a:latin typeface="+mn-lt"/>
                          <a:ea typeface="+mn-ea"/>
                          <a:cs typeface="+mn-cs"/>
                        </a:rPr>
                        <a:t>S’orienter et se déplacer en utilisant des repères.</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1200" kern="1200" dirty="0" smtClean="0">
                          <a:solidFill>
                            <a:schemeClr val="dk1"/>
                          </a:solidFill>
                          <a:latin typeface="+mn-lt"/>
                          <a:ea typeface="+mn-ea"/>
                          <a:cs typeface="+mn-cs"/>
                        </a:rPr>
                        <a:t>Réaliser des déplacements dans l’espace et les coder pour qu’un autre</a:t>
                      </a:r>
                      <a:r>
                        <a:rPr lang="fr-CH" sz="1200" kern="1200" baseline="0" dirty="0" smtClean="0">
                          <a:solidFill>
                            <a:schemeClr val="dk1"/>
                          </a:solidFill>
                          <a:latin typeface="+mn-lt"/>
                          <a:ea typeface="+mn-ea"/>
                          <a:cs typeface="+mn-cs"/>
                        </a:rPr>
                        <a:t> élève puisse les reproduire.</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1200" kern="1200" baseline="0" dirty="0" smtClean="0">
                          <a:solidFill>
                            <a:schemeClr val="dk1"/>
                          </a:solidFill>
                          <a:latin typeface="+mn-lt"/>
                          <a:ea typeface="+mn-ea"/>
                          <a:cs typeface="+mn-cs"/>
                        </a:rPr>
                        <a:t>Produire des représentations d’un espace restreint et s’en servir pour communiquer des positions.</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1200" b="1" kern="1200" baseline="0" dirty="0" smtClean="0">
                          <a:solidFill>
                            <a:schemeClr val="dk1"/>
                          </a:solidFill>
                          <a:latin typeface="+mn-lt"/>
                          <a:ea typeface="+mn-ea"/>
                          <a:cs typeface="+mn-cs"/>
                        </a:rPr>
                        <a:t>Programmer les déplacements d’un robot ou ceux d’un personnage sur un écran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1" kern="1200" baseline="0" dirty="0" smtClean="0">
                        <a:solidFill>
                          <a:schemeClr val="dk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fr-CH" sz="1200" b="1" kern="1200" baseline="0" dirty="0" smtClean="0">
                          <a:solidFill>
                            <a:schemeClr val="dk1"/>
                          </a:solidFill>
                          <a:latin typeface="+mn-lt"/>
                          <a:ea typeface="+mn-ea"/>
                          <a:cs typeface="+mn-cs"/>
                        </a:rPr>
                        <a:t>Repères spatiaux.</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fr-CH" sz="1200" b="1" kern="1200" baseline="0" dirty="0" smtClean="0">
                        <a:solidFill>
                          <a:schemeClr val="dk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fr-CH" sz="1200" b="1" kern="1200" baseline="0" dirty="0" smtClean="0">
                          <a:solidFill>
                            <a:schemeClr val="dk1"/>
                          </a:solidFill>
                          <a:latin typeface="+mn-lt"/>
                          <a:ea typeface="+mn-ea"/>
                          <a:cs typeface="+mn-cs"/>
                        </a:rPr>
                        <a:t>Relations entre l’espace dans lequel on se déplace et ses représentations</a:t>
                      </a:r>
                      <a:endParaRPr lang="fr-CH" sz="1200" b="1" kern="120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3207293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Repères annuels de progression en mathématiques</a:t>
            </a:r>
            <a:endParaRPr lang="fr-FR" dirty="0"/>
          </a:p>
        </p:txBody>
      </p:sp>
      <p:pic>
        <p:nvPicPr>
          <p:cNvPr id="3" name="Picture 2"/>
          <p:cNvPicPr>
            <a:picLocks noChangeAspect="1" noChangeArrowheads="1"/>
          </p:cNvPicPr>
          <p:nvPr/>
        </p:nvPicPr>
        <p:blipFill>
          <a:blip r:embed="rId3" cstate="print"/>
          <a:srcRect/>
          <a:stretch>
            <a:fillRect/>
          </a:stretch>
        </p:blipFill>
        <p:spPr bwMode="auto">
          <a:xfrm>
            <a:off x="179512" y="1844824"/>
            <a:ext cx="8748464" cy="3340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enjeux du codage pour les élèves ?</a:t>
            </a:r>
            <a:endParaRPr lang="fr-FR" dirty="0"/>
          </a:p>
        </p:txBody>
      </p:sp>
      <p:sp>
        <p:nvSpPr>
          <p:cNvPr id="3" name="Espace réservé du contenu 2"/>
          <p:cNvSpPr>
            <a:spLocks noGrp="1"/>
          </p:cNvSpPr>
          <p:nvPr>
            <p:ph idx="1"/>
          </p:nvPr>
        </p:nvSpPr>
        <p:spPr/>
        <p:txBody>
          <a:bodyPr>
            <a:normAutofit/>
          </a:bodyPr>
          <a:lstStyle/>
          <a:p>
            <a:r>
              <a:rPr lang="fr-FR" b="1" dirty="0" smtClean="0"/>
              <a:t>L’apprentissage des élèves :</a:t>
            </a:r>
          </a:p>
          <a:p>
            <a:pPr lvl="1" algn="just"/>
            <a:r>
              <a:rPr lang="fr-FR" sz="1800" b="1" dirty="0" smtClean="0"/>
              <a:t>Définir des objectifs d’apprentissage clairs et explicites</a:t>
            </a:r>
          </a:p>
          <a:p>
            <a:pPr lvl="2"/>
            <a:r>
              <a:rPr lang="fr-FR" dirty="0" smtClean="0"/>
              <a:t>Objectifs liés à la notion d’algorithme</a:t>
            </a:r>
          </a:p>
          <a:p>
            <a:pPr lvl="2"/>
            <a:r>
              <a:rPr lang="fr-FR" dirty="0" smtClean="0"/>
              <a:t>Objectifs liés à la notion de langage</a:t>
            </a:r>
          </a:p>
          <a:p>
            <a:pPr lvl="2"/>
            <a:r>
              <a:rPr lang="fr-FR" dirty="0" smtClean="0"/>
              <a:t>Objectifs liés à la notion d’information</a:t>
            </a:r>
          </a:p>
          <a:p>
            <a:pPr lvl="1"/>
            <a:r>
              <a:rPr lang="fr-FR" b="1" dirty="0" smtClean="0"/>
              <a:t>Les modalités d’apprentissages à favoriser</a:t>
            </a:r>
          </a:p>
          <a:p>
            <a:pPr lvl="2"/>
            <a:r>
              <a:rPr lang="fr-FR" dirty="0" smtClean="0"/>
              <a:t>Une démarche d’investigation et une démarche de projet</a:t>
            </a:r>
          </a:p>
        </p:txBody>
      </p:sp>
    </p:spTree>
    <p:extLst>
      <p:ext uri="{BB962C8B-B14F-4D97-AF65-F5344CB8AC3E}">
        <p14:creationId xmlns:p14="http://schemas.microsoft.com/office/powerpoint/2010/main" xmlns="" val="353439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L’informatique débranchée</a:t>
            </a:r>
            <a:endParaRPr lang="fr-FR" dirty="0"/>
          </a:p>
        </p:txBody>
      </p:sp>
      <p:sp>
        <p:nvSpPr>
          <p:cNvPr id="3" name="Espace réservé du contenu 2"/>
          <p:cNvSpPr>
            <a:spLocks noGrp="1"/>
          </p:cNvSpPr>
          <p:nvPr>
            <p:ph idx="1"/>
          </p:nvPr>
        </p:nvSpPr>
        <p:spPr/>
        <p:txBody>
          <a:bodyPr>
            <a:normAutofit fontScale="92500"/>
          </a:bodyPr>
          <a:lstStyle/>
          <a:p>
            <a:pPr>
              <a:buNone/>
            </a:pPr>
            <a:r>
              <a:rPr lang="fr-FR" dirty="0" smtClean="0"/>
              <a:t>Le jeu du robot idiot</a:t>
            </a:r>
          </a:p>
          <a:p>
            <a:r>
              <a:rPr lang="fr-FR" dirty="0" smtClean="0"/>
              <a:t>Compétences et connaissances</a:t>
            </a:r>
          </a:p>
          <a:p>
            <a:pPr lvl="1"/>
            <a:r>
              <a:rPr lang="fr-CH" sz="1700" dirty="0" smtClean="0"/>
              <a:t> S’orienter et se déplacer en utilisant des repères ;</a:t>
            </a:r>
          </a:p>
          <a:p>
            <a:pPr lvl="1"/>
            <a:r>
              <a:rPr lang="fr-CH" sz="1700" dirty="0" smtClean="0"/>
              <a:t>Acquérir le vocabulaire permettant de définir des déplacements (avancer, reculer, tourner à droite / à gauche, monter, descendre...) ;</a:t>
            </a:r>
          </a:p>
          <a:p>
            <a:pPr lvl="1"/>
            <a:r>
              <a:rPr lang="fr-CH" sz="1700" dirty="0" smtClean="0"/>
              <a:t>Coder et décoder pour prévoir, représenter et réaliser des déplacements dans des espaces familiers, sur un quadrillage, sur un écran.</a:t>
            </a:r>
          </a:p>
          <a:p>
            <a:r>
              <a:rPr lang="fr-CH" dirty="0" smtClean="0"/>
              <a:t>Les notions liées à l’informatique travaillées :</a:t>
            </a:r>
          </a:p>
          <a:p>
            <a:r>
              <a:rPr lang="fr-FR" sz="1600" dirty="0" smtClean="0">
                <a:solidFill>
                  <a:schemeClr val="tx1"/>
                </a:solidFill>
              </a:rPr>
              <a:t>les machines qui nous entourent ne font qu'exécuter des "ordres" : des instructions</a:t>
            </a:r>
          </a:p>
          <a:p>
            <a:r>
              <a:rPr lang="fr-FR" sz="1600" dirty="0" smtClean="0">
                <a:solidFill>
                  <a:schemeClr val="tx1"/>
                </a:solidFill>
              </a:rPr>
              <a:t>pour déplacer le robot, on peut lui donner des ordres simples, des instructions</a:t>
            </a:r>
          </a:p>
          <a:p>
            <a:r>
              <a:rPr lang="fr-FR" sz="1600" dirty="0" smtClean="0">
                <a:solidFill>
                  <a:schemeClr val="tx1"/>
                </a:solidFill>
              </a:rPr>
              <a:t>pour commander des machines, on invente et on utilise des langages</a:t>
            </a:r>
          </a:p>
          <a:p>
            <a:r>
              <a:rPr lang="fr-FR" sz="1600" dirty="0" smtClean="0">
                <a:solidFill>
                  <a:schemeClr val="tx1"/>
                </a:solidFill>
              </a:rPr>
              <a:t>en combinant des instructions, on écrit un programme</a:t>
            </a:r>
          </a:p>
          <a:p>
            <a:r>
              <a:rPr lang="fr-FR" sz="1600" dirty="0" smtClean="0">
                <a:solidFill>
                  <a:schemeClr val="tx1"/>
                </a:solidFill>
              </a:rPr>
              <a:t>dans un programme, des boucles permettent de répéter plusieurs fois la même instruction sans la réécrire</a:t>
            </a:r>
          </a:p>
          <a:p>
            <a:pPr lvl="1"/>
            <a:endParaRPr lang="fr-CH" dirty="0" smtClean="0"/>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robotique pédagogique</a:t>
            </a:r>
            <a:endParaRPr lang="fr-FR" dirty="0"/>
          </a:p>
        </p:txBody>
      </p:sp>
      <p:sp>
        <p:nvSpPr>
          <p:cNvPr id="3" name="Espace réservé du contenu 2"/>
          <p:cNvSpPr>
            <a:spLocks noGrp="1"/>
          </p:cNvSpPr>
          <p:nvPr>
            <p:ph idx="1"/>
          </p:nvPr>
        </p:nvSpPr>
        <p:spPr/>
        <p:txBody>
          <a:bodyPr>
            <a:normAutofit/>
          </a:bodyPr>
          <a:lstStyle/>
          <a:p>
            <a:r>
              <a:rPr lang="fr-FR" dirty="0" smtClean="0">
                <a:solidFill>
                  <a:schemeClr val="tx1"/>
                </a:solidFill>
              </a:rPr>
              <a:t>Le robot pédagogique offre la possibilité de lier le monde physique et le monde numérique. </a:t>
            </a:r>
          </a:p>
          <a:p>
            <a:r>
              <a:rPr lang="fr-FR" dirty="0" smtClean="0">
                <a:solidFill>
                  <a:schemeClr val="tx1"/>
                </a:solidFill>
              </a:rPr>
              <a:t>Le fait que la manipulation se produise dans le monde réel permet à l'élève de faire appel à ses capacités sensori-motrices et de rester dans son environnement proche.</a:t>
            </a:r>
          </a:p>
          <a:p>
            <a:r>
              <a:rPr lang="fr-FR" dirty="0" smtClean="0">
                <a:solidFill>
                  <a:schemeClr val="tx1"/>
                </a:solidFill>
              </a:rPr>
              <a:t>La possibilité de tester des programmes sur des objets physique, contribue à redonner à l'erreur un statut positif, une étape dans le processus d'apprentissage.</a:t>
            </a:r>
          </a:p>
          <a:p>
            <a:endParaRPr lang="fr-FR" dirty="0" smtClean="0">
              <a:solidFill>
                <a:schemeClr val="tx1"/>
              </a:solidFill>
            </a:endParaRP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formation</a:t>
            </a:r>
            <a:endParaRPr lang="fr-FR" dirty="0"/>
          </a:p>
        </p:txBody>
      </p:sp>
      <p:sp>
        <p:nvSpPr>
          <p:cNvPr id="3" name="Espace réservé du contenu 2"/>
          <p:cNvSpPr>
            <a:spLocks noGrp="1"/>
          </p:cNvSpPr>
          <p:nvPr>
            <p:ph idx="1"/>
          </p:nvPr>
        </p:nvSpPr>
        <p:spPr/>
        <p:txBody>
          <a:bodyPr>
            <a:normAutofit/>
          </a:bodyPr>
          <a:lstStyle/>
          <a:p>
            <a:r>
              <a:rPr lang="fr-FR" dirty="0" smtClean="0"/>
              <a:t>Recueil des représentations</a:t>
            </a:r>
          </a:p>
          <a:p>
            <a:r>
              <a:rPr lang="fr-FR" dirty="0" smtClean="0"/>
              <a:t>Apports théoriques </a:t>
            </a:r>
          </a:p>
          <a:p>
            <a:pPr lvl="1"/>
            <a:r>
              <a:rPr lang="fr-FR" dirty="0" smtClean="0"/>
              <a:t>Pourquoi introduire le codage à l’école ?</a:t>
            </a:r>
          </a:p>
          <a:p>
            <a:pPr lvl="1"/>
            <a:r>
              <a:rPr lang="fr-FR" dirty="0" smtClean="0"/>
              <a:t>Qu’est-ce que la science informatique</a:t>
            </a:r>
          </a:p>
          <a:p>
            <a:pPr lvl="2"/>
            <a:r>
              <a:rPr lang="fr-FR" dirty="0" err="1" smtClean="0"/>
              <a:t>Algorithmie</a:t>
            </a:r>
            <a:r>
              <a:rPr lang="fr-FR" dirty="0" smtClean="0"/>
              <a:t>, langage, information, machine</a:t>
            </a:r>
          </a:p>
          <a:p>
            <a:pPr marL="342900" lvl="1">
              <a:buClr>
                <a:schemeClr val="accent1"/>
              </a:buClr>
            </a:pPr>
            <a:r>
              <a:rPr lang="fr-FR" sz="2400" dirty="0" smtClean="0"/>
              <a:t>Les programmes</a:t>
            </a:r>
            <a:r>
              <a:rPr lang="fr-FR" dirty="0" smtClean="0"/>
              <a:t>, le socle, le référentiel des compétences numériques</a:t>
            </a:r>
          </a:p>
          <a:p>
            <a:r>
              <a:rPr lang="fr-FR" dirty="0" smtClean="0"/>
              <a:t>Ateliers </a:t>
            </a:r>
            <a:endParaRPr lang="fr-FR" sz="1800" i="1" dirty="0" smtClean="0"/>
          </a:p>
          <a:p>
            <a:pPr lvl="1"/>
            <a:r>
              <a:rPr lang="fr-FR" dirty="0" smtClean="0"/>
              <a:t>Des activités débranchées : Le robot idiot</a:t>
            </a:r>
          </a:p>
          <a:p>
            <a:pPr lvl="1"/>
            <a:r>
              <a:rPr lang="fr-FR" dirty="0" smtClean="0"/>
              <a:t>La robotique pédagogique : La Bee-Bot</a:t>
            </a:r>
          </a:p>
          <a:p>
            <a:pPr lvl="1"/>
            <a:r>
              <a:rPr lang="fr-FR" dirty="0" smtClean="0"/>
              <a:t>Un logiciel de programmation : Scratch junior</a:t>
            </a:r>
          </a:p>
          <a:p>
            <a:pPr lvl="1"/>
            <a:endParaRPr lang="fr-FR" dirty="0" smtClean="0"/>
          </a:p>
          <a:p>
            <a:pPr lvl="1"/>
            <a:endParaRPr lang="fr-FR" dirty="0" smtClean="0"/>
          </a:p>
        </p:txBody>
      </p:sp>
    </p:spTree>
    <p:extLst>
      <p:ext uri="{BB962C8B-B14F-4D97-AF65-F5344CB8AC3E}">
        <p14:creationId xmlns:p14="http://schemas.microsoft.com/office/powerpoint/2010/main" xmlns="" val="163648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Bee-Bot</a:t>
            </a:r>
            <a:endParaRPr lang="fr-FR" dirty="0"/>
          </a:p>
        </p:txBody>
      </p:sp>
      <p:sp>
        <p:nvSpPr>
          <p:cNvPr id="3" name="Espace réservé du contenu 2"/>
          <p:cNvSpPr>
            <a:spLocks noGrp="1"/>
          </p:cNvSpPr>
          <p:nvPr>
            <p:ph idx="1"/>
          </p:nvPr>
        </p:nvSpPr>
        <p:spPr>
          <a:xfrm>
            <a:off x="3491880" y="1752600"/>
            <a:ext cx="5194920" cy="4373563"/>
          </a:xfrm>
        </p:spPr>
        <p:txBody>
          <a:bodyPr/>
          <a:lstStyle/>
          <a:p>
            <a:pPr>
              <a:buNone/>
            </a:pPr>
            <a:r>
              <a:rPr lang="fr-CH" dirty="0" smtClean="0"/>
              <a:t>Découvrir la Blue Bot.</a:t>
            </a:r>
          </a:p>
          <a:p>
            <a:pPr>
              <a:buNone/>
            </a:pPr>
            <a:r>
              <a:rPr lang="fr-CH" dirty="0" smtClean="0"/>
              <a:t>•    Observation, verbalisation, description des éléments qui constituent l’objet, </a:t>
            </a:r>
          </a:p>
          <a:p>
            <a:pPr>
              <a:buNone/>
            </a:pPr>
            <a:r>
              <a:rPr lang="fr-CH" dirty="0" smtClean="0"/>
              <a:t>•    Émission d’hypothèses sur son fonctionnement ;</a:t>
            </a:r>
          </a:p>
          <a:p>
            <a:pPr>
              <a:buNone/>
            </a:pPr>
            <a:r>
              <a:rPr lang="fr-CH" dirty="0" smtClean="0"/>
              <a:t>•    Validation des hypothèses pour construire un référentiel commun.</a:t>
            </a:r>
            <a:endParaRPr lang="fr-FR" dirty="0"/>
          </a:p>
        </p:txBody>
      </p:sp>
      <p:pic>
        <p:nvPicPr>
          <p:cNvPr id="4098" name="Picture 2" descr="Résultat de recherche d'images pour &quot;bee-bot&quot;"/>
          <p:cNvPicPr>
            <a:picLocks noChangeAspect="1" noChangeArrowheads="1"/>
          </p:cNvPicPr>
          <p:nvPr/>
        </p:nvPicPr>
        <p:blipFill>
          <a:blip r:embed="rId2" cstate="print"/>
          <a:srcRect/>
          <a:stretch>
            <a:fillRect/>
          </a:stretch>
        </p:blipFill>
        <p:spPr bwMode="auto">
          <a:xfrm>
            <a:off x="467544" y="1988840"/>
            <a:ext cx="2736304" cy="273630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robot pédagogique : la </a:t>
            </a:r>
            <a:r>
              <a:rPr lang="fr-FR" dirty="0" err="1" smtClean="0"/>
              <a:t>bee</a:t>
            </a:r>
            <a:r>
              <a:rPr lang="fr-FR" dirty="0" smtClean="0"/>
              <a:t>-bot</a:t>
            </a:r>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1043608" y="1340768"/>
            <a:ext cx="6945213" cy="52810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Activités avec la </a:t>
            </a:r>
            <a:r>
              <a:rPr lang="fr-FR" dirty="0" err="1" smtClean="0"/>
              <a:t>bee</a:t>
            </a:r>
            <a:r>
              <a:rPr lang="fr-FR" dirty="0" smtClean="0"/>
              <a:t>-bot</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Premier défi : Devine le mot</a:t>
            </a:r>
          </a:p>
          <a:p>
            <a:pPr lvl="1"/>
            <a:r>
              <a:rPr lang="fr-FR" dirty="0" smtClean="0"/>
              <a:t>Chaque groupe va choisir un mot de quatre lettres, il devra programmer la </a:t>
            </a:r>
            <a:r>
              <a:rPr lang="fr-FR" dirty="0" err="1" smtClean="0"/>
              <a:t>bee</a:t>
            </a:r>
            <a:r>
              <a:rPr lang="fr-FR" dirty="0" smtClean="0"/>
              <a:t> bot pour aller d'une lettre à la suivante de ce mot (il s'arrête complètement à chaque bonne lettre). Les autres groupes devront deviner le mot.</a:t>
            </a:r>
          </a:p>
          <a:p>
            <a:r>
              <a:rPr lang="fr-FR" dirty="0" smtClean="0"/>
              <a:t>Objectifs :</a:t>
            </a:r>
          </a:p>
          <a:p>
            <a:pPr lvl="1"/>
            <a:r>
              <a:rPr lang="fr-CH" dirty="0" smtClean="0"/>
              <a:t>Élaborer des programmes simples de déplacements de la Bee-Bot.</a:t>
            </a:r>
          </a:p>
          <a:p>
            <a:pPr lvl="1"/>
            <a:r>
              <a:rPr lang="fr-CH" dirty="0" smtClean="0"/>
              <a:t>Se décentrer pour réinvestir ce qui a été vécu corporellement dans les déplacements d’un robot de sol  </a:t>
            </a:r>
          </a:p>
          <a:p>
            <a:pPr lvl="1"/>
            <a:r>
              <a:rPr lang="fr-CH" dirty="0" smtClean="0"/>
              <a:t>Créer un programme efficace répondant à une consigne ;</a:t>
            </a:r>
          </a:p>
          <a:p>
            <a:pPr lvl="1"/>
            <a:r>
              <a:rPr lang="fr-CH" dirty="0" smtClean="0"/>
              <a:t>Créer un programme efficace tenant compte de contraintes.</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Chalenge robotique inter degré</a:t>
            </a:r>
            <a:endParaRPr lang="fr-FR" dirty="0"/>
          </a:p>
        </p:txBody>
      </p:sp>
      <p:pic>
        <p:nvPicPr>
          <p:cNvPr id="5" name="Sqyrob_2016_a_Elancourt_78_-_WebTV_de_l_academie_de_Versailles-spip (online-video-cutter.com).mp4">
            <a:hlinkClick r:id="" action="ppaction://media"/>
          </p:cNvPr>
          <p:cNvPicPr>
            <a:picLocks noRot="1" noChangeAspect="1"/>
          </p:cNvPicPr>
          <p:nvPr>
            <a:videoFile r:link="rId1"/>
          </p:nvPr>
        </p:nvPicPr>
        <p:blipFill>
          <a:blip r:embed="rId4" cstate="print"/>
          <a:stretch>
            <a:fillRect/>
          </a:stretch>
        </p:blipFill>
        <p:spPr>
          <a:xfrm>
            <a:off x="1043608" y="1268760"/>
            <a:ext cx="7344816" cy="5508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128" y="408372"/>
            <a:ext cx="8260672" cy="1513427"/>
          </a:xfrm>
        </p:spPr>
        <p:txBody>
          <a:bodyPr/>
          <a:lstStyle/>
          <a:p>
            <a:endParaRPr lang="fr-FR" dirty="0"/>
          </a:p>
        </p:txBody>
      </p:sp>
      <p:sp>
        <p:nvSpPr>
          <p:cNvPr id="3" name="Rectangle 2"/>
          <p:cNvSpPr/>
          <p:nvPr/>
        </p:nvSpPr>
        <p:spPr>
          <a:xfrm>
            <a:off x="226570" y="1963220"/>
            <a:ext cx="8568952" cy="1477328"/>
          </a:xfrm>
          <a:prstGeom prst="rect">
            <a:avLst/>
          </a:prstGeom>
        </p:spPr>
        <p:txBody>
          <a:bodyPr wrap="square">
            <a:spAutoFit/>
          </a:bodyPr>
          <a:lstStyle/>
          <a:p>
            <a:pPr lvl="1"/>
            <a:r>
              <a:rPr lang="fr-FR" dirty="0" smtClean="0">
                <a:solidFill>
                  <a:prstClr val="black"/>
                </a:solidFill>
              </a:rPr>
              <a:t>SCRATCH </a:t>
            </a:r>
            <a:r>
              <a:rPr lang="fr-FR" dirty="0">
                <a:solidFill>
                  <a:prstClr val="black"/>
                </a:solidFill>
              </a:rPr>
              <a:t>Junior </a:t>
            </a:r>
            <a:r>
              <a:rPr lang="fr-FR" dirty="0" smtClean="0">
                <a:solidFill>
                  <a:prstClr val="black"/>
                </a:solidFill>
              </a:rPr>
              <a:t> </a:t>
            </a:r>
            <a:r>
              <a:rPr lang="fr-FR" dirty="0">
                <a:solidFill>
                  <a:prstClr val="black"/>
                </a:solidFill>
              </a:rPr>
              <a:t>utilise un langage de programmation entièrement graphique destiné aux plus jeunes, </a:t>
            </a:r>
            <a:r>
              <a:rPr lang="fr-FR" dirty="0" smtClean="0">
                <a:solidFill>
                  <a:prstClr val="black"/>
                </a:solidFill>
              </a:rPr>
              <a:t>de cinq à huit ans. </a:t>
            </a:r>
            <a:r>
              <a:rPr lang="fr-FR" dirty="0">
                <a:solidFill>
                  <a:prstClr val="black"/>
                </a:solidFill>
              </a:rPr>
              <a:t>Les enfants placent ces « blocs de programmation » graphiques pour permettre aux personnages de se déplacer ; ils peuvent ainsi inventer des </a:t>
            </a:r>
            <a:r>
              <a:rPr lang="fr-FR" dirty="0" smtClean="0">
                <a:solidFill>
                  <a:prstClr val="black"/>
                </a:solidFill>
              </a:rPr>
              <a:t>histoires. </a:t>
            </a:r>
            <a:endParaRPr lang="fr-FR" dirty="0">
              <a:solidFill>
                <a:prstClr val="black"/>
              </a:solidFill>
            </a:endParaRPr>
          </a:p>
        </p:txBody>
      </p:sp>
      <p:pic>
        <p:nvPicPr>
          <p:cNvPr id="3076" name="Picture 4" descr="Image associé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3" y="222222"/>
            <a:ext cx="1368152" cy="1371489"/>
          </a:xfrm>
          <a:prstGeom prst="rect">
            <a:avLst/>
          </a:prstGeom>
          <a:noFill/>
          <a:extLst>
            <a:ext uri="{909E8E84-426E-40DD-AFC4-6F175D3DCCD1}">
              <a14:hiddenFill xmlns:a14="http://schemas.microsoft.com/office/drawing/2010/main" xmlns="">
                <a:solidFill>
                  <a:srgbClr val="FFFFFF"/>
                </a:solidFill>
              </a14:hiddenFill>
            </a:ext>
          </a:extLst>
        </p:spPr>
      </p:pic>
      <p:pic>
        <p:nvPicPr>
          <p:cNvPr id="15362" name="Picture 2" descr="Résultat de recherche d'images pour &quot;scratch junior&quot;"/>
          <p:cNvPicPr>
            <a:picLocks noChangeAspect="1" noChangeArrowheads="1"/>
          </p:cNvPicPr>
          <p:nvPr/>
        </p:nvPicPr>
        <p:blipFill>
          <a:blip r:embed="rId4" cstate="print"/>
          <a:srcRect/>
          <a:stretch>
            <a:fillRect/>
          </a:stretch>
        </p:blipFill>
        <p:spPr bwMode="auto">
          <a:xfrm>
            <a:off x="3491880" y="188640"/>
            <a:ext cx="2247900" cy="1571626"/>
          </a:xfrm>
          <a:prstGeom prst="rect">
            <a:avLst/>
          </a:prstGeom>
          <a:noFill/>
        </p:spPr>
      </p:pic>
      <p:pic>
        <p:nvPicPr>
          <p:cNvPr id="15364" name="Picture 4" descr="Résultat de recherche d'images pour &quot;scratch junior&quot;"/>
          <p:cNvPicPr>
            <a:picLocks noChangeAspect="1" noChangeArrowheads="1"/>
          </p:cNvPicPr>
          <p:nvPr/>
        </p:nvPicPr>
        <p:blipFill>
          <a:blip r:embed="rId5" cstate="print"/>
          <a:srcRect/>
          <a:stretch>
            <a:fillRect/>
          </a:stretch>
        </p:blipFill>
        <p:spPr bwMode="auto">
          <a:xfrm>
            <a:off x="2724369" y="3717546"/>
            <a:ext cx="3782922" cy="2845345"/>
          </a:xfrm>
          <a:prstGeom prst="rect">
            <a:avLst/>
          </a:prstGeom>
          <a:noFill/>
        </p:spPr>
      </p:pic>
    </p:spTree>
    <p:extLst>
      <p:ext uri="{BB962C8B-B14F-4D97-AF65-F5344CB8AC3E}">
        <p14:creationId xmlns:p14="http://schemas.microsoft.com/office/powerpoint/2010/main" xmlns="" val="3047161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de découverte</a:t>
            </a:r>
            <a:endParaRPr lang="fr-FR" dirty="0"/>
          </a:p>
        </p:txBody>
      </p:sp>
      <p:sp>
        <p:nvSpPr>
          <p:cNvPr id="3" name="Espace réservé du contenu 2"/>
          <p:cNvSpPr>
            <a:spLocks noGrp="1"/>
          </p:cNvSpPr>
          <p:nvPr>
            <p:ph idx="1"/>
          </p:nvPr>
        </p:nvSpPr>
        <p:spPr/>
        <p:txBody>
          <a:bodyPr/>
          <a:lstStyle/>
          <a:p>
            <a:r>
              <a:rPr lang="fr-FR" dirty="0" smtClean="0"/>
              <a:t>Découverte de l’interface et premières manipulations,</a:t>
            </a:r>
            <a:endParaRPr lang="fr-FR" dirty="0"/>
          </a:p>
        </p:txBody>
      </p:sp>
      <p:pic>
        <p:nvPicPr>
          <p:cNvPr id="4" name="Picture 2" descr="Résultat de recherche d'images pour &quot;scratch junior&quot;"/>
          <p:cNvPicPr>
            <a:picLocks noChangeAspect="1" noChangeArrowheads="1"/>
          </p:cNvPicPr>
          <p:nvPr/>
        </p:nvPicPr>
        <p:blipFill>
          <a:blip r:embed="rId3" cstate="print"/>
          <a:srcRect/>
          <a:stretch>
            <a:fillRect/>
          </a:stretch>
        </p:blipFill>
        <p:spPr bwMode="auto">
          <a:xfrm>
            <a:off x="251520" y="2912394"/>
            <a:ext cx="2247900" cy="1571626"/>
          </a:xfrm>
          <a:prstGeom prst="rect">
            <a:avLst/>
          </a:prstGeom>
          <a:noFill/>
        </p:spPr>
      </p:pic>
      <p:pic>
        <p:nvPicPr>
          <p:cNvPr id="5" name="Picture 4" descr="Résultat de recherche d'images pour &quot;scratch junior&quot;"/>
          <p:cNvPicPr>
            <a:picLocks noChangeAspect="1" noChangeArrowheads="1"/>
          </p:cNvPicPr>
          <p:nvPr/>
        </p:nvPicPr>
        <p:blipFill>
          <a:blip r:embed="rId4" cstate="print"/>
          <a:srcRect/>
          <a:stretch>
            <a:fillRect/>
          </a:stretch>
        </p:blipFill>
        <p:spPr bwMode="auto">
          <a:xfrm>
            <a:off x="3275856" y="2337103"/>
            <a:ext cx="5664055" cy="4260249"/>
          </a:xfrm>
          <a:prstGeom prst="rect">
            <a:avLst/>
          </a:prstGeom>
          <a:noFill/>
        </p:spPr>
      </p:pic>
    </p:spTree>
    <p:extLst>
      <p:ext uri="{BB962C8B-B14F-4D97-AF65-F5344CB8AC3E}">
        <p14:creationId xmlns:p14="http://schemas.microsoft.com/office/powerpoint/2010/main" xmlns="" val="1836236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L’interface de scratch jr</a:t>
            </a:r>
            <a:endParaRPr lang="fr-FR" dirty="0"/>
          </a:p>
        </p:txBody>
      </p:sp>
      <p:pic>
        <p:nvPicPr>
          <p:cNvPr id="106498" name="Picture 2"/>
          <p:cNvPicPr>
            <a:picLocks noChangeAspect="1" noChangeArrowheads="1"/>
          </p:cNvPicPr>
          <p:nvPr/>
        </p:nvPicPr>
        <p:blipFill>
          <a:blip r:embed="rId2" cstate="print"/>
          <a:srcRect/>
          <a:stretch>
            <a:fillRect/>
          </a:stretch>
        </p:blipFill>
        <p:spPr bwMode="auto">
          <a:xfrm>
            <a:off x="755576" y="2060848"/>
            <a:ext cx="757555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scénarios pédagogiques</a:t>
            </a:r>
            <a:endParaRPr lang="fr-FR" dirty="0"/>
          </a:p>
        </p:txBody>
      </p:sp>
      <p:sp>
        <p:nvSpPr>
          <p:cNvPr id="5" name="Rectangle 4"/>
          <p:cNvSpPr/>
          <p:nvPr/>
        </p:nvSpPr>
        <p:spPr>
          <a:xfrm>
            <a:off x="293792" y="1674673"/>
            <a:ext cx="8568952" cy="2862322"/>
          </a:xfrm>
          <a:prstGeom prst="rect">
            <a:avLst/>
          </a:prstGeom>
        </p:spPr>
        <p:txBody>
          <a:bodyPr wrap="square">
            <a:spAutoFit/>
          </a:bodyPr>
          <a:lstStyle/>
          <a:p>
            <a:pPr lvl="1"/>
            <a:r>
              <a:rPr lang="fr-FR" b="1" dirty="0" smtClean="0"/>
              <a:t>Les cartes missions </a:t>
            </a:r>
            <a:r>
              <a:rPr lang="fr-FR" dirty="0" smtClean="0"/>
              <a:t>: Chacune des missions consiste à réaliser un programme avec </a:t>
            </a:r>
            <a:r>
              <a:rPr lang="fr-FR" dirty="0" smtClean="0"/>
              <a:t>Scratch </a:t>
            </a:r>
            <a:r>
              <a:rPr lang="fr-FR" dirty="0" smtClean="0"/>
              <a:t>Junior, en s’appuyant sur une animation vidéo qui montre le déroulement de ce programme,</a:t>
            </a:r>
          </a:p>
          <a:p>
            <a:pPr lvl="1"/>
            <a:r>
              <a:rPr lang="fr-FR" dirty="0">
                <a:hlinkClick r:id="rId3"/>
              </a:rPr>
              <a:t>https://</a:t>
            </a:r>
            <a:r>
              <a:rPr lang="fr-FR" dirty="0" smtClean="0">
                <a:hlinkClick r:id="rId3"/>
              </a:rPr>
              <a:t>www.reseau-canope.fr/embed/agenceusage/de-la-logique-au-code-avec-scratch-junior_8937</a:t>
            </a:r>
            <a:endParaRPr lang="fr-FR" dirty="0" smtClean="0"/>
          </a:p>
          <a:p>
            <a:pPr lvl="1"/>
            <a:endParaRPr lang="fr-FR" dirty="0" smtClean="0"/>
          </a:p>
          <a:p>
            <a:endParaRPr lang="fr-FR" b="1" dirty="0"/>
          </a:p>
          <a:p>
            <a:r>
              <a:rPr lang="fr-FR" b="1" dirty="0" smtClean="0"/>
              <a:t>Consigne</a:t>
            </a:r>
            <a:endParaRPr lang="fr-FR" b="1" dirty="0"/>
          </a:p>
          <a:p>
            <a:r>
              <a:rPr lang="fr-FR" dirty="0" smtClean="0"/>
              <a:t>R</a:t>
            </a:r>
            <a:r>
              <a:rPr lang="fr-FR" dirty="0" smtClean="0"/>
              <a:t>eproduire </a:t>
            </a:r>
            <a:r>
              <a:rPr lang="fr-FR" dirty="0" smtClean="0"/>
              <a:t>le</a:t>
            </a:r>
            <a:r>
              <a:rPr lang="fr-FR" dirty="0" smtClean="0"/>
              <a:t> scénario décrit dans ce film</a:t>
            </a:r>
            <a:endParaRPr lang="fr-FR" dirty="0"/>
          </a:p>
          <a:p>
            <a:pPr lvl="1"/>
            <a:endParaRPr lang="fr-FR" dirty="0"/>
          </a:p>
        </p:txBody>
      </p:sp>
    </p:spTree>
    <p:extLst>
      <p:ext uri="{BB962C8B-B14F-4D97-AF65-F5344CB8AC3E}">
        <p14:creationId xmlns:p14="http://schemas.microsoft.com/office/powerpoint/2010/main" xmlns="" val="2529290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Programmation informatique ?</a:t>
            </a:r>
            <a:endParaRPr lang="fr-FR" sz="2800" dirty="0"/>
          </a:p>
        </p:txBody>
      </p:sp>
      <p:sp>
        <p:nvSpPr>
          <p:cNvPr id="3" name="Espace réservé du contenu 2"/>
          <p:cNvSpPr>
            <a:spLocks noGrp="1"/>
          </p:cNvSpPr>
          <p:nvPr>
            <p:ph idx="1"/>
          </p:nvPr>
        </p:nvSpPr>
        <p:spPr/>
        <p:txBody>
          <a:bodyPr/>
          <a:lstStyle/>
          <a:p>
            <a:r>
              <a:rPr lang="fr-FR" dirty="0" smtClean="0"/>
              <a:t>Quels mots pour évoquer ce à quoi renvoie pour vous l’enseignement de la programmation informatique à l’école ?</a:t>
            </a:r>
          </a:p>
          <a:p>
            <a:pPr>
              <a:buNone/>
            </a:pPr>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introduire le « codage » à l’école ?</a:t>
            </a:r>
            <a:endParaRPr lang="fr-FR" dirty="0"/>
          </a:p>
        </p:txBody>
      </p:sp>
      <p:sp>
        <p:nvSpPr>
          <p:cNvPr id="3" name="Espace réservé du contenu 2"/>
          <p:cNvSpPr>
            <a:spLocks noGrp="1"/>
          </p:cNvSpPr>
          <p:nvPr>
            <p:ph idx="1"/>
          </p:nvPr>
        </p:nvSpPr>
        <p:spPr/>
        <p:txBody>
          <a:bodyPr>
            <a:normAutofit/>
          </a:bodyPr>
          <a:lstStyle/>
          <a:p>
            <a:r>
              <a:rPr lang="fr-FR" b="1" dirty="0" smtClean="0"/>
              <a:t>Les arguments du réel : </a:t>
            </a:r>
            <a:r>
              <a:rPr lang="fr-FR" sz="1500" b="1" i="1" dirty="0" smtClean="0"/>
              <a:t>Rapport de l’Académie des sciences, 2013 « L’enseignement de l’informatique en France. Il est urgent de ne plus attendre »</a:t>
            </a:r>
            <a:endParaRPr lang="fr-FR" b="1" dirty="0" smtClean="0"/>
          </a:p>
          <a:p>
            <a:pPr lvl="1" algn="just"/>
            <a:r>
              <a:rPr lang="fr-FR" sz="1500" dirty="0" smtClean="0"/>
              <a:t>« </a:t>
            </a:r>
            <a:r>
              <a:rPr lang="fr-FR" sz="1500" i="1" dirty="0" smtClean="0"/>
              <a:t>L’informatique est d’une importance toujours grandissante en termes de création de richesse et d’emplois (…) L’Europe et la France en particulier accusent un important retard conceptuel et industriel dans le domaine par rapport aux pays les plus dynamiques, comme les Etats-Unis et certains pays d’Asie</a:t>
            </a:r>
            <a:r>
              <a:rPr lang="fr-FR" sz="1500" dirty="0" smtClean="0"/>
              <a:t> » </a:t>
            </a:r>
          </a:p>
          <a:p>
            <a:pPr lvl="1" algn="just"/>
            <a:r>
              <a:rPr lang="fr-FR" sz="1500" dirty="0" smtClean="0"/>
              <a:t>et l’analyse : « </a:t>
            </a:r>
            <a:r>
              <a:rPr lang="fr-FR" sz="1500" i="1" dirty="0" smtClean="0"/>
              <a:t>Ce retard est en partie lié aux carences de l’enseignement de l’informatique, resté longtemps au point mort ou réduit à l’apprentissage des seuls usages de produits de base. Un enseignement aussi limité ne saurait permettre de faire basculer notre pays de l’état de consommateur de ce qui fait ailleurs à celui de créateur du monde de demain. </a:t>
            </a:r>
            <a:r>
              <a:rPr lang="fr-FR" sz="1500" dirty="0" smtClean="0"/>
              <a:t>»</a:t>
            </a:r>
          </a:p>
          <a:p>
            <a:pPr lvl="1"/>
            <a:endParaRPr lang="fr-FR" dirty="0" smtClean="0"/>
          </a:p>
        </p:txBody>
      </p:sp>
    </p:spTree>
    <p:extLst>
      <p:ext uri="{BB962C8B-B14F-4D97-AF65-F5344CB8AC3E}">
        <p14:creationId xmlns:p14="http://schemas.microsoft.com/office/powerpoint/2010/main" xmlns="" val="4270109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introduire le « codage » à l’école ?</a:t>
            </a:r>
            <a:endParaRPr lang="fr-FR" dirty="0"/>
          </a:p>
        </p:txBody>
      </p:sp>
      <p:sp>
        <p:nvSpPr>
          <p:cNvPr id="3" name="Espace réservé du contenu 2"/>
          <p:cNvSpPr>
            <a:spLocks noGrp="1"/>
          </p:cNvSpPr>
          <p:nvPr>
            <p:ph idx="1"/>
          </p:nvPr>
        </p:nvSpPr>
        <p:spPr>
          <a:xfrm>
            <a:off x="457200" y="1752601"/>
            <a:ext cx="8229600" cy="4052664"/>
          </a:xfrm>
        </p:spPr>
        <p:txBody>
          <a:bodyPr>
            <a:normAutofit/>
          </a:bodyPr>
          <a:lstStyle/>
          <a:p>
            <a:r>
              <a:rPr lang="fr-FR" sz="3400" b="1" dirty="0" smtClean="0"/>
              <a:t>Les arguments du pédagogue :</a:t>
            </a:r>
          </a:p>
          <a:p>
            <a:r>
              <a:rPr lang="fr-FR" sz="2200" dirty="0" smtClean="0"/>
              <a:t>L’informatique est une science, au même titre que les mathématiques, la physique, etc.. « </a:t>
            </a:r>
            <a:r>
              <a:rPr lang="fr-FR" sz="2200" i="1" dirty="0" smtClean="0"/>
              <a:t>Apprendre à l’école, c’est interroger le monde. C’est aussi acquérir des langages spécifiques </a:t>
            </a:r>
            <a:r>
              <a:rPr lang="fr-FR" sz="2200" dirty="0" smtClean="0"/>
              <a:t>». </a:t>
            </a:r>
          </a:p>
          <a:p>
            <a:r>
              <a:rPr lang="fr-FR" sz="2200" dirty="0" smtClean="0"/>
              <a:t>Cet enseignement présente également des atouts sur la construction de la pensée, il développe des compétences spécifiques transférables dans d’autres domaines d’apprentissage.</a:t>
            </a:r>
          </a:p>
          <a:p>
            <a:pPr lvl="1"/>
            <a:endParaRPr lang="fr-FR" sz="1000" dirty="0"/>
          </a:p>
        </p:txBody>
      </p:sp>
      <p:sp>
        <p:nvSpPr>
          <p:cNvPr id="4" name="ZoneTexte 3"/>
          <p:cNvSpPr txBox="1"/>
          <p:nvPr/>
        </p:nvSpPr>
        <p:spPr>
          <a:xfrm>
            <a:off x="467544" y="5661248"/>
            <a:ext cx="8352928" cy="1107996"/>
          </a:xfrm>
          <a:prstGeom prst="rect">
            <a:avLst/>
          </a:prstGeom>
          <a:noFill/>
        </p:spPr>
        <p:txBody>
          <a:bodyPr wrap="square" rtlCol="0">
            <a:spAutoFit/>
          </a:bodyPr>
          <a:lstStyle/>
          <a:p>
            <a:pPr marL="0" lvl="1" algn="just"/>
            <a:r>
              <a:rPr lang="fr-FR" sz="1600" dirty="0" smtClean="0"/>
              <a:t>l’apprentissage de l’informatique « </a:t>
            </a:r>
            <a:r>
              <a:rPr lang="fr-FR" sz="1600" i="1" dirty="0" smtClean="0"/>
              <a:t>stimule le raisonnement, peut aider à mieux comprendre d'autres disciplines et aussi </a:t>
            </a:r>
            <a:r>
              <a:rPr lang="fr-FR" sz="1600" i="1" dirty="0" err="1" smtClean="0"/>
              <a:t>recapter</a:t>
            </a:r>
            <a:r>
              <a:rPr lang="fr-FR" sz="1600" i="1" dirty="0" smtClean="0"/>
              <a:t> l'attention d'élèves en difficulté et qui vont se prendre au jeu</a:t>
            </a:r>
            <a:r>
              <a:rPr lang="fr-FR" sz="1600" dirty="0" smtClean="0"/>
              <a:t>. »</a:t>
            </a:r>
          </a:p>
          <a:p>
            <a:endParaRPr lang="fr-FR" dirty="0"/>
          </a:p>
        </p:txBody>
      </p:sp>
    </p:spTree>
    <p:extLst>
      <p:ext uri="{BB962C8B-B14F-4D97-AF65-F5344CB8AC3E}">
        <p14:creationId xmlns:p14="http://schemas.microsoft.com/office/powerpoint/2010/main" xmlns="" val="427010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Qu’est-ce que l’informatique ?</a:t>
            </a:r>
            <a:endParaRPr lang="fr-FR" dirty="0"/>
          </a:p>
        </p:txBody>
      </p:sp>
      <p:sp>
        <p:nvSpPr>
          <p:cNvPr id="4" name="ZoneTexte 3"/>
          <p:cNvSpPr txBox="1"/>
          <p:nvPr/>
        </p:nvSpPr>
        <p:spPr>
          <a:xfrm>
            <a:off x="305548" y="1628800"/>
            <a:ext cx="8496944" cy="4893647"/>
          </a:xfrm>
          <a:prstGeom prst="rect">
            <a:avLst/>
          </a:prstGeom>
          <a:noFill/>
        </p:spPr>
        <p:txBody>
          <a:bodyPr wrap="square" rtlCol="0">
            <a:spAutoFit/>
          </a:bodyPr>
          <a:lstStyle/>
          <a:p>
            <a:endParaRPr lang="fr-FR" dirty="0"/>
          </a:p>
          <a:p>
            <a:r>
              <a:rPr lang="fr-FR" dirty="0"/>
              <a:t>Jacques </a:t>
            </a:r>
            <a:r>
              <a:rPr lang="fr-FR" dirty="0" err="1"/>
              <a:t>Arsac</a:t>
            </a:r>
            <a:r>
              <a:rPr lang="fr-FR" dirty="0"/>
              <a:t> définit la science informatique comme </a:t>
            </a:r>
            <a:r>
              <a:rPr lang="fr-FR" i="1" dirty="0"/>
              <a:t>« </a:t>
            </a:r>
            <a:r>
              <a:rPr lang="fr-FR" b="1" i="1" dirty="0"/>
              <a:t>la science du traitement de </a:t>
            </a:r>
            <a:r>
              <a:rPr lang="fr-FR" b="1" i="1" dirty="0" smtClean="0"/>
              <a:t>l’information</a:t>
            </a:r>
            <a:r>
              <a:rPr lang="fr-FR" i="1" baseline="30000" dirty="0"/>
              <a:t> </a:t>
            </a:r>
            <a:r>
              <a:rPr lang="fr-FR" i="1" baseline="30000" dirty="0" smtClean="0"/>
              <a:t>»</a:t>
            </a:r>
          </a:p>
          <a:p>
            <a:endParaRPr lang="fr-FR" dirty="0"/>
          </a:p>
          <a:p>
            <a:r>
              <a:rPr lang="fr-FR" dirty="0"/>
              <a:t>La science informatique conduit à une forme de pensée spécifique appelée « </a:t>
            </a:r>
            <a:r>
              <a:rPr lang="fr-FR" i="1" dirty="0"/>
              <a:t>pensée informatique</a:t>
            </a:r>
            <a:r>
              <a:rPr lang="fr-FR" dirty="0"/>
              <a:t> » (</a:t>
            </a:r>
            <a:r>
              <a:rPr lang="fr-FR" dirty="0" err="1"/>
              <a:t>Computational</a:t>
            </a:r>
            <a:r>
              <a:rPr lang="fr-FR" dirty="0"/>
              <a:t> </a:t>
            </a:r>
            <a:r>
              <a:rPr lang="fr-FR" dirty="0" err="1"/>
              <a:t>Thinking</a:t>
            </a:r>
            <a:r>
              <a:rPr lang="fr-FR" dirty="0" smtClean="0"/>
              <a:t>).</a:t>
            </a:r>
          </a:p>
          <a:p>
            <a:endParaRPr lang="fr-FR" dirty="0" smtClean="0"/>
          </a:p>
          <a:p>
            <a:r>
              <a:rPr lang="fr-FR" i="1" dirty="0" smtClean="0"/>
              <a:t>«</a:t>
            </a:r>
            <a:r>
              <a:rPr lang="fr-FR" i="1" dirty="0"/>
              <a:t> La pensée informatique est un processus de réflexion qui visualise tant la formulation d’un problème que la représentation de sa solution de façon à ce qu’elles puissent être exécutées par des humains ou des machines. » </a:t>
            </a:r>
            <a:r>
              <a:rPr lang="fr-FR" i="1" dirty="0" err="1"/>
              <a:t>Jeanette</a:t>
            </a:r>
            <a:r>
              <a:rPr lang="fr-FR" i="1" dirty="0"/>
              <a:t> </a:t>
            </a:r>
            <a:r>
              <a:rPr lang="fr-FR" i="1" dirty="0" smtClean="0"/>
              <a:t>Wing</a:t>
            </a:r>
          </a:p>
          <a:p>
            <a:endParaRPr lang="fr-FR" dirty="0"/>
          </a:p>
          <a:p>
            <a:r>
              <a:rPr lang="fr-FR" dirty="0"/>
              <a:t>L’informatique peut se définit par quatre concepts fondamentaux que nous allons expliquer successivement : </a:t>
            </a:r>
            <a:endParaRPr lang="fr-FR" dirty="0" smtClean="0"/>
          </a:p>
          <a:p>
            <a:endParaRPr lang="fr-FR" dirty="0" smtClean="0"/>
          </a:p>
          <a:p>
            <a:pPr algn="ctr"/>
            <a:r>
              <a:rPr lang="fr-FR" sz="2400" b="1" dirty="0" smtClean="0"/>
              <a:t>algorithme</a:t>
            </a:r>
            <a:r>
              <a:rPr lang="fr-FR" sz="2400" b="1" dirty="0"/>
              <a:t>, langage, information et machine.</a:t>
            </a:r>
          </a:p>
          <a:p>
            <a:endParaRPr lang="fr-FR" dirty="0"/>
          </a:p>
        </p:txBody>
      </p:sp>
    </p:spTree>
    <p:extLst>
      <p:ext uri="{BB962C8B-B14F-4D97-AF65-F5344CB8AC3E}">
        <p14:creationId xmlns:p14="http://schemas.microsoft.com/office/powerpoint/2010/main" xmlns="" val="168678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Qu’est-ce que l’informatique ?</a:t>
            </a:r>
            <a:endParaRPr lang="fr-FR" dirty="0"/>
          </a:p>
        </p:txBody>
      </p:sp>
      <p:sp>
        <p:nvSpPr>
          <p:cNvPr id="4" name="ZoneTexte 3"/>
          <p:cNvSpPr txBox="1"/>
          <p:nvPr/>
        </p:nvSpPr>
        <p:spPr>
          <a:xfrm>
            <a:off x="305548" y="1628800"/>
            <a:ext cx="8496944" cy="2831544"/>
          </a:xfrm>
          <a:prstGeom prst="rect">
            <a:avLst/>
          </a:prstGeom>
          <a:noFill/>
        </p:spPr>
        <p:txBody>
          <a:bodyPr wrap="square" rtlCol="0">
            <a:spAutoFit/>
          </a:bodyPr>
          <a:lstStyle/>
          <a:p>
            <a:pPr marL="342900" indent="-342900">
              <a:buFont typeface="Arial" panose="020B0604020202020204" pitchFamily="34" charset="0"/>
              <a:buChar char="•"/>
            </a:pPr>
            <a:r>
              <a:rPr lang="fr-FR" sz="2400" b="1" dirty="0" smtClean="0">
                <a:solidFill>
                  <a:prstClr val="black"/>
                </a:solidFill>
              </a:rPr>
              <a:t>Algorithme : </a:t>
            </a:r>
            <a:r>
              <a:rPr lang="fr-FR" sz="2000" dirty="0">
                <a:solidFill>
                  <a:prstClr val="black"/>
                </a:solidFill>
              </a:rPr>
              <a:t>« </a:t>
            </a:r>
            <a:r>
              <a:rPr lang="fr-FR" sz="2000" i="1" dirty="0">
                <a:solidFill>
                  <a:prstClr val="black"/>
                </a:solidFill>
              </a:rPr>
              <a:t>l’algorithmique, c’est l’art et la méthode de « déplier » complètement une tâche pour l’expliquer et la faire faire par « un autre » </a:t>
            </a:r>
            <a:r>
              <a:rPr lang="fr-FR" sz="1200" dirty="0">
                <a:solidFill>
                  <a:prstClr val="black"/>
                </a:solidFill>
              </a:rPr>
              <a:t>Charles </a:t>
            </a:r>
            <a:r>
              <a:rPr lang="fr-FR" sz="1200" dirty="0" err="1" smtClean="0">
                <a:solidFill>
                  <a:prstClr val="black"/>
                </a:solidFill>
              </a:rPr>
              <a:t>Duchâteau</a:t>
            </a:r>
            <a:endParaRPr lang="fr-FR" sz="1200" dirty="0" smtClean="0">
              <a:solidFill>
                <a:prstClr val="black"/>
              </a:solidFill>
            </a:endParaRPr>
          </a:p>
          <a:p>
            <a:pPr marL="342900" indent="-342900">
              <a:buFont typeface="Arial" panose="020B0604020202020204" pitchFamily="34" charset="0"/>
              <a:buChar char="•"/>
            </a:pPr>
            <a:endParaRPr lang="fr-FR" sz="1200" b="1" dirty="0" smtClean="0">
              <a:solidFill>
                <a:prstClr val="black"/>
              </a:solidFill>
            </a:endParaRPr>
          </a:p>
          <a:p>
            <a:pPr lvl="1"/>
            <a:r>
              <a:rPr lang="fr-FR" sz="2400" b="1" dirty="0" smtClean="0">
                <a:solidFill>
                  <a:prstClr val="black"/>
                </a:solidFill>
              </a:rPr>
              <a:t> </a:t>
            </a:r>
            <a:r>
              <a:rPr lang="fr-FR" sz="2000" dirty="0" smtClean="0">
                <a:solidFill>
                  <a:prstClr val="black"/>
                </a:solidFill>
              </a:rPr>
              <a:t>«</a:t>
            </a:r>
            <a:r>
              <a:rPr lang="fr-FR" sz="2000" dirty="0">
                <a:solidFill>
                  <a:prstClr val="black"/>
                </a:solidFill>
              </a:rPr>
              <a:t> </a:t>
            </a:r>
            <a:r>
              <a:rPr lang="fr-FR" sz="2000" i="1" dirty="0">
                <a:solidFill>
                  <a:prstClr val="black"/>
                </a:solidFill>
              </a:rPr>
              <a:t>Un algorithme est un enchaînement mécanique d’actions, dans un certain ordre, qui chacune a un effet, et dont l’exécution complète permet de résoudre un problème ou de faire quelque chose.</a:t>
            </a:r>
            <a:r>
              <a:rPr lang="fr-FR" sz="2000" dirty="0">
                <a:solidFill>
                  <a:prstClr val="black"/>
                </a:solidFill>
              </a:rPr>
              <a:t> » </a:t>
            </a:r>
            <a:r>
              <a:rPr lang="fr-FR" sz="1200" dirty="0" smtClean="0">
                <a:solidFill>
                  <a:prstClr val="black"/>
                </a:solidFill>
              </a:rPr>
              <a:t>P </a:t>
            </a:r>
            <a:r>
              <a:rPr lang="fr-FR" sz="1200" dirty="0" err="1" smtClean="0">
                <a:solidFill>
                  <a:prstClr val="black"/>
                </a:solidFill>
              </a:rPr>
              <a:t>Tchounikine</a:t>
            </a:r>
            <a:r>
              <a:rPr lang="fr-FR" sz="1200" dirty="0" smtClean="0">
                <a:solidFill>
                  <a:prstClr val="black"/>
                </a:solidFill>
              </a:rPr>
              <a:t> </a:t>
            </a:r>
            <a:endParaRPr lang="fr-FR" sz="2000" b="1" dirty="0" smtClean="0">
              <a:solidFill>
                <a:prstClr val="black"/>
              </a:solidFill>
            </a:endParaRPr>
          </a:p>
          <a:p>
            <a:endParaRPr lang="fr-FR" dirty="0">
              <a:solidFill>
                <a:prstClr val="black"/>
              </a:solidFill>
            </a:endParaRPr>
          </a:p>
        </p:txBody>
      </p:sp>
      <p:pic>
        <p:nvPicPr>
          <p:cNvPr id="1026" name="Picture 2" descr="Image associé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3993062"/>
            <a:ext cx="1591072" cy="22705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3275856" y="5877272"/>
            <a:ext cx="3074881" cy="369332"/>
          </a:xfrm>
          <a:prstGeom prst="rect">
            <a:avLst/>
          </a:prstGeom>
          <a:noFill/>
        </p:spPr>
        <p:txBody>
          <a:bodyPr wrap="none" rtlCol="0">
            <a:spAutoFit/>
          </a:bodyPr>
          <a:lstStyle/>
          <a:p>
            <a:r>
              <a:rPr lang="fr-FR" i="1" dirty="0" smtClean="0">
                <a:solidFill>
                  <a:prstClr val="black"/>
                </a:solidFill>
              </a:rPr>
              <a:t>Al </a:t>
            </a:r>
            <a:r>
              <a:rPr lang="fr-FR" i="1" dirty="0" err="1" smtClean="0">
                <a:solidFill>
                  <a:prstClr val="black"/>
                </a:solidFill>
              </a:rPr>
              <a:t>Khwarizmi</a:t>
            </a:r>
            <a:r>
              <a:rPr lang="fr-FR" i="1" dirty="0" smtClean="0">
                <a:solidFill>
                  <a:prstClr val="black"/>
                </a:solidFill>
              </a:rPr>
              <a:t>, vers l’an 820</a:t>
            </a:r>
            <a:endParaRPr lang="fr-FR" i="1" dirty="0">
              <a:solidFill>
                <a:prstClr val="black"/>
              </a:solidFill>
            </a:endParaRPr>
          </a:p>
        </p:txBody>
      </p:sp>
    </p:spTree>
    <p:extLst>
      <p:ext uri="{BB962C8B-B14F-4D97-AF65-F5344CB8AC3E}">
        <p14:creationId xmlns:p14="http://schemas.microsoft.com/office/powerpoint/2010/main" xmlns="" val="1658080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05233"/>
          </a:xfrm>
        </p:spPr>
        <p:style>
          <a:lnRef idx="1">
            <a:schemeClr val="accent4"/>
          </a:lnRef>
          <a:fillRef idx="2">
            <a:schemeClr val="accent4"/>
          </a:fillRef>
          <a:effectRef idx="1">
            <a:schemeClr val="accent4"/>
          </a:effectRef>
          <a:fontRef idx="minor">
            <a:schemeClr val="dk1"/>
          </a:fontRef>
        </p:style>
        <p:txBody>
          <a:bodyPr/>
          <a:lstStyle/>
          <a:p>
            <a:r>
              <a:rPr lang="fr-FR" dirty="0" smtClean="0"/>
              <a:t>AL KHWARIZMI (783 -850) </a:t>
            </a:r>
            <a:endParaRPr lang="fr-FR" dirty="0"/>
          </a:p>
        </p:txBody>
      </p:sp>
      <p:pic>
        <p:nvPicPr>
          <p:cNvPr id="6" name="Al Khawarizmi.mp4">
            <a:hlinkClick r:id="" action="ppaction://media"/>
          </p:cNvPr>
          <p:cNvPicPr>
            <a:picLocks noGrp="1" noRot="1" noChangeAspect="1"/>
          </p:cNvPicPr>
          <p:nvPr>
            <p:ph idx="1"/>
            <a:videoFile r:link="rId1"/>
          </p:nvPr>
        </p:nvPicPr>
        <p:blipFill>
          <a:blip r:embed="rId4" cstate="print"/>
          <a:stretch>
            <a:fillRect/>
          </a:stretch>
        </p:blipFill>
        <p:spPr>
          <a:xfrm>
            <a:off x="1113829" y="1268760"/>
            <a:ext cx="7130579" cy="5347934"/>
          </a:xfrm>
          <a:prstGeom prst="rect">
            <a:avLst/>
          </a:prstGeom>
        </p:spPr>
      </p:pic>
    </p:spTree>
    <p:extLst>
      <p:ext uri="{BB962C8B-B14F-4D97-AF65-F5344CB8AC3E}">
        <p14:creationId xmlns:p14="http://schemas.microsoft.com/office/powerpoint/2010/main" xmlns="" val="252222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Qu’est-ce que l’informatique ?</a:t>
            </a:r>
            <a:endParaRPr lang="fr-FR" dirty="0"/>
          </a:p>
        </p:txBody>
      </p:sp>
      <p:sp>
        <p:nvSpPr>
          <p:cNvPr id="4" name="ZoneTexte 3"/>
          <p:cNvSpPr txBox="1"/>
          <p:nvPr/>
        </p:nvSpPr>
        <p:spPr>
          <a:xfrm>
            <a:off x="305548" y="1628800"/>
            <a:ext cx="8496944" cy="3447098"/>
          </a:xfrm>
          <a:prstGeom prst="rect">
            <a:avLst/>
          </a:prstGeom>
          <a:noFill/>
        </p:spPr>
        <p:txBody>
          <a:bodyPr wrap="square" rtlCol="0">
            <a:spAutoFit/>
          </a:bodyPr>
          <a:lstStyle/>
          <a:p>
            <a:pPr marL="342900" indent="-342900">
              <a:buFont typeface="Arial" panose="020B0604020202020204" pitchFamily="34" charset="0"/>
              <a:buChar char="•"/>
            </a:pPr>
            <a:endParaRPr lang="fr-FR" sz="1200" b="1" dirty="0" smtClean="0">
              <a:solidFill>
                <a:prstClr val="black"/>
              </a:solidFill>
            </a:endParaRPr>
          </a:p>
          <a:p>
            <a:pPr marL="342900" indent="-342900">
              <a:buFont typeface="Arial" panose="020B0604020202020204" pitchFamily="34" charset="0"/>
              <a:buChar char="•"/>
            </a:pPr>
            <a:r>
              <a:rPr lang="fr-FR" sz="2400" b="1" dirty="0" smtClean="0">
                <a:solidFill>
                  <a:prstClr val="black"/>
                </a:solidFill>
              </a:rPr>
              <a:t>Langage </a:t>
            </a:r>
            <a:r>
              <a:rPr lang="fr-FR" sz="2400" dirty="0" smtClean="0">
                <a:solidFill>
                  <a:prstClr val="black"/>
                </a:solidFill>
              </a:rPr>
              <a:t>: </a:t>
            </a:r>
            <a:r>
              <a:rPr lang="fr-FR" sz="2000" dirty="0">
                <a:solidFill>
                  <a:prstClr val="black"/>
                </a:solidFill>
              </a:rPr>
              <a:t>Pour écrire un algorithme, nous pouvons utiliser une langue naturelle comme le français ou utiliser un langage plus simple et plus précis : un langage de programmation, aussi appelé codage, qui permettra à la « machine » de l’exécuter. Un langage de programmation est un langage avec sa grammaire et ses mots (peu nombreux) qui permet de communiquer </a:t>
            </a:r>
            <a:r>
              <a:rPr lang="fr-FR" sz="2000" b="1" dirty="0">
                <a:solidFill>
                  <a:prstClr val="black"/>
                </a:solidFill>
              </a:rPr>
              <a:t>clairement et surtout sans ambiguïté ni être sujet à </a:t>
            </a:r>
            <a:r>
              <a:rPr lang="fr-FR" sz="2000" b="1" dirty="0" smtClean="0">
                <a:solidFill>
                  <a:prstClr val="black"/>
                </a:solidFill>
              </a:rPr>
              <a:t>interprétation.</a:t>
            </a:r>
          </a:p>
          <a:p>
            <a:endParaRPr lang="fr-FR" sz="2400" b="1" dirty="0" smtClean="0">
              <a:solidFill>
                <a:prstClr val="black"/>
              </a:solidFill>
            </a:endParaRPr>
          </a:p>
          <a:p>
            <a:endParaRPr lang="fr-FR" dirty="0">
              <a:solidFill>
                <a:prstClr val="black"/>
              </a:solidFill>
            </a:endParaRPr>
          </a:p>
        </p:txBody>
      </p:sp>
      <p:pic>
        <p:nvPicPr>
          <p:cNvPr id="2050" name="Picture 2" descr="Image associé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9904" y="4581128"/>
            <a:ext cx="2088232" cy="182998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683568" y="6021288"/>
            <a:ext cx="2459328" cy="369332"/>
          </a:xfrm>
          <a:prstGeom prst="rect">
            <a:avLst/>
          </a:prstGeom>
          <a:noFill/>
        </p:spPr>
        <p:txBody>
          <a:bodyPr wrap="none" rtlCol="0">
            <a:spAutoFit/>
          </a:bodyPr>
          <a:lstStyle/>
          <a:p>
            <a:r>
              <a:rPr lang="fr-FR" i="1" dirty="0" smtClean="0">
                <a:solidFill>
                  <a:prstClr val="black"/>
                </a:solidFill>
              </a:rPr>
              <a:t>Grace Hopper, 1959</a:t>
            </a:r>
            <a:endParaRPr lang="fr-FR" i="1" dirty="0">
              <a:solidFill>
                <a:prstClr val="black"/>
              </a:solidFill>
            </a:endParaRPr>
          </a:p>
        </p:txBody>
      </p:sp>
    </p:spTree>
    <p:extLst>
      <p:ext uri="{BB962C8B-B14F-4D97-AF65-F5344CB8AC3E}">
        <p14:creationId xmlns:p14="http://schemas.microsoft.com/office/powerpoint/2010/main" xmlns="" val="2151385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13218</TotalTime>
  <Words>2229</Words>
  <Application>Microsoft Office PowerPoint</Application>
  <PresentationFormat>Affichage à l'écran (4:3)</PresentationFormat>
  <Paragraphs>274</Paragraphs>
  <Slides>27</Slides>
  <Notes>20</Notes>
  <HiddenSlides>0</HiddenSlides>
  <MMClips>4</MMClips>
  <ScaleCrop>false</ScaleCrop>
  <HeadingPairs>
    <vt:vector size="4" baseType="variant">
      <vt:variant>
        <vt:lpstr>Thème</vt:lpstr>
      </vt:variant>
      <vt:variant>
        <vt:i4>5</vt:i4>
      </vt:variant>
      <vt:variant>
        <vt:lpstr>Titres des diapositives</vt:lpstr>
      </vt:variant>
      <vt:variant>
        <vt:i4>27</vt:i4>
      </vt:variant>
    </vt:vector>
  </HeadingPairs>
  <TitlesOfParts>
    <vt:vector size="32" baseType="lpstr">
      <vt:lpstr>Apothicaire</vt:lpstr>
      <vt:lpstr>Thème Office</vt:lpstr>
      <vt:lpstr>1_Apothicaire</vt:lpstr>
      <vt:lpstr>1_Thème Office</vt:lpstr>
      <vt:lpstr>2_Apothicaire</vt:lpstr>
      <vt:lpstr>L’initiation a la programmation</vt:lpstr>
      <vt:lpstr>Plan de la formation</vt:lpstr>
      <vt:lpstr>Programmation informatique ?</vt:lpstr>
      <vt:lpstr>Pourquoi introduire le « codage » à l’école ?</vt:lpstr>
      <vt:lpstr>Pourquoi introduire le « codage » à l’école ?</vt:lpstr>
      <vt:lpstr>Qu’est-ce que l’informatique ?</vt:lpstr>
      <vt:lpstr>Qu’est-ce que l’informatique ?</vt:lpstr>
      <vt:lpstr>AL KHWARIZMI (783 -850) </vt:lpstr>
      <vt:lpstr>Qu’est-ce que l’informatique ?</vt:lpstr>
      <vt:lpstr>Grace HOPPER (1906-1992)</vt:lpstr>
      <vt:lpstr>Langage naturel et langage de programmation</vt:lpstr>
      <vt:lpstr>Qu’est-ce que l’informatique ?</vt:lpstr>
      <vt:lpstr>Class’ Code</vt:lpstr>
      <vt:lpstr>Que disent les programmes ? Dans le socle commun de compétences, de connaissances et de culture</vt:lpstr>
      <vt:lpstr>Que disent les programmes 2018 ?</vt:lpstr>
      <vt:lpstr>Repères annuels de progression en mathématiques</vt:lpstr>
      <vt:lpstr>Les enjeux du codage pour les élèves ?</vt:lpstr>
      <vt:lpstr>L’informatique débranchée</vt:lpstr>
      <vt:lpstr>La robotique pédagogique</vt:lpstr>
      <vt:lpstr>La Bee-Bot</vt:lpstr>
      <vt:lpstr>Un robot pédagogique : la bee-bot</vt:lpstr>
      <vt:lpstr>Activités avec la bee-bot</vt:lpstr>
      <vt:lpstr>Chalenge robotique inter degré</vt:lpstr>
      <vt:lpstr>Diapositive 24</vt:lpstr>
      <vt:lpstr>Phase de découverte</vt:lpstr>
      <vt:lpstr>L’interface de scratch jr</vt:lpstr>
      <vt:lpstr>Des scénarios pédagogiques</vt:lpstr>
    </vt:vector>
  </TitlesOfParts>
  <Company>DSDEN77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L’initiation a la programmation</dc:title>
  <dc:creator>DSDEN77</dc:creator>
  <cp:lastModifiedBy>Alexandra</cp:lastModifiedBy>
  <cp:revision>55</cp:revision>
  <dcterms:created xsi:type="dcterms:W3CDTF">2017-11-07T13:58:34Z</dcterms:created>
  <dcterms:modified xsi:type="dcterms:W3CDTF">2019-02-22T05:14:00Z</dcterms:modified>
</cp:coreProperties>
</file>