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handoutMasterIdLst>
    <p:handoutMasterId r:id="rId62"/>
  </p:handoutMasterIdLst>
  <p:sldIdLst>
    <p:sldId id="256" r:id="rId2"/>
    <p:sldId id="257" r:id="rId3"/>
    <p:sldId id="258" r:id="rId4"/>
    <p:sldId id="259" r:id="rId5"/>
    <p:sldId id="289" r:id="rId6"/>
    <p:sldId id="286" r:id="rId7"/>
    <p:sldId id="288" r:id="rId8"/>
    <p:sldId id="260" r:id="rId9"/>
    <p:sldId id="261" r:id="rId10"/>
    <p:sldId id="280" r:id="rId11"/>
    <p:sldId id="277" r:id="rId12"/>
    <p:sldId id="316" r:id="rId13"/>
    <p:sldId id="315" r:id="rId14"/>
    <p:sldId id="278" r:id="rId15"/>
    <p:sldId id="294" r:id="rId16"/>
    <p:sldId id="317" r:id="rId17"/>
    <p:sldId id="318" r:id="rId18"/>
    <p:sldId id="319" r:id="rId19"/>
    <p:sldId id="297" r:id="rId20"/>
    <p:sldId id="365" r:id="rId21"/>
    <p:sldId id="367" r:id="rId22"/>
    <p:sldId id="368" r:id="rId23"/>
    <p:sldId id="369" r:id="rId24"/>
    <p:sldId id="370" r:id="rId25"/>
    <p:sldId id="371" r:id="rId26"/>
    <p:sldId id="364" r:id="rId27"/>
    <p:sldId id="290" r:id="rId28"/>
    <p:sldId id="291" r:id="rId29"/>
    <p:sldId id="264" r:id="rId30"/>
    <p:sldId id="313" r:id="rId31"/>
    <p:sldId id="361" r:id="rId32"/>
    <p:sldId id="328" r:id="rId33"/>
    <p:sldId id="329" r:id="rId34"/>
    <p:sldId id="354" r:id="rId35"/>
    <p:sldId id="331" r:id="rId36"/>
    <p:sldId id="332" r:id="rId37"/>
    <p:sldId id="336" r:id="rId38"/>
    <p:sldId id="346" r:id="rId39"/>
    <p:sldId id="349" r:id="rId40"/>
    <p:sldId id="372" r:id="rId41"/>
    <p:sldId id="373" r:id="rId42"/>
    <p:sldId id="360" r:id="rId43"/>
    <p:sldId id="299" r:id="rId44"/>
    <p:sldId id="300" r:id="rId45"/>
    <p:sldId id="301" r:id="rId46"/>
    <p:sldId id="302" r:id="rId47"/>
    <p:sldId id="303" r:id="rId48"/>
    <p:sldId id="304" r:id="rId49"/>
    <p:sldId id="321" r:id="rId50"/>
    <p:sldId id="322" r:id="rId51"/>
    <p:sldId id="323" r:id="rId52"/>
    <p:sldId id="324" r:id="rId53"/>
    <p:sldId id="326" r:id="rId54"/>
    <p:sldId id="362" r:id="rId55"/>
    <p:sldId id="296" r:id="rId56"/>
    <p:sldId id="285" r:id="rId57"/>
    <p:sldId id="363" r:id="rId58"/>
    <p:sldId id="306" r:id="rId59"/>
    <p:sldId id="311" r:id="rId6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1" autoAdjust="0"/>
    <p:restoredTop sz="55984" autoAdjust="0"/>
  </p:normalViewPr>
  <p:slideViewPr>
    <p:cSldViewPr snapToGrid="0">
      <p:cViewPr varScale="1">
        <p:scale>
          <a:sx n="37" d="100"/>
          <a:sy n="37" d="100"/>
        </p:scale>
        <p:origin x="2016" y="42"/>
      </p:cViewPr>
      <p:guideLst/>
    </p:cSldViewPr>
  </p:slideViewPr>
  <p:notesTextViewPr>
    <p:cViewPr>
      <p:scale>
        <a:sx n="1" d="1"/>
        <a:sy n="1" d="1"/>
      </p:scale>
      <p:origin x="0" y="0"/>
    </p:cViewPr>
  </p:notesTextViewPr>
  <p:sorterViewPr>
    <p:cViewPr varScale="1">
      <p:scale>
        <a:sx n="1" d="1"/>
        <a:sy n="1" d="1"/>
      </p:scale>
      <p:origin x="0" y="-6702"/>
    </p:cViewPr>
  </p:sorterViewPr>
  <p:notesViewPr>
    <p:cSldViewPr snapToGrid="0">
      <p:cViewPr>
        <p:scale>
          <a:sx n="90" d="100"/>
          <a:sy n="90" d="100"/>
        </p:scale>
        <p:origin x="2112" y="-144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93C9076-4502-4701-9097-823E524895AC}" type="datetimeFigureOut">
              <a:rPr lang="fr-FR" smtClean="0"/>
              <a:t>17/09/2018</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01E048A-3B05-49F4-AB17-8A02A97A80DD}" type="slidenum">
              <a:rPr lang="fr-FR" smtClean="0"/>
              <a:t>‹N°›</a:t>
            </a:fld>
            <a:endParaRPr lang="fr-FR"/>
          </a:p>
        </p:txBody>
      </p:sp>
    </p:spTree>
    <p:extLst>
      <p:ext uri="{BB962C8B-B14F-4D97-AF65-F5344CB8AC3E}">
        <p14:creationId xmlns:p14="http://schemas.microsoft.com/office/powerpoint/2010/main" val="1468863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1128997-708C-4FB6-8638-9211A6BF2EB6}" type="datetimeFigureOut">
              <a:rPr lang="fr-FR" smtClean="0"/>
              <a:t>17/09/2018</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45AE62-6484-49E9-9982-2673EC3E5313}" type="slidenum">
              <a:rPr lang="fr-FR" smtClean="0"/>
              <a:t>‹N°›</a:t>
            </a:fld>
            <a:endParaRPr lang="fr-FR"/>
          </a:p>
        </p:txBody>
      </p:sp>
    </p:spTree>
    <p:extLst>
      <p:ext uri="{BB962C8B-B14F-4D97-AF65-F5344CB8AC3E}">
        <p14:creationId xmlns:p14="http://schemas.microsoft.com/office/powerpoint/2010/main" val="393376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ienlire.education.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1</a:t>
            </a:fld>
            <a:endParaRPr lang="fr-FR"/>
          </a:p>
        </p:txBody>
      </p:sp>
    </p:spTree>
    <p:extLst>
      <p:ext uri="{BB962C8B-B14F-4D97-AF65-F5344CB8AC3E}">
        <p14:creationId xmlns:p14="http://schemas.microsoft.com/office/powerpoint/2010/main" val="54254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endParaRPr lang="fr-FR" dirty="0" smtClean="0"/>
          </a:p>
          <a:p>
            <a:r>
              <a:rPr lang="fr-FR" sz="1200" kern="1200" dirty="0" smtClean="0">
                <a:solidFill>
                  <a:schemeClr val="tx1"/>
                </a:solidFill>
                <a:effectLst/>
                <a:latin typeface="+mn-lt"/>
                <a:ea typeface="+mn-ea"/>
                <a:cs typeface="+mn-cs"/>
              </a:rPr>
              <a:t>Une </a:t>
            </a:r>
            <a:r>
              <a:rPr lang="fr-FR" sz="1200" kern="1200" baseline="0" dirty="0" smtClean="0">
                <a:solidFill>
                  <a:schemeClr val="tx1"/>
                </a:solidFill>
                <a:effectLst/>
                <a:latin typeface="+mn-lt"/>
                <a:ea typeface="+mn-ea"/>
                <a:cs typeface="+mn-cs"/>
              </a:rPr>
              <a:t> aide à l’analyse des questions proposées par les manuels</a:t>
            </a:r>
          </a:p>
          <a:p>
            <a:r>
              <a:rPr lang="fr-FR" sz="1200" kern="1200" baseline="0" dirty="0" smtClean="0">
                <a:solidFill>
                  <a:schemeClr val="tx1"/>
                </a:solidFill>
                <a:effectLst/>
                <a:latin typeface="+mn-lt"/>
                <a:ea typeface="+mn-ea"/>
                <a:cs typeface="+mn-cs"/>
              </a:rPr>
              <a:t>Une aide à la rédaction des questions par l’enseignant</a:t>
            </a: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F2C7F523-B09E-468A-A19C-1CADB924A166}" type="slidenum">
              <a:rPr lang="fr-FR" smtClean="0"/>
              <a:t>18</a:t>
            </a:fld>
            <a:endParaRPr lang="fr-FR"/>
          </a:p>
        </p:txBody>
      </p:sp>
    </p:spTree>
    <p:extLst>
      <p:ext uri="{BB962C8B-B14F-4D97-AF65-F5344CB8AC3E}">
        <p14:creationId xmlns:p14="http://schemas.microsoft.com/office/powerpoint/2010/main" val="13753272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dirty="0" smtClean="0"/>
              <a:t>Le questionnaire sollicite des compétences et des tâches multiples qui doivent donc conduire l’enseignant à : </a:t>
            </a:r>
          </a:p>
          <a:p>
            <a:pPr>
              <a:buFontTx/>
              <a:buChar char="-"/>
            </a:pPr>
            <a:r>
              <a:rPr lang="fr-FR" dirty="0" smtClean="0"/>
              <a:t>Déterminer les objectifs pédagogiques poursuivis par l’usage d’un  questionnaire </a:t>
            </a:r>
          </a:p>
          <a:p>
            <a:pPr>
              <a:buFontTx/>
              <a:buChar char="-"/>
            </a:pPr>
            <a:r>
              <a:rPr lang="fr-FR" dirty="0" smtClean="0"/>
              <a:t>Choisir la nature des questions utilisées </a:t>
            </a:r>
          </a:p>
          <a:p>
            <a:pPr>
              <a:buFontTx/>
              <a:buChar char="-"/>
            </a:pPr>
            <a:r>
              <a:rPr lang="fr-FR" dirty="0" smtClean="0"/>
              <a:t>Décider du moment où ces questions sont posées </a:t>
            </a:r>
          </a:p>
          <a:p>
            <a:pPr>
              <a:buFontTx/>
              <a:buChar char="-"/>
            </a:pPr>
            <a:endParaRPr lang="fr-FR" dirty="0" smtClean="0"/>
          </a:p>
          <a:p>
            <a:pPr marL="0" indent="0">
              <a:buNone/>
            </a:pPr>
            <a:r>
              <a:rPr lang="fr-FR" dirty="0" smtClean="0"/>
              <a:t>Dans tous les cas, les questions doivent faciliter la compréhension.  </a:t>
            </a:r>
          </a:p>
          <a:p>
            <a:pPr marL="0" indent="0">
              <a:buNone/>
            </a:pPr>
            <a:r>
              <a:rPr lang="fr-FR" dirty="0" smtClean="0"/>
              <a:t>Questions; faire</a:t>
            </a:r>
            <a:r>
              <a:rPr lang="fr-FR" baseline="0" dirty="0" smtClean="0"/>
              <a:t> des choix, </a:t>
            </a:r>
            <a:r>
              <a:rPr lang="fr-FR" dirty="0" smtClean="0"/>
              <a:t>en</a:t>
            </a:r>
            <a:r>
              <a:rPr lang="fr-FR" baseline="0" dirty="0" smtClean="0"/>
              <a:t> fonction du texte, selon ce qui peut faire obstacle à la compréhension</a:t>
            </a:r>
          </a:p>
          <a:p>
            <a:pPr marL="0" indent="0">
              <a:buNone/>
            </a:pPr>
            <a:r>
              <a:rPr lang="fr-FR" dirty="0" smtClean="0"/>
              <a:t>QQCOQP: qui, quoi, comment, où, quand, pourquoi? </a:t>
            </a:r>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19</a:t>
            </a:fld>
            <a:endParaRPr lang="fr-FR"/>
          </a:p>
        </p:txBody>
      </p:sp>
    </p:spTree>
    <p:extLst>
      <p:ext uri="{BB962C8B-B14F-4D97-AF65-F5344CB8AC3E}">
        <p14:creationId xmlns:p14="http://schemas.microsoft.com/office/powerpoint/2010/main" val="11046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Références culturelles: </a:t>
            </a:r>
          </a:p>
          <a:p>
            <a:r>
              <a:rPr lang="fr-FR" dirty="0" smtClean="0"/>
              <a:t>- les chiens</a:t>
            </a:r>
            <a:r>
              <a:rPr lang="fr-FR" baseline="0" dirty="0" smtClean="0"/>
              <a:t> ont/aiment les puces</a:t>
            </a:r>
            <a:endParaRPr lang="fr-FR" dirty="0" smtClean="0"/>
          </a:p>
          <a:p>
            <a:pPr marL="171450" indent="-171450">
              <a:buFontTx/>
              <a:buChar char="-"/>
            </a:pPr>
            <a:r>
              <a:rPr lang="fr-FR" dirty="0" smtClean="0"/>
              <a:t>marché aux</a:t>
            </a:r>
            <a:r>
              <a:rPr lang="fr-FR" baseline="0" dirty="0" smtClean="0"/>
              <a:t> puces</a:t>
            </a:r>
          </a:p>
          <a:p>
            <a:pPr marL="0" indent="0">
              <a:buFontTx/>
              <a:buNone/>
            </a:pPr>
            <a:r>
              <a:rPr lang="fr-FR" baseline="0" dirty="0" smtClean="0"/>
              <a:t>=&gt;Inférence à réaliser pour accéder au sens du jeu de mots</a:t>
            </a:r>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20</a:t>
            </a:fld>
            <a:endParaRPr lang="fr-FR"/>
          </a:p>
        </p:txBody>
      </p:sp>
    </p:spTree>
    <p:extLst>
      <p:ext uri="{BB962C8B-B14F-4D97-AF65-F5344CB8AC3E}">
        <p14:creationId xmlns:p14="http://schemas.microsoft.com/office/powerpoint/2010/main" val="533986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fr-FR" altLang="fr-FR" smtClean="0"/>
              <a:t>C’est la mise en relation de différents éléments du texte et les connaissances du lecteur qui permettent de comprendre qu’Oregon et un OURS.</a:t>
            </a:r>
          </a:p>
          <a:p>
            <a:pPr eaLnBrk="1" hangingPunct="1"/>
            <a:r>
              <a:rPr lang="fr-FR" altLang="fr-FR" smtClean="0"/>
              <a:t>Il est indispensable de faire prendre conscience de cette opération mentale aux élèves afin qu’il la transpose à d’autres textes.</a:t>
            </a:r>
          </a:p>
        </p:txBody>
      </p:sp>
      <p:sp>
        <p:nvSpPr>
          <p:cNvPr id="8704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C683AE9D-BA21-430D-B038-06D51CFF9863}" type="slidenum">
              <a:rPr lang="fr-FR" altLang="fr-FR">
                <a:latin typeface="Arial" panose="020B0604020202020204" pitchFamily="34" charset="0"/>
                <a:cs typeface="Arial" panose="020B0604020202020204" pitchFamily="34" charset="0"/>
              </a:rPr>
              <a:pPr algn="r" eaLnBrk="1" hangingPunct="1">
                <a:spcBef>
                  <a:spcPct val="0"/>
                </a:spcBef>
              </a:pPr>
              <a:t>23</a:t>
            </a:fld>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8713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u="sng" dirty="0" smtClean="0"/>
              <a:t>Extrait du film, le sens de la fête</a:t>
            </a:r>
          </a:p>
          <a:p>
            <a:r>
              <a:rPr lang="fr-FR" u="sng" dirty="0" smtClean="0"/>
              <a:t>Un</a:t>
            </a:r>
            <a:r>
              <a:rPr lang="fr-FR" u="sng" baseline="0" dirty="0" smtClean="0"/>
              <a:t> f</a:t>
            </a:r>
            <a:r>
              <a:rPr lang="fr-FR" u="sng" dirty="0" smtClean="0"/>
              <a:t>lorilège de contresens:</a:t>
            </a:r>
          </a:p>
          <a:p>
            <a:r>
              <a:rPr lang="fr-FR" dirty="0" smtClean="0"/>
              <a:t>- turbot poisson</a:t>
            </a:r>
            <a:r>
              <a:rPr lang="fr-FR" baseline="0" dirty="0" smtClean="0"/>
              <a:t> ou </a:t>
            </a:r>
            <a:r>
              <a:rPr lang="fr-FR" dirty="0" smtClean="0"/>
              <a:t>turbo moteur</a:t>
            </a:r>
            <a:r>
              <a:rPr lang="fr-FR" baseline="0" dirty="0" smtClean="0"/>
              <a:t> </a:t>
            </a:r>
          </a:p>
          <a:p>
            <a:r>
              <a:rPr lang="fr-FR" dirty="0" smtClean="0"/>
              <a:t>- loup:</a:t>
            </a:r>
            <a:r>
              <a:rPr lang="fr-FR" baseline="0" dirty="0" smtClean="0"/>
              <a:t> </a:t>
            </a:r>
            <a:r>
              <a:rPr lang="fr-FR" dirty="0" smtClean="0"/>
              <a:t>poisson ou animal de la famille des canidés</a:t>
            </a:r>
          </a:p>
          <a:p>
            <a:r>
              <a:rPr lang="fr-FR" dirty="0" smtClean="0"/>
              <a:t>- chèvres: le fromage</a:t>
            </a:r>
            <a:r>
              <a:rPr lang="fr-FR" baseline="0" dirty="0" smtClean="0"/>
              <a:t> </a:t>
            </a:r>
            <a:r>
              <a:rPr lang="fr-FR" dirty="0" smtClean="0"/>
              <a:t>ou l’ animal qui bêle</a:t>
            </a:r>
          </a:p>
          <a:p>
            <a:pPr marL="0" indent="0">
              <a:buFontTx/>
              <a:buNone/>
            </a:pPr>
            <a:r>
              <a:rPr lang="fr-FR" dirty="0" smtClean="0"/>
              <a:t>- flûtes: verres</a:t>
            </a:r>
            <a:r>
              <a:rPr lang="fr-FR" baseline="0" dirty="0" smtClean="0"/>
              <a:t> </a:t>
            </a:r>
            <a:r>
              <a:rPr lang="fr-FR" dirty="0" smtClean="0"/>
              <a:t>ou instruments de musique</a:t>
            </a:r>
          </a:p>
          <a:p>
            <a:pPr marL="0" indent="0">
              <a:buFontTx/>
              <a:buNone/>
            </a:pPr>
            <a:r>
              <a:rPr lang="fr-FR" dirty="0" smtClean="0"/>
              <a:t>Des signes</a:t>
            </a:r>
            <a:r>
              <a:rPr lang="fr-FR" baseline="0" dirty="0" smtClean="0"/>
              <a:t> qui témoignent d’une</a:t>
            </a:r>
            <a:r>
              <a:rPr lang="fr-FR" dirty="0" smtClean="0"/>
              <a:t> mauvaise compréhension dans le dialogue oral: étonnement, gestes, mimiques,</a:t>
            </a:r>
            <a:r>
              <a:rPr lang="fr-FR" baseline="0" dirty="0" smtClean="0"/>
              <a:t> </a:t>
            </a:r>
            <a:r>
              <a:rPr lang="fr-FR" dirty="0" smtClean="0"/>
              <a:t>voix, arrêt …</a:t>
            </a:r>
          </a:p>
          <a:p>
            <a:pPr marL="0" indent="0">
              <a:buFontTx/>
              <a:buNone/>
            </a:pPr>
            <a:r>
              <a:rPr lang="fr-FR" dirty="0" smtClean="0"/>
              <a:t>Pas</a:t>
            </a:r>
            <a:r>
              <a:rPr lang="fr-FR" baseline="0" dirty="0" smtClean="0"/>
              <a:t> de signes émanant du lecteur faible compreneur (mauvaise interprétation, méconnaissance de l’univers de référence …)</a:t>
            </a:r>
          </a:p>
          <a:p>
            <a:pPr marL="171450" indent="-171450">
              <a:buFont typeface="Symbol" panose="05050102010706020507" pitchFamily="18" charset="2"/>
              <a:buChar char="Þ"/>
            </a:pPr>
            <a:r>
              <a:rPr lang="fr-FR" baseline="0" dirty="0" smtClean="0"/>
              <a:t>M: identifier ce qui peut faire obstacle à la compréhension, expliciter en amont, en contexte (puis hors contexte), </a:t>
            </a:r>
            <a:r>
              <a:rPr lang="fr-FR" baseline="0" dirty="0" smtClean="0"/>
              <a:t>paraphraser</a:t>
            </a:r>
            <a:r>
              <a:rPr lang="fr-FR" baseline="0" dirty="0" smtClean="0"/>
              <a:t>, faire reformuler, questionnement</a:t>
            </a:r>
          </a:p>
          <a:p>
            <a:pPr marL="171450" indent="-171450">
              <a:buFont typeface="Symbol" panose="05050102010706020507" pitchFamily="18" charset="2"/>
              <a:buChar char="Þ"/>
            </a:pPr>
            <a:r>
              <a:rPr lang="fr-FR" baseline="0" dirty="0" smtClean="0"/>
              <a:t> é: image mentale/reformulation/réponse</a:t>
            </a:r>
            <a:endParaRPr lang="fr-FR" dirty="0" smtClean="0"/>
          </a:p>
          <a:p>
            <a:pPr marL="171450" indent="-171450">
              <a:buFontTx/>
              <a:buChar char="-"/>
            </a:pPr>
            <a:endParaRPr lang="fr-FR" dirty="0" smtClean="0"/>
          </a:p>
          <a:p>
            <a:pPr marL="0" indent="0">
              <a:buFontTx/>
              <a:buNone/>
            </a:pPr>
            <a:r>
              <a:rPr lang="fr-FR" dirty="0" smtClean="0"/>
              <a:t>Compréhension partielle</a:t>
            </a:r>
            <a:r>
              <a:rPr lang="fr-FR" baseline="0" dirty="0" smtClean="0"/>
              <a:t> ou </a:t>
            </a:r>
            <a:r>
              <a:rPr lang="fr-FR" dirty="0" smtClean="0"/>
              <a:t>erronée:</a:t>
            </a:r>
          </a:p>
          <a:p>
            <a:pPr marL="0" indent="0">
              <a:buFontTx/>
              <a:buNone/>
            </a:pPr>
            <a:r>
              <a:rPr lang="fr-FR" dirty="0" smtClean="0"/>
              <a:t>// La petite poule rousse se trouve</a:t>
            </a:r>
            <a:r>
              <a:rPr lang="fr-FR" baseline="0" dirty="0" smtClean="0"/>
              <a:t> dans la cour.</a:t>
            </a:r>
          </a:p>
          <a:p>
            <a:pPr marL="0" indent="0">
              <a:buFontTx/>
              <a:buNone/>
            </a:pPr>
            <a:r>
              <a:rPr lang="fr-FR" baseline="0" dirty="0" smtClean="0"/>
              <a:t>    Les animaux qui </a:t>
            </a:r>
            <a:r>
              <a:rPr lang="fr-FR" baseline="0" dirty="0" smtClean="0"/>
              <a:t>lisent : </a:t>
            </a:r>
            <a:r>
              <a:rPr lang="fr-FR" baseline="0" dirty="0" smtClean="0"/>
              <a:t>référence culturelle</a:t>
            </a:r>
          </a:p>
          <a:p>
            <a:pPr marL="0" indent="0">
              <a:buFontTx/>
              <a:buNone/>
            </a:pPr>
            <a:endParaRPr lang="fr-FR" baseline="0" dirty="0" smtClean="0"/>
          </a:p>
          <a:p>
            <a:pPr marL="0" indent="0">
              <a:buFontTx/>
              <a:buNone/>
            </a:pPr>
            <a:r>
              <a:rPr lang="fr-FR" baseline="0" dirty="0" smtClean="0"/>
              <a:t>Reprises anaphoriques: </a:t>
            </a:r>
            <a:r>
              <a:rPr lang="fr-FR" baseline="0" dirty="0" smtClean="0"/>
              <a:t>Terriblement </a:t>
            </a:r>
            <a:r>
              <a:rPr lang="fr-FR" baseline="0" dirty="0" smtClean="0"/>
              <a:t>vert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26</a:t>
            </a:fld>
            <a:endParaRPr lang="fr-FR"/>
          </a:p>
        </p:txBody>
      </p:sp>
    </p:spTree>
    <p:extLst>
      <p:ext uri="{BB962C8B-B14F-4D97-AF65-F5344CB8AC3E}">
        <p14:creationId xmlns:p14="http://schemas.microsoft.com/office/powerpoint/2010/main" val="3518110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ctr"/>
            <a:r>
              <a:rPr lang="fr-FR" sz="1800" b="1" dirty="0" smtClean="0"/>
              <a:t>Questionnaire</a:t>
            </a:r>
            <a:r>
              <a:rPr lang="fr-FR" dirty="0" smtClean="0"/>
              <a:t> </a:t>
            </a:r>
          </a:p>
          <a:p>
            <a:pPr marL="342900" lvl="0" indent="-342900" eaLnBrk="0" fontAlgn="base" hangingPunct="0">
              <a:spcBef>
                <a:spcPct val="20000"/>
              </a:spcBef>
              <a:spcAft>
                <a:spcPct val="0"/>
              </a:spcAft>
              <a:buClr>
                <a:srgbClr val="FFCC00"/>
              </a:buClr>
              <a:buSzPct val="120000"/>
              <a:buFontTx/>
              <a:buChar char="•"/>
              <a:defRPr/>
            </a:pPr>
            <a:r>
              <a:rPr lang="fr-FR" sz="1200" kern="0" dirty="0" smtClean="0">
                <a:solidFill>
                  <a:srgbClr val="010199"/>
                </a:solidFill>
                <a:effectLst>
                  <a:outerShdw blurRad="38100" dist="38100" dir="2700000" algn="tl">
                    <a:srgbClr val="000000"/>
                  </a:outerShdw>
                </a:effectLst>
                <a:latin typeface="Tahoma"/>
              </a:rPr>
              <a:t>C’est un document </a:t>
            </a:r>
            <a:r>
              <a:rPr lang="fr-FR" sz="1200" kern="0" dirty="0" smtClean="0">
                <a:solidFill>
                  <a:srgbClr val="FFC000"/>
                </a:solidFill>
                <a:effectLst>
                  <a:outerShdw blurRad="38100" dist="38100" dir="2700000" algn="tl">
                    <a:srgbClr val="000000"/>
                  </a:outerShdw>
                </a:effectLst>
                <a:latin typeface="Tahoma"/>
              </a:rPr>
              <a:t>écrit</a:t>
            </a:r>
          </a:p>
          <a:p>
            <a:pPr marL="342900" lvl="0" indent="-342900" eaLnBrk="0" fontAlgn="base" hangingPunct="0">
              <a:spcBef>
                <a:spcPct val="20000"/>
              </a:spcBef>
              <a:spcAft>
                <a:spcPct val="0"/>
              </a:spcAft>
              <a:buClr>
                <a:srgbClr val="FFCC00"/>
              </a:buClr>
              <a:buSzPct val="120000"/>
              <a:buFontTx/>
              <a:buChar char="•"/>
              <a:defRPr/>
            </a:pPr>
            <a:r>
              <a:rPr lang="fr-FR" sz="1200" kern="0" dirty="0" smtClean="0">
                <a:solidFill>
                  <a:srgbClr val="010199"/>
                </a:solidFill>
                <a:effectLst>
                  <a:outerShdw blurRad="38100" dist="38100" dir="2700000" algn="tl">
                    <a:srgbClr val="000000"/>
                  </a:outerShdw>
                </a:effectLst>
                <a:latin typeface="Tahoma"/>
              </a:rPr>
              <a:t>L’élève est </a:t>
            </a:r>
            <a:r>
              <a:rPr lang="fr-FR" sz="1200" kern="0" dirty="0" smtClean="0">
                <a:solidFill>
                  <a:srgbClr val="FFC000"/>
                </a:solidFill>
                <a:effectLst>
                  <a:outerShdw blurRad="38100" dist="38100" dir="2700000" algn="tl">
                    <a:srgbClr val="000000"/>
                  </a:outerShdw>
                </a:effectLst>
                <a:latin typeface="Tahoma"/>
              </a:rPr>
              <a:t>seul</a:t>
            </a:r>
          </a:p>
          <a:p>
            <a:pPr marL="342900" lvl="0" indent="-342900" eaLnBrk="0" fontAlgn="base" hangingPunct="0">
              <a:spcBef>
                <a:spcPct val="20000"/>
              </a:spcBef>
              <a:spcAft>
                <a:spcPct val="0"/>
              </a:spcAft>
              <a:buClr>
                <a:srgbClr val="FFCC00"/>
              </a:buClr>
              <a:buSzPct val="120000"/>
              <a:buFontTx/>
              <a:buChar char="•"/>
              <a:defRPr/>
            </a:pPr>
            <a:r>
              <a:rPr lang="fr-FR" sz="1200" kern="0" dirty="0" smtClean="0">
                <a:solidFill>
                  <a:srgbClr val="010199"/>
                </a:solidFill>
                <a:effectLst>
                  <a:outerShdw blurRad="38100" dist="38100" dir="2700000" algn="tl">
                    <a:srgbClr val="000000"/>
                  </a:outerShdw>
                </a:effectLst>
                <a:latin typeface="Tahoma"/>
              </a:rPr>
              <a:t>L’objectif des questions : </a:t>
            </a:r>
            <a:r>
              <a:rPr lang="fr-FR" sz="1200" kern="0" dirty="0" smtClean="0">
                <a:solidFill>
                  <a:srgbClr val="FFC000"/>
                </a:solidFill>
                <a:effectLst>
                  <a:outerShdw blurRad="38100" dist="38100" dir="2700000" algn="tl">
                    <a:srgbClr val="000000"/>
                  </a:outerShdw>
                </a:effectLst>
                <a:latin typeface="Tahoma"/>
              </a:rPr>
              <a:t>vérifier</a:t>
            </a:r>
            <a:r>
              <a:rPr lang="fr-FR" sz="1200" kern="0" dirty="0" smtClean="0">
                <a:solidFill>
                  <a:srgbClr val="010199"/>
                </a:solidFill>
                <a:effectLst>
                  <a:outerShdw blurRad="38100" dist="38100" dir="2700000" algn="tl">
                    <a:srgbClr val="000000"/>
                  </a:outerShdw>
                </a:effectLst>
                <a:latin typeface="Tahoma"/>
              </a:rPr>
              <a:t> que l’élève a compris </a:t>
            </a:r>
            <a:r>
              <a:rPr lang="fr-FR" sz="1200" kern="0" dirty="0" smtClean="0">
                <a:solidFill>
                  <a:srgbClr val="010199"/>
                </a:solidFill>
                <a:effectLst>
                  <a:outerShdw blurRad="38100" dist="38100" dir="2700000" algn="tl">
                    <a:srgbClr val="000000"/>
                  </a:outerShdw>
                </a:effectLst>
                <a:latin typeface="Tahoma"/>
                <a:sym typeface="Wingdings" panose="05000000000000000000" pitchFamily="2" charset="2"/>
              </a:rPr>
              <a:t> </a:t>
            </a:r>
            <a:r>
              <a:rPr lang="fr-FR" sz="1200" kern="0" dirty="0" smtClean="0">
                <a:solidFill>
                  <a:srgbClr val="FFC000"/>
                </a:solidFill>
                <a:effectLst>
                  <a:outerShdw blurRad="38100" dist="38100" dir="2700000" algn="tl">
                    <a:srgbClr val="000000"/>
                  </a:outerShdw>
                </a:effectLst>
                <a:latin typeface="Tahoma"/>
                <a:sym typeface="Wingdings" panose="05000000000000000000" pitchFamily="2" charset="2"/>
              </a:rPr>
              <a:t>bilan</a:t>
            </a:r>
          </a:p>
          <a:p>
            <a:pPr marL="342900" lvl="0" indent="-342900" eaLnBrk="0" fontAlgn="base" hangingPunct="0">
              <a:spcBef>
                <a:spcPct val="20000"/>
              </a:spcBef>
              <a:spcAft>
                <a:spcPct val="0"/>
              </a:spcAft>
              <a:buClr>
                <a:srgbClr val="FFCC00"/>
              </a:buClr>
              <a:buSzPct val="120000"/>
              <a:buFontTx/>
              <a:buChar char="•"/>
              <a:defRPr/>
            </a:pPr>
            <a:r>
              <a:rPr lang="fr-FR" dirty="0" smtClean="0"/>
              <a:t>Les limites et les difficultés du questionnaire : </a:t>
            </a:r>
          </a:p>
          <a:p>
            <a:pPr algn="just"/>
            <a:r>
              <a:rPr lang="fr-FR" dirty="0" smtClean="0"/>
              <a:t>Il place les élèves dans une attitude passive face au texte. </a:t>
            </a:r>
          </a:p>
          <a:p>
            <a:pPr algn="just"/>
            <a:r>
              <a:rPr lang="fr-FR" dirty="0" smtClean="0"/>
              <a:t>Certains élèves répondent aux questions sans lire le </a:t>
            </a:r>
            <a:r>
              <a:rPr lang="fr-FR" dirty="0" smtClean="0"/>
              <a:t>texte</a:t>
            </a:r>
            <a:r>
              <a:rPr lang="fr-FR" baseline="0" dirty="0" smtClean="0"/>
              <a:t> </a:t>
            </a:r>
            <a:r>
              <a:rPr lang="fr-FR" dirty="0" smtClean="0"/>
              <a:t>(la </a:t>
            </a:r>
            <a:r>
              <a:rPr lang="fr-FR" dirty="0" smtClean="0"/>
              <a:t>réponse est mise en relation avec le mot de la question le</a:t>
            </a:r>
            <a:r>
              <a:rPr lang="fr-FR" baseline="0" dirty="0" smtClean="0"/>
              <a:t> plus proche</a:t>
            </a:r>
            <a:r>
              <a:rPr lang="fr-FR" baseline="0" dirty="0" smtClean="0"/>
              <a:t>). </a:t>
            </a:r>
            <a:endParaRPr lang="fr-FR" dirty="0" smtClean="0"/>
          </a:p>
          <a:p>
            <a:pPr algn="just"/>
            <a:r>
              <a:rPr lang="fr-FR" dirty="0" smtClean="0"/>
              <a:t>Il met en œuvre des procédures relativement rudimentaires qui demandent peu d’efforts.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smtClean="0"/>
              <a:t>Il recourt souvent à des questions faciles, littérales, peu pertinentes (souvent placées au début du questionnaire)</a:t>
            </a:r>
          </a:p>
          <a:p>
            <a:pPr algn="just"/>
            <a:r>
              <a:rPr lang="fr-FR" dirty="0" smtClean="0"/>
              <a:t>au détriment des questions inférentielles ou essentielles</a:t>
            </a:r>
            <a:r>
              <a:rPr lang="fr-FR" baseline="0" dirty="0" smtClean="0"/>
              <a:t> (placées en fin de questionnaire</a:t>
            </a:r>
            <a:r>
              <a:rPr lang="fr-FR" baseline="0" dirty="0" smtClean="0"/>
              <a:t>). </a:t>
            </a:r>
            <a:endParaRPr lang="fr-FR" baseline="0" dirty="0" smtClean="0"/>
          </a:p>
          <a:p>
            <a:pPr algn="just"/>
            <a:r>
              <a:rPr lang="fr-FR" dirty="0" smtClean="0"/>
              <a:t>Il ne permet pas de développer de stratégies de compréhension. </a:t>
            </a:r>
          </a:p>
          <a:p>
            <a:pPr algn="just"/>
            <a:r>
              <a:rPr lang="fr-FR" dirty="0" smtClean="0"/>
              <a:t>Le sens des questions est source d’erreurs chez certains élèves. </a:t>
            </a:r>
          </a:p>
          <a:p>
            <a:pPr algn="just"/>
            <a:r>
              <a:rPr lang="fr-FR" dirty="0" smtClean="0"/>
              <a:t>L’implication des élèves est limitée. </a:t>
            </a:r>
          </a:p>
          <a:p>
            <a:pPr marL="342900" lvl="0" indent="-342900" eaLnBrk="0" fontAlgn="base" hangingPunct="0">
              <a:spcBef>
                <a:spcPct val="20000"/>
              </a:spcBef>
              <a:spcAft>
                <a:spcPct val="0"/>
              </a:spcAft>
              <a:buClr>
                <a:srgbClr val="FFCC00"/>
              </a:buClr>
              <a:buSzPct val="120000"/>
              <a:buFontTx/>
              <a:buChar char="•"/>
              <a:defRPr/>
            </a:pPr>
            <a:endParaRPr lang="fr-FR" sz="1200" kern="0" dirty="0" smtClean="0">
              <a:solidFill>
                <a:srgbClr val="FFC000"/>
              </a:solidFill>
              <a:effectLst>
                <a:outerShdw blurRad="38100" dist="38100" dir="2700000" algn="tl">
                  <a:srgbClr val="000000"/>
                </a:outerShdw>
              </a:effectLst>
              <a:latin typeface="Tahoma"/>
              <a:sym typeface="Wingdings" panose="05000000000000000000" pitchFamily="2" charset="2"/>
            </a:endParaRPr>
          </a:p>
          <a:p>
            <a:pPr marL="342900" lvl="0" indent="-342900" eaLnBrk="0" fontAlgn="base" hangingPunct="0">
              <a:spcBef>
                <a:spcPct val="20000"/>
              </a:spcBef>
              <a:spcAft>
                <a:spcPct val="0"/>
              </a:spcAft>
              <a:buClr>
                <a:srgbClr val="FFCC00"/>
              </a:buClr>
              <a:buSzPct val="120000"/>
              <a:buFontTx/>
              <a:buChar char="•"/>
              <a:defRPr/>
            </a:pPr>
            <a:endParaRPr lang="fr-FR" sz="1200" kern="0" dirty="0" smtClean="0">
              <a:solidFill>
                <a:srgbClr val="FFC000"/>
              </a:solidFill>
              <a:effectLst>
                <a:outerShdw blurRad="38100" dist="38100" dir="2700000" algn="tl">
                  <a:srgbClr val="000000"/>
                </a:outerShdw>
              </a:effectLst>
              <a:latin typeface="Tahoma"/>
              <a:sym typeface="Wingdings" panose="05000000000000000000" pitchFamily="2" charset="2"/>
            </a:endParaRPr>
          </a:p>
          <a:p>
            <a:pPr lvl="0" algn="ctr">
              <a:buClr>
                <a:srgbClr val="3891A7"/>
              </a:buClr>
            </a:pPr>
            <a:r>
              <a:rPr lang="fr-FR" sz="1800" b="1" dirty="0" smtClean="0"/>
              <a:t>Questionnement</a:t>
            </a:r>
            <a:r>
              <a:rPr lang="fr-FR" sz="1800" dirty="0" smtClean="0"/>
              <a:t> </a:t>
            </a:r>
          </a:p>
          <a:p>
            <a:pPr marL="342900" lvl="0" indent="-342900" eaLnBrk="0" fontAlgn="base" hangingPunct="0">
              <a:spcBef>
                <a:spcPct val="20000"/>
              </a:spcBef>
              <a:spcAft>
                <a:spcPct val="0"/>
              </a:spcAft>
              <a:buClr>
                <a:srgbClr val="FFCC00"/>
              </a:buClr>
              <a:buSzPct val="120000"/>
              <a:buFontTx/>
              <a:buChar char="•"/>
              <a:defRPr/>
            </a:pPr>
            <a:r>
              <a:rPr lang="fr-FR" sz="1200" kern="0" dirty="0" smtClean="0">
                <a:solidFill>
                  <a:srgbClr val="002060"/>
                </a:solidFill>
                <a:latin typeface="Tahoma"/>
              </a:rPr>
              <a:t>C’est une posture réflexive au service de la compréhension qui en respecte l’aspect dynamique et évolutif (une place est ainsi laissée aux réajustements </a:t>
            </a:r>
            <a:r>
              <a:rPr lang="fr-FR" sz="1200" kern="0" dirty="0" smtClean="0">
                <a:solidFill>
                  <a:srgbClr val="002060"/>
                </a:solidFill>
                <a:latin typeface="Tahoma"/>
              </a:rPr>
              <a:t>…). </a:t>
            </a:r>
            <a:endParaRPr lang="fr-FR" sz="1200" kern="0" dirty="0" smtClean="0">
              <a:solidFill>
                <a:srgbClr val="002060"/>
              </a:solidFill>
              <a:latin typeface="Tahoma"/>
            </a:endParaRPr>
          </a:p>
          <a:p>
            <a:pPr marL="342900" lvl="0" indent="-342900" eaLnBrk="0" fontAlgn="base" hangingPunct="0">
              <a:spcBef>
                <a:spcPct val="20000"/>
              </a:spcBef>
              <a:spcAft>
                <a:spcPct val="0"/>
              </a:spcAft>
              <a:buClr>
                <a:srgbClr val="FFCC00"/>
              </a:buClr>
              <a:buSzPct val="120000"/>
              <a:buFontTx/>
              <a:buChar char="•"/>
              <a:defRPr/>
            </a:pPr>
            <a:r>
              <a:rPr lang="fr-FR" sz="1200" kern="0" dirty="0" smtClean="0">
                <a:solidFill>
                  <a:srgbClr val="002060"/>
                </a:solidFill>
                <a:latin typeface="Tahoma"/>
              </a:rPr>
              <a:t>C’est de </a:t>
            </a:r>
            <a:r>
              <a:rPr lang="fr-FR" sz="1200" kern="0" dirty="0" smtClean="0">
                <a:solidFill>
                  <a:srgbClr val="002060"/>
                </a:solidFill>
                <a:latin typeface="Tahoma"/>
              </a:rPr>
              <a:t>l’oral. </a:t>
            </a:r>
            <a:endParaRPr lang="fr-FR" sz="1200" kern="0" dirty="0" smtClean="0">
              <a:solidFill>
                <a:srgbClr val="002060"/>
              </a:solidFill>
              <a:latin typeface="Tahoma"/>
            </a:endParaRPr>
          </a:p>
          <a:p>
            <a:pPr marL="342900" lvl="0" indent="-342900" eaLnBrk="0" fontAlgn="base" hangingPunct="0">
              <a:spcBef>
                <a:spcPct val="20000"/>
              </a:spcBef>
              <a:spcAft>
                <a:spcPct val="0"/>
              </a:spcAft>
              <a:buClr>
                <a:srgbClr val="FFCC00"/>
              </a:buClr>
              <a:buSzPct val="120000"/>
              <a:buFontTx/>
              <a:buChar char="•"/>
              <a:defRPr/>
            </a:pPr>
            <a:r>
              <a:rPr lang="fr-FR" sz="1200" kern="0" dirty="0" smtClean="0">
                <a:solidFill>
                  <a:srgbClr val="002060"/>
                </a:solidFill>
                <a:latin typeface="Tahoma"/>
              </a:rPr>
              <a:t>Cela s’installe dans les interactions entre pairs. L’élève est dans le partage de ce qu’il croit avoir compris de ce qu’il a lu.</a:t>
            </a:r>
            <a:r>
              <a:rPr lang="fr-FR" sz="1200" dirty="0" smtClean="0">
                <a:solidFill>
                  <a:srgbClr val="002060"/>
                </a:solidFill>
              </a:rPr>
              <a:t>     </a:t>
            </a:r>
          </a:p>
          <a:p>
            <a:pPr marL="0" lvl="0" indent="0" eaLnBrk="0" fontAlgn="base" hangingPunct="0">
              <a:spcBef>
                <a:spcPct val="20000"/>
              </a:spcBef>
              <a:spcAft>
                <a:spcPct val="0"/>
              </a:spcAft>
              <a:buClr>
                <a:srgbClr val="FFCC00"/>
              </a:buClr>
              <a:buSzPct val="120000"/>
              <a:buFontTx/>
              <a:buNone/>
              <a:defRPr/>
            </a:pPr>
            <a:r>
              <a:rPr lang="fr-FR" sz="1200" dirty="0" smtClean="0">
                <a:solidFill>
                  <a:srgbClr val="002060"/>
                </a:solidFill>
              </a:rPr>
              <a:t>                   </a:t>
            </a:r>
            <a:endParaRPr lang="fr-FR" sz="1200" kern="0" dirty="0" smtClean="0">
              <a:solidFill>
                <a:srgbClr val="002060"/>
              </a:solidFill>
              <a:effectLst>
                <a:outerShdw blurRad="38100" dist="38100" dir="2700000" algn="tl">
                  <a:srgbClr val="000000"/>
                </a:outerShdw>
              </a:effectLst>
              <a:latin typeface="Tahoma"/>
            </a:endParaRPr>
          </a:p>
          <a:p>
            <a:endParaRPr lang="fr-FR" dirty="0"/>
          </a:p>
        </p:txBody>
      </p:sp>
      <p:sp>
        <p:nvSpPr>
          <p:cNvPr id="4" name="Espace réservé du numéro de diapositive 3"/>
          <p:cNvSpPr>
            <a:spLocks noGrp="1"/>
          </p:cNvSpPr>
          <p:nvPr>
            <p:ph type="sldNum" sz="quarter" idx="10"/>
          </p:nvPr>
        </p:nvSpPr>
        <p:spPr/>
        <p:txBody>
          <a:bodyPr/>
          <a:lstStyle/>
          <a:p>
            <a:fld id="{52C771F9-FBB1-43FC-A9F4-FCD5710B2F19}" type="slidenum">
              <a:rPr lang="fr-FR" smtClean="0"/>
              <a:t>27</a:t>
            </a:fld>
            <a:endParaRPr lang="fr-FR"/>
          </a:p>
        </p:txBody>
      </p:sp>
    </p:spTree>
    <p:extLst>
      <p:ext uri="{BB962C8B-B14F-4D97-AF65-F5344CB8AC3E}">
        <p14:creationId xmlns:p14="http://schemas.microsoft.com/office/powerpoint/2010/main" val="3723221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29</a:t>
            </a:fld>
            <a:endParaRPr lang="fr-FR"/>
          </a:p>
        </p:txBody>
      </p:sp>
    </p:spTree>
    <p:extLst>
      <p:ext uri="{BB962C8B-B14F-4D97-AF65-F5344CB8AC3E}">
        <p14:creationId xmlns:p14="http://schemas.microsoft.com/office/powerpoint/2010/main" val="1249951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342900" indent="-342900">
              <a:lnSpc>
                <a:spcPct val="100000"/>
              </a:lnSpc>
              <a:spcBef>
                <a:spcPts val="0"/>
              </a:spcBef>
              <a:buClr>
                <a:schemeClr val="dk1"/>
              </a:buClr>
              <a:buSzPct val="25000"/>
              <a:buNone/>
            </a:pPr>
            <a:r>
              <a:rPr lang="en-US" sz="1200" dirty="0" smtClean="0">
                <a:solidFill>
                  <a:schemeClr val="dk1"/>
                </a:solidFill>
                <a:latin typeface="+mn-lt"/>
                <a:ea typeface="Calibri"/>
                <a:cs typeface="Calibri"/>
                <a:sym typeface="Calibri"/>
              </a:rPr>
              <a:t>Place du</a:t>
            </a:r>
            <a:r>
              <a:rPr lang="en-US" sz="1200" baseline="0" dirty="0" smtClean="0">
                <a:solidFill>
                  <a:schemeClr val="dk1"/>
                </a:solidFill>
                <a:latin typeface="+mn-lt"/>
                <a:ea typeface="Calibri"/>
                <a:cs typeface="Calibri"/>
                <a:sym typeface="Calibri"/>
              </a:rPr>
              <a:t> questionnaire</a:t>
            </a:r>
            <a:endParaRPr lang="en-US" sz="1200" dirty="0" smtClean="0">
              <a:solidFill>
                <a:schemeClr val="dk1"/>
              </a:solidFill>
              <a:latin typeface="+mn-lt"/>
              <a:ea typeface="Calibri"/>
              <a:cs typeface="Calibri"/>
              <a:sym typeface="Calibri"/>
            </a:endParaRPr>
          </a:p>
          <a:p>
            <a:pPr marL="342900" indent="-342900">
              <a:lnSpc>
                <a:spcPct val="100000"/>
              </a:lnSpc>
              <a:spcBef>
                <a:spcPts val="0"/>
              </a:spcBef>
              <a:buClr>
                <a:schemeClr val="dk1"/>
              </a:buClr>
              <a:buSzPct val="25000"/>
              <a:buNone/>
            </a:pPr>
            <a:r>
              <a:rPr lang="en-US" sz="1200" dirty="0" err="1" smtClean="0">
                <a:solidFill>
                  <a:schemeClr val="dk1"/>
                </a:solidFill>
                <a:latin typeface="+mn-lt"/>
                <a:ea typeface="Calibri"/>
                <a:cs typeface="Calibri"/>
                <a:sym typeface="Calibri"/>
              </a:rPr>
              <a:t>En</a:t>
            </a:r>
            <a:r>
              <a:rPr lang="en-US" sz="1200" dirty="0" smtClean="0">
                <a:solidFill>
                  <a:schemeClr val="dk1"/>
                </a:solidFill>
                <a:latin typeface="+mn-lt"/>
                <a:ea typeface="Calibri"/>
                <a:cs typeface="Calibri"/>
                <a:sym typeface="Calibri"/>
              </a:rPr>
              <a:t> fin de séance : </a:t>
            </a:r>
            <a:r>
              <a:rPr lang="en-US" sz="1200" dirty="0" err="1" smtClean="0">
                <a:solidFill>
                  <a:schemeClr val="dk1"/>
                </a:solidFill>
                <a:latin typeface="+mn-lt"/>
                <a:ea typeface="Calibri"/>
                <a:cs typeface="Calibri"/>
                <a:sym typeface="Calibri"/>
              </a:rPr>
              <a:t>il</a:t>
            </a:r>
            <a:r>
              <a:rPr lang="en-US" sz="1200" dirty="0" smtClean="0">
                <a:solidFill>
                  <a:schemeClr val="dk1"/>
                </a:solidFill>
                <a:latin typeface="+mn-lt"/>
                <a:ea typeface="Calibri"/>
                <a:cs typeface="Calibri"/>
                <a:sym typeface="Calibri"/>
              </a:rPr>
              <a:t> a le </a:t>
            </a:r>
            <a:r>
              <a:rPr lang="en-US" sz="1200" dirty="0" err="1" smtClean="0">
                <a:solidFill>
                  <a:schemeClr val="dk1"/>
                </a:solidFill>
                <a:latin typeface="+mn-lt"/>
                <a:ea typeface="Calibri"/>
                <a:cs typeface="Calibri"/>
                <a:sym typeface="Calibri"/>
              </a:rPr>
              <a:t>statut</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d’évaluation</a:t>
            </a:r>
            <a:r>
              <a:rPr lang="en-US" sz="1200" dirty="0" smtClean="0">
                <a:solidFill>
                  <a:schemeClr val="dk1"/>
                </a:solidFill>
                <a:latin typeface="+mn-lt"/>
                <a:ea typeface="Calibri"/>
                <a:cs typeface="Calibri"/>
                <a:sym typeface="Calibri"/>
              </a:rPr>
              <a:t>…</a:t>
            </a:r>
          </a:p>
          <a:p>
            <a:pPr marL="342900" indent="-342900">
              <a:lnSpc>
                <a:spcPct val="100000"/>
              </a:lnSpc>
              <a:spcBef>
                <a:spcPts val="520"/>
              </a:spcBef>
              <a:buClr>
                <a:schemeClr val="dk1"/>
              </a:buClr>
              <a:buSzPct val="100000"/>
              <a:buFont typeface="Noto Sans Symbols"/>
              <a:buChar char="→"/>
            </a:pPr>
            <a:r>
              <a:rPr lang="en-US" sz="1200" dirty="0" smtClean="0">
                <a:solidFill>
                  <a:schemeClr val="dk1"/>
                </a:solidFill>
                <a:latin typeface="+mn-lt"/>
                <a:ea typeface="Calibri"/>
                <a:cs typeface="Calibri"/>
                <a:sym typeface="Calibri"/>
              </a:rPr>
              <a:t> Le placer </a:t>
            </a:r>
            <a:r>
              <a:rPr lang="en-US" sz="1200" b="1" u="sng" dirty="0" err="1" smtClean="0">
                <a:solidFill>
                  <a:schemeClr val="dk1"/>
                </a:solidFill>
                <a:latin typeface="+mn-lt"/>
                <a:ea typeface="Calibri"/>
                <a:cs typeface="Calibri"/>
                <a:sym typeface="Calibri"/>
              </a:rPr>
              <a:t>avant</a:t>
            </a:r>
            <a:r>
              <a:rPr lang="en-US" sz="1200" dirty="0" smtClean="0">
                <a:solidFill>
                  <a:schemeClr val="dk1"/>
                </a:solidFill>
                <a:latin typeface="+mn-lt"/>
                <a:ea typeface="Calibri"/>
                <a:cs typeface="Calibri"/>
                <a:sym typeface="Calibri"/>
              </a:rPr>
              <a:t> la </a:t>
            </a:r>
            <a:r>
              <a:rPr lang="en-US" sz="1200" dirty="0" err="1" smtClean="0">
                <a:solidFill>
                  <a:schemeClr val="dk1"/>
                </a:solidFill>
                <a:latin typeface="+mn-lt"/>
                <a:ea typeface="Calibri"/>
                <a:cs typeface="Calibri"/>
                <a:sym typeface="Calibri"/>
              </a:rPr>
              <a:t>relecture</a:t>
            </a:r>
            <a:r>
              <a:rPr lang="en-US" sz="1200" dirty="0" smtClean="0">
                <a:solidFill>
                  <a:schemeClr val="dk1"/>
                </a:solidFill>
                <a:latin typeface="+mn-lt"/>
                <a:ea typeface="Calibri"/>
                <a:cs typeface="Calibri"/>
                <a:sym typeface="Calibri"/>
              </a:rPr>
              <a:t> pour </a:t>
            </a:r>
            <a:r>
              <a:rPr lang="en-US" sz="1200" dirty="0" err="1" smtClean="0">
                <a:solidFill>
                  <a:schemeClr val="dk1"/>
                </a:solidFill>
                <a:latin typeface="+mn-lt"/>
                <a:ea typeface="Calibri"/>
                <a:cs typeface="Calibri"/>
                <a:sym typeface="Calibri"/>
              </a:rPr>
              <a:t>l’envisager</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comme</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une</a:t>
            </a:r>
            <a:r>
              <a:rPr lang="en-US" sz="1200" dirty="0" smtClean="0">
                <a:solidFill>
                  <a:schemeClr val="dk1"/>
                </a:solidFill>
                <a:latin typeface="+mn-lt"/>
                <a:ea typeface="Calibri"/>
                <a:cs typeface="Calibri"/>
                <a:sym typeface="Calibri"/>
              </a:rPr>
              <a:t> aide à la </a:t>
            </a:r>
            <a:r>
              <a:rPr lang="en-US" sz="1200" dirty="0" smtClean="0">
                <a:solidFill>
                  <a:schemeClr val="dk1"/>
                </a:solidFill>
                <a:latin typeface="+mn-lt"/>
                <a:ea typeface="Calibri"/>
                <a:cs typeface="Calibri"/>
                <a:sym typeface="Calibri"/>
              </a:rPr>
              <a:t>comprehension. </a:t>
            </a:r>
            <a:endParaRPr lang="en-US" sz="1200" dirty="0" smtClean="0">
              <a:solidFill>
                <a:schemeClr val="dk1"/>
              </a:solidFill>
              <a:latin typeface="+mn-lt"/>
              <a:ea typeface="Calibri"/>
              <a:cs typeface="Calibri"/>
              <a:sym typeface="Calibri"/>
            </a:endParaRPr>
          </a:p>
          <a:p>
            <a:pPr marL="342900" indent="-342900">
              <a:lnSpc>
                <a:spcPct val="100000"/>
              </a:lnSpc>
              <a:spcBef>
                <a:spcPts val="520"/>
              </a:spcBef>
              <a:buClr>
                <a:schemeClr val="dk1"/>
              </a:buClr>
              <a:buSzPct val="100000"/>
              <a:buFont typeface="Noto Sans Symbols"/>
              <a:buChar char="→"/>
            </a:pPr>
            <a:r>
              <a:rPr lang="en-US" sz="1200" dirty="0" smtClean="0">
                <a:solidFill>
                  <a:schemeClr val="dk1"/>
                </a:solidFill>
                <a:latin typeface="+mn-lt"/>
                <a:ea typeface="Calibri"/>
                <a:cs typeface="Calibri"/>
                <a:sym typeface="Calibri"/>
              </a:rPr>
              <a:t> Demander aux </a:t>
            </a:r>
            <a:r>
              <a:rPr lang="en-US" sz="1200" dirty="0" err="1" smtClean="0">
                <a:solidFill>
                  <a:schemeClr val="dk1"/>
                </a:solidFill>
                <a:latin typeface="+mn-lt"/>
                <a:ea typeface="Calibri"/>
                <a:cs typeface="Calibri"/>
                <a:sym typeface="Calibri"/>
              </a:rPr>
              <a:t>élèves</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s’ils</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savent</a:t>
            </a:r>
            <a:r>
              <a:rPr lang="en-US" sz="1200" dirty="0" smtClean="0">
                <a:solidFill>
                  <a:schemeClr val="dk1"/>
                </a:solidFill>
                <a:latin typeface="+mn-lt"/>
                <a:ea typeface="Calibri"/>
                <a:cs typeface="Calibri"/>
                <a:sym typeface="Calibri"/>
              </a:rPr>
              <a:t> déjà </a:t>
            </a:r>
            <a:r>
              <a:rPr lang="en-US" sz="1200" dirty="0" err="1" smtClean="0">
                <a:solidFill>
                  <a:schemeClr val="dk1"/>
                </a:solidFill>
                <a:latin typeface="+mn-lt"/>
                <a:ea typeface="Calibri"/>
                <a:cs typeface="Calibri"/>
                <a:sym typeface="Calibri"/>
              </a:rPr>
              <a:t>ce</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qu’ils</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auront</a:t>
            </a:r>
            <a:r>
              <a:rPr lang="en-US" sz="1200" dirty="0" smtClean="0">
                <a:solidFill>
                  <a:schemeClr val="dk1"/>
                </a:solidFill>
                <a:latin typeface="+mn-lt"/>
                <a:ea typeface="Calibri"/>
                <a:cs typeface="Calibri"/>
                <a:sym typeface="Calibri"/>
              </a:rPr>
              <a:t> à </a:t>
            </a:r>
            <a:r>
              <a:rPr lang="en-US" sz="1200" dirty="0" err="1" smtClean="0">
                <a:solidFill>
                  <a:schemeClr val="dk1"/>
                </a:solidFill>
                <a:latin typeface="+mn-lt"/>
                <a:ea typeface="Calibri"/>
                <a:cs typeface="Calibri"/>
                <a:sym typeface="Calibri"/>
              </a:rPr>
              <a:t>chercher</a:t>
            </a:r>
            <a:r>
              <a:rPr lang="en-US" sz="1200" dirty="0" smtClean="0">
                <a:solidFill>
                  <a:schemeClr val="dk1"/>
                </a:solidFill>
                <a:latin typeface="+mn-lt"/>
                <a:ea typeface="Calibri"/>
                <a:cs typeface="Calibri"/>
                <a:sym typeface="Calibri"/>
              </a:rPr>
              <a:t> (un </a:t>
            </a:r>
            <a:r>
              <a:rPr lang="en-US" sz="1200" dirty="0" err="1" smtClean="0">
                <a:solidFill>
                  <a:schemeClr val="dk1"/>
                </a:solidFill>
                <a:latin typeface="+mn-lt"/>
                <a:ea typeface="Calibri"/>
                <a:cs typeface="Calibri"/>
                <a:sym typeface="Calibri"/>
              </a:rPr>
              <a:t>prénom</a:t>
            </a:r>
            <a:r>
              <a:rPr lang="en-US" sz="1200" dirty="0" smtClean="0">
                <a:solidFill>
                  <a:schemeClr val="dk1"/>
                </a:solidFill>
                <a:latin typeface="+mn-lt"/>
                <a:ea typeface="Calibri"/>
                <a:cs typeface="Calibri"/>
                <a:sym typeface="Calibri"/>
              </a:rPr>
              <a:t>, un lieu, </a:t>
            </a:r>
            <a:r>
              <a:rPr lang="en-US" sz="1200" dirty="0" err="1" smtClean="0">
                <a:solidFill>
                  <a:schemeClr val="dk1"/>
                </a:solidFill>
                <a:latin typeface="+mn-lt"/>
                <a:ea typeface="Calibri"/>
                <a:cs typeface="Calibri"/>
                <a:sym typeface="Calibri"/>
              </a:rPr>
              <a:t>une</a:t>
            </a:r>
            <a:r>
              <a:rPr lang="en-US" sz="1200" dirty="0" smtClean="0">
                <a:solidFill>
                  <a:schemeClr val="dk1"/>
                </a:solidFill>
                <a:latin typeface="+mn-lt"/>
                <a:ea typeface="Calibri"/>
                <a:cs typeface="Calibri"/>
                <a:sym typeface="Calibri"/>
              </a:rPr>
              <a:t> explication</a:t>
            </a:r>
            <a:r>
              <a:rPr lang="en-US" sz="1200" dirty="0" smtClean="0">
                <a:solidFill>
                  <a:schemeClr val="dk1"/>
                </a:solidFill>
                <a:latin typeface="+mn-lt"/>
                <a:ea typeface="Calibri"/>
                <a:cs typeface="Calibri"/>
                <a:sym typeface="Calibri"/>
              </a:rPr>
              <a:t>…). </a:t>
            </a:r>
            <a:endParaRPr lang="en-US" sz="1200" dirty="0" smtClean="0">
              <a:solidFill>
                <a:schemeClr val="dk1"/>
              </a:solidFill>
              <a:latin typeface="+mn-lt"/>
              <a:ea typeface="Calibri"/>
              <a:cs typeface="Calibri"/>
              <a:sym typeface="Calibri"/>
            </a:endParaRPr>
          </a:p>
          <a:p>
            <a:pPr marL="342900" indent="-342900">
              <a:lnSpc>
                <a:spcPct val="100000"/>
              </a:lnSpc>
              <a:spcBef>
                <a:spcPts val="520"/>
              </a:spcBef>
              <a:buClr>
                <a:schemeClr val="dk1"/>
              </a:buClr>
              <a:buSzPct val="100000"/>
              <a:buFont typeface="Noto Sans Symbols"/>
              <a:buChar char="→"/>
            </a:pPr>
            <a:r>
              <a:rPr lang="en-US" sz="1200" dirty="0" smtClean="0">
                <a:solidFill>
                  <a:schemeClr val="dk1"/>
                </a:solidFill>
                <a:latin typeface="+mn-lt"/>
                <a:ea typeface="Calibri"/>
                <a:cs typeface="Calibri"/>
                <a:sym typeface="Calibri"/>
              </a:rPr>
              <a:t> Des questions qui </a:t>
            </a:r>
            <a:r>
              <a:rPr lang="en-US" sz="1200" dirty="0" err="1" smtClean="0">
                <a:solidFill>
                  <a:schemeClr val="dk1"/>
                </a:solidFill>
                <a:latin typeface="+mn-lt"/>
                <a:ea typeface="Calibri"/>
                <a:cs typeface="Calibri"/>
                <a:sym typeface="Calibri"/>
              </a:rPr>
              <a:t>permettent</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d’orienter</a:t>
            </a:r>
            <a:r>
              <a:rPr lang="en-US" sz="1200" dirty="0" smtClean="0">
                <a:solidFill>
                  <a:schemeClr val="dk1"/>
                </a:solidFill>
                <a:latin typeface="+mn-lt"/>
                <a:ea typeface="Calibri"/>
                <a:cs typeface="Calibri"/>
                <a:sym typeface="Calibri"/>
              </a:rPr>
              <a:t> la </a:t>
            </a:r>
            <a:r>
              <a:rPr lang="en-US" sz="1200" dirty="0" err="1" smtClean="0">
                <a:solidFill>
                  <a:schemeClr val="dk1"/>
                </a:solidFill>
                <a:latin typeface="+mn-lt"/>
                <a:ea typeface="Calibri"/>
                <a:cs typeface="Calibri"/>
                <a:sym typeface="Calibri"/>
              </a:rPr>
              <a:t>relecture</a:t>
            </a:r>
            <a:r>
              <a:rPr lang="en-US" sz="1200" dirty="0" smtClean="0">
                <a:solidFill>
                  <a:schemeClr val="dk1"/>
                </a:solidFill>
                <a:latin typeface="+mn-lt"/>
                <a:ea typeface="Calibri"/>
                <a:cs typeface="Calibri"/>
                <a:sym typeface="Calibri"/>
              </a:rPr>
              <a:t> et de la </a:t>
            </a:r>
            <a:r>
              <a:rPr lang="en-US" sz="1200" dirty="0" err="1" smtClean="0">
                <a:solidFill>
                  <a:schemeClr val="dk1"/>
                </a:solidFill>
                <a:latin typeface="+mn-lt"/>
                <a:ea typeface="Calibri"/>
                <a:cs typeface="Calibri"/>
                <a:sym typeface="Calibri"/>
              </a:rPr>
              <a:t>rendre</a:t>
            </a:r>
            <a:r>
              <a:rPr lang="en-US" sz="1200" dirty="0" smtClean="0">
                <a:solidFill>
                  <a:schemeClr val="dk1"/>
                </a:solidFill>
                <a:latin typeface="+mn-lt"/>
                <a:ea typeface="Calibri"/>
                <a:cs typeface="Calibri"/>
                <a:sym typeface="Calibri"/>
              </a:rPr>
              <a:t> plus </a:t>
            </a:r>
            <a:r>
              <a:rPr lang="en-US" sz="1200" dirty="0" err="1" smtClean="0">
                <a:solidFill>
                  <a:schemeClr val="dk1"/>
                </a:solidFill>
                <a:latin typeface="+mn-lt"/>
                <a:ea typeface="Calibri"/>
                <a:cs typeface="Calibri"/>
                <a:sym typeface="Calibri"/>
              </a:rPr>
              <a:t>féconde</a:t>
            </a:r>
            <a:r>
              <a:rPr lang="en-US" sz="1200" dirty="0" smtClean="0">
                <a:solidFill>
                  <a:schemeClr val="dk1"/>
                </a:solidFill>
                <a:latin typeface="+mn-lt"/>
                <a:ea typeface="Calibri"/>
                <a:cs typeface="Calibri"/>
                <a:sym typeface="Calibri"/>
              </a:rPr>
              <a:t>. </a:t>
            </a:r>
            <a:endParaRPr lang="en-US" sz="1200" dirty="0" smtClean="0">
              <a:solidFill>
                <a:schemeClr val="dk1"/>
              </a:solidFill>
              <a:latin typeface="+mn-lt"/>
              <a:ea typeface="Calibri"/>
              <a:cs typeface="Calibri"/>
              <a:sym typeface="Calibri"/>
            </a:endParaRPr>
          </a:p>
          <a:p>
            <a:pPr marL="342900" indent="-342900">
              <a:lnSpc>
                <a:spcPct val="100000"/>
              </a:lnSpc>
              <a:spcBef>
                <a:spcPts val="520"/>
              </a:spcBef>
              <a:buClr>
                <a:schemeClr val="dk1"/>
              </a:buClr>
              <a:buSzPct val="100000"/>
              <a:buFont typeface="Noto Sans Symbols"/>
              <a:buChar char="→"/>
            </a:pPr>
            <a:r>
              <a:rPr lang="en-US" sz="1200" dirty="0" smtClean="0">
                <a:solidFill>
                  <a:schemeClr val="dk1"/>
                </a:solidFill>
                <a:latin typeface="+mn-lt"/>
                <a:ea typeface="Calibri"/>
                <a:cs typeface="Calibri"/>
                <a:sym typeface="Calibri"/>
              </a:rPr>
              <a:t> Des questions </a:t>
            </a:r>
            <a:r>
              <a:rPr lang="en-US" sz="1200" dirty="0" err="1" smtClean="0">
                <a:solidFill>
                  <a:schemeClr val="dk1"/>
                </a:solidFill>
                <a:latin typeface="+mn-lt"/>
                <a:ea typeface="Calibri"/>
                <a:cs typeface="Calibri"/>
                <a:sym typeface="Calibri"/>
              </a:rPr>
              <a:t>en</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nombre</a:t>
            </a:r>
            <a:r>
              <a:rPr lang="en-US" sz="1200" dirty="0" smtClean="0">
                <a:solidFill>
                  <a:schemeClr val="dk1"/>
                </a:solidFill>
                <a:latin typeface="+mn-lt"/>
                <a:ea typeface="Calibri"/>
                <a:cs typeface="Calibri"/>
                <a:sym typeface="Calibri"/>
              </a:rPr>
              <a:t> </a:t>
            </a:r>
            <a:r>
              <a:rPr lang="en-US" sz="1200" dirty="0" err="1" smtClean="0">
                <a:solidFill>
                  <a:schemeClr val="dk1"/>
                </a:solidFill>
                <a:latin typeface="+mn-lt"/>
                <a:ea typeface="Calibri"/>
                <a:cs typeface="Calibri"/>
                <a:sym typeface="Calibri"/>
              </a:rPr>
              <a:t>limité</a:t>
            </a:r>
            <a:r>
              <a:rPr lang="en-US" sz="1200" dirty="0" smtClean="0">
                <a:solidFill>
                  <a:schemeClr val="dk1"/>
                </a:solidFill>
                <a:latin typeface="+mn-lt"/>
                <a:ea typeface="Calibri"/>
                <a:cs typeface="Calibri"/>
                <a:sym typeface="Calibri"/>
              </a:rPr>
              <a:t> qui </a:t>
            </a:r>
            <a:r>
              <a:rPr lang="en-US" sz="1200" dirty="0" err="1" smtClean="0">
                <a:solidFill>
                  <a:schemeClr val="dk1"/>
                </a:solidFill>
                <a:latin typeface="+mn-lt"/>
                <a:ea typeface="Calibri"/>
                <a:cs typeface="Calibri"/>
                <a:sym typeface="Calibri"/>
              </a:rPr>
              <a:t>vont</a:t>
            </a:r>
            <a:r>
              <a:rPr lang="en-US" sz="1200" dirty="0" smtClean="0">
                <a:solidFill>
                  <a:schemeClr val="dk1"/>
                </a:solidFill>
                <a:latin typeface="+mn-lt"/>
                <a:ea typeface="Calibri"/>
                <a:cs typeface="Calibri"/>
                <a:sym typeface="Calibri"/>
              </a:rPr>
              <a:t> à </a:t>
            </a:r>
            <a:r>
              <a:rPr lang="en-US" sz="1200" b="1" dirty="0" err="1" smtClean="0">
                <a:solidFill>
                  <a:schemeClr val="dk1"/>
                </a:solidFill>
                <a:latin typeface="+mn-lt"/>
                <a:ea typeface="Calibri"/>
                <a:cs typeface="Calibri"/>
                <a:sym typeface="Calibri"/>
              </a:rPr>
              <a:t>l’essentiel</a:t>
            </a:r>
            <a:r>
              <a:rPr lang="en-US" sz="1200" dirty="0" smtClean="0">
                <a:solidFill>
                  <a:schemeClr val="dk1"/>
                </a:solidFill>
                <a:latin typeface="+mn-lt"/>
                <a:ea typeface="Calibri"/>
                <a:cs typeface="Calibri"/>
                <a:sym typeface="Calibri"/>
              </a:rPr>
              <a:t> du </a:t>
            </a:r>
            <a:r>
              <a:rPr lang="en-US" sz="1200" dirty="0" err="1" smtClean="0">
                <a:solidFill>
                  <a:schemeClr val="dk1"/>
                </a:solidFill>
                <a:latin typeface="+mn-lt"/>
                <a:ea typeface="Calibri"/>
                <a:cs typeface="Calibri"/>
                <a:sym typeface="Calibri"/>
              </a:rPr>
              <a:t>texte</a:t>
            </a:r>
            <a:r>
              <a:rPr lang="en-US" sz="1200" dirty="0" smtClean="0">
                <a:solidFill>
                  <a:schemeClr val="dk1"/>
                </a:solidFill>
                <a:latin typeface="+mn-lt"/>
                <a:ea typeface="Calibri"/>
                <a:cs typeface="Calibri"/>
                <a:sym typeface="Calibri"/>
              </a:rPr>
              <a:t>. </a:t>
            </a:r>
            <a:endParaRPr lang="en-US" sz="1200" dirty="0" smtClean="0">
              <a:solidFill>
                <a:schemeClr val="dk1"/>
              </a:solidFill>
              <a:latin typeface="+mn-lt"/>
              <a:ea typeface="Calibri"/>
              <a:cs typeface="Calibri"/>
              <a:sym typeface="Calibri"/>
            </a:endParaRPr>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30</a:t>
            </a:fld>
            <a:endParaRPr lang="fr-FR"/>
          </a:p>
        </p:txBody>
      </p:sp>
    </p:spTree>
    <p:extLst>
      <p:ext uri="{BB962C8B-B14F-4D97-AF65-F5344CB8AC3E}">
        <p14:creationId xmlns:p14="http://schemas.microsoft.com/office/powerpoint/2010/main" val="322287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Analyse du</a:t>
            </a:r>
            <a:r>
              <a:rPr lang="fr-FR" baseline="0" dirty="0" smtClean="0"/>
              <a:t> scénario:  quelles ressemblances et quelles différences/ scénario précédent (questions littérales)? Quels avantages?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NB </a:t>
            </a:r>
            <a:r>
              <a:rPr lang="fr-FR" sz="1200" dirty="0" smtClean="0"/>
              <a:t>: Ce </a:t>
            </a:r>
            <a:r>
              <a:rPr lang="fr-FR" sz="1200" dirty="0" smtClean="0"/>
              <a:t>scénario est plus efficace en petit </a:t>
            </a:r>
            <a:r>
              <a:rPr lang="fr-FR" sz="1200" dirty="0" smtClean="0"/>
              <a:t>groupe.</a:t>
            </a:r>
            <a:r>
              <a:rPr lang="fr-FR" sz="1200" baseline="0" dirty="0" smtClean="0"/>
              <a:t>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172898AD-62FE-4169-9198-BC6CE481348C}" type="slidenum">
              <a:rPr lang="fr-FR" smtClean="0"/>
              <a:t>32</a:t>
            </a:fld>
            <a:endParaRPr lang="fr-FR"/>
          </a:p>
        </p:txBody>
      </p:sp>
    </p:spTree>
    <p:extLst>
      <p:ext uri="{BB962C8B-B14F-4D97-AF65-F5344CB8AC3E}">
        <p14:creationId xmlns:p14="http://schemas.microsoft.com/office/powerpoint/2010/main" val="38417065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a:t>
            </a:r>
            <a:r>
              <a:rPr lang="fr-FR" dirty="0" smtClean="0"/>
              <a:t>questions facilitent la reformulation</a:t>
            </a:r>
            <a:r>
              <a:rPr lang="fr-FR" baseline="0" dirty="0" smtClean="0"/>
              <a:t> de l’histoire. </a:t>
            </a:r>
            <a:r>
              <a:rPr lang="fr-FR" dirty="0" smtClean="0"/>
              <a:t>Certaines questions permettent</a:t>
            </a:r>
            <a:r>
              <a:rPr lang="fr-FR" baseline="0" dirty="0" smtClean="0"/>
              <a:t> de travailler l’implicite du texte, lesquelles? Ambiguïté de l’identité des pierres dans la fiction, elles parlent, pourquoi ne se déplaceraient-elles pas?</a:t>
            </a:r>
            <a:endParaRPr lang="fr-FR" dirty="0"/>
          </a:p>
        </p:txBody>
      </p:sp>
      <p:sp>
        <p:nvSpPr>
          <p:cNvPr id="4" name="Espace réservé du numéro de diapositive 3"/>
          <p:cNvSpPr>
            <a:spLocks noGrp="1"/>
          </p:cNvSpPr>
          <p:nvPr>
            <p:ph type="sldNum" sz="quarter" idx="10"/>
          </p:nvPr>
        </p:nvSpPr>
        <p:spPr/>
        <p:txBody>
          <a:bodyPr/>
          <a:lstStyle/>
          <a:p>
            <a:fld id="{172898AD-62FE-4169-9198-BC6CE481348C}" type="slidenum">
              <a:rPr lang="fr-FR" smtClean="0"/>
              <a:t>33</a:t>
            </a:fld>
            <a:endParaRPr lang="fr-FR"/>
          </a:p>
        </p:txBody>
      </p:sp>
    </p:spTree>
    <p:extLst>
      <p:ext uri="{BB962C8B-B14F-4D97-AF65-F5344CB8AC3E}">
        <p14:creationId xmlns:p14="http://schemas.microsoft.com/office/powerpoint/2010/main" val="129772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sz="1200" b="1" kern="1200" dirty="0" smtClean="0">
                <a:solidFill>
                  <a:schemeClr val="tx1"/>
                </a:solidFill>
                <a:latin typeface="+mn-lt"/>
                <a:ea typeface="+mn-ea"/>
                <a:cs typeface="+mn-cs"/>
              </a:rPr>
              <a:t> Jusque dans les années 1980 et les progrès de la psychologie cognitive, « </a:t>
            </a:r>
            <a:r>
              <a:rPr lang="fr-FR" sz="1200" b="1" i="1" kern="1200" dirty="0" smtClean="0">
                <a:solidFill>
                  <a:schemeClr val="tx1"/>
                </a:solidFill>
                <a:latin typeface="+mn-lt"/>
                <a:ea typeface="+mn-ea"/>
                <a:cs typeface="+mn-cs"/>
              </a:rPr>
              <a:t>on a considéré que la compréhension d'un texte allait de soi, sous réserve que le décodage soit maîtrisé. Elle ne faisait donc pas l'objet d'un apprentissage explicite</a:t>
            </a:r>
            <a:r>
              <a:rPr lang="fr-FR" sz="1200" b="1" kern="1200" dirty="0" smtClean="0">
                <a:solidFill>
                  <a:schemeClr val="tx1"/>
                </a:solidFill>
                <a:latin typeface="+mn-lt"/>
                <a:ea typeface="+mn-ea"/>
                <a:cs typeface="+mn-cs"/>
              </a:rPr>
              <a:t> ». (</a:t>
            </a:r>
            <a:r>
              <a:rPr lang="fr-FR" sz="1200" b="1" kern="1200" dirty="0" err="1" smtClean="0">
                <a:solidFill>
                  <a:schemeClr val="tx1"/>
                </a:solidFill>
                <a:latin typeface="+mn-lt"/>
                <a:ea typeface="+mn-ea"/>
                <a:cs typeface="+mn-cs"/>
              </a:rPr>
              <a:t>Lieury</a:t>
            </a:r>
            <a:r>
              <a:rPr lang="fr-FR" sz="1200" b="1" kern="1200" dirty="0" smtClean="0">
                <a:solidFill>
                  <a:schemeClr val="tx1"/>
                </a:solidFill>
                <a:latin typeface="+mn-lt"/>
                <a:ea typeface="+mn-ea"/>
                <a:cs typeface="+mn-cs"/>
              </a:rPr>
              <a:t>, A. &amp; de la Haye, F., 2011)</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On sait à présent que</a:t>
            </a:r>
            <a:r>
              <a:rPr lang="fr-FR" sz="1200" b="1" i="1" kern="1200" dirty="0" smtClean="0">
                <a:solidFill>
                  <a:schemeClr val="tx1"/>
                </a:solidFill>
                <a:latin typeface="+mn-lt"/>
                <a:ea typeface="+mn-ea"/>
                <a:cs typeface="+mn-cs"/>
              </a:rPr>
              <a:t> « comprendre un discours ou un texte, c'est construire une représentation mentale intégrée et cohérente de la situation décrite par ce discours ou ce texte » </a:t>
            </a:r>
            <a:r>
              <a:rPr lang="fr-FR" sz="1200" b="1" kern="1200" baseline="30000" dirty="0" smtClean="0">
                <a:solidFill>
                  <a:schemeClr val="tx1"/>
                </a:solidFill>
                <a:latin typeface="+mn-lt"/>
                <a:ea typeface="+mn-ea"/>
                <a:cs typeface="+mn-cs"/>
              </a:rPr>
              <a:t> </a:t>
            </a:r>
            <a:r>
              <a:rPr lang="fr-FR" sz="1200" b="1" i="1" kern="1200" dirty="0" smtClean="0">
                <a:solidFill>
                  <a:schemeClr val="tx1"/>
                </a:solidFill>
                <a:latin typeface="+mn-lt"/>
                <a:ea typeface="+mn-ea"/>
                <a:cs typeface="+mn-cs"/>
              </a:rPr>
              <a:t> </a:t>
            </a:r>
            <a:r>
              <a:rPr lang="fr-FR" sz="1200" b="1" kern="1200" dirty="0" smtClean="0">
                <a:solidFill>
                  <a:schemeClr val="tx1"/>
                </a:solidFill>
                <a:latin typeface="+mn-lt"/>
                <a:ea typeface="+mn-ea"/>
                <a:cs typeface="+mn-cs"/>
              </a:rPr>
              <a:t>(Fayol, M.,2003)</a:t>
            </a:r>
            <a:endParaRPr lang="fr-FR" sz="1200" kern="1200" dirty="0" smtClean="0">
              <a:solidFill>
                <a:schemeClr val="tx1"/>
              </a:solidFill>
              <a:latin typeface="+mn-lt"/>
              <a:ea typeface="+mn-ea"/>
              <a:cs typeface="+mn-cs"/>
            </a:endParaRPr>
          </a:p>
          <a:p>
            <a:r>
              <a:rPr lang="fr-FR" sz="1200" b="1" kern="1200" baseline="300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900" b="0" kern="1200" baseline="30000" dirty="0" smtClean="0">
                <a:solidFill>
                  <a:schemeClr val="tx1"/>
                </a:solidFill>
                <a:latin typeface="+mn-lt"/>
                <a:ea typeface="+mn-ea"/>
                <a:cs typeface="+mn-cs"/>
              </a:rPr>
              <a:t>  </a:t>
            </a:r>
            <a:r>
              <a:rPr lang="fr-FR" sz="900" b="0" kern="1200" dirty="0" smtClean="0">
                <a:solidFill>
                  <a:schemeClr val="tx1"/>
                </a:solidFill>
                <a:latin typeface="+mn-lt"/>
                <a:ea typeface="+mn-ea"/>
                <a:cs typeface="+mn-cs"/>
              </a:rPr>
              <a:t> </a:t>
            </a:r>
            <a:r>
              <a:rPr lang="fr-FR" sz="900" b="0" kern="1200" dirty="0" err="1" smtClean="0">
                <a:solidFill>
                  <a:schemeClr val="tx1"/>
                </a:solidFill>
                <a:latin typeface="+mn-lt"/>
                <a:ea typeface="+mn-ea"/>
                <a:cs typeface="+mn-cs"/>
              </a:rPr>
              <a:t>Lieury</a:t>
            </a:r>
            <a:r>
              <a:rPr lang="fr-FR" sz="900" b="0" kern="1200" dirty="0" smtClean="0">
                <a:solidFill>
                  <a:schemeClr val="tx1"/>
                </a:solidFill>
                <a:latin typeface="+mn-lt"/>
                <a:ea typeface="+mn-ea"/>
                <a:cs typeface="+mn-cs"/>
              </a:rPr>
              <a:t>, A. &amp; de la Haye, F. (2011), </a:t>
            </a:r>
            <a:r>
              <a:rPr lang="fr-FR" sz="900" b="0" i="1" kern="1200" dirty="0" smtClean="0">
                <a:solidFill>
                  <a:schemeClr val="tx1"/>
                </a:solidFill>
                <a:latin typeface="+mn-lt"/>
                <a:ea typeface="+mn-ea"/>
                <a:cs typeface="+mn-cs"/>
              </a:rPr>
              <a:t>Psychologie cognitive de l'éducation</a:t>
            </a:r>
            <a:r>
              <a:rPr lang="fr-FR" sz="900" b="0" kern="1200" dirty="0" smtClean="0">
                <a:solidFill>
                  <a:schemeClr val="tx1"/>
                </a:solidFill>
                <a:latin typeface="+mn-lt"/>
                <a:ea typeface="+mn-ea"/>
                <a:cs typeface="+mn-cs"/>
              </a:rPr>
              <a:t>, 2</a:t>
            </a:r>
            <a:r>
              <a:rPr lang="fr-FR" sz="900" b="0" kern="1200" baseline="30000" dirty="0" smtClean="0">
                <a:solidFill>
                  <a:schemeClr val="tx1"/>
                </a:solidFill>
                <a:latin typeface="+mn-lt"/>
                <a:ea typeface="+mn-ea"/>
                <a:cs typeface="+mn-cs"/>
              </a:rPr>
              <a:t>ième</a:t>
            </a:r>
            <a:r>
              <a:rPr lang="fr-FR" sz="900" b="0" kern="1200" dirty="0" smtClean="0">
                <a:solidFill>
                  <a:schemeClr val="tx1"/>
                </a:solidFill>
                <a:latin typeface="+mn-lt"/>
                <a:ea typeface="+mn-ea"/>
                <a:cs typeface="+mn-cs"/>
              </a:rPr>
              <a:t> édition, les topos, </a:t>
            </a:r>
            <a:r>
              <a:rPr lang="fr-FR" sz="900" b="0" kern="1200" dirty="0" err="1" smtClean="0">
                <a:solidFill>
                  <a:schemeClr val="tx1"/>
                </a:solidFill>
                <a:latin typeface="+mn-lt"/>
                <a:ea typeface="+mn-ea"/>
                <a:cs typeface="+mn-cs"/>
              </a:rPr>
              <a:t>Dunod</a:t>
            </a:r>
            <a:r>
              <a:rPr lang="fr-FR" sz="900" b="0" kern="1200" dirty="0" smtClean="0">
                <a:solidFill>
                  <a:schemeClr val="tx1"/>
                </a:solidFill>
                <a:latin typeface="+mn-lt"/>
                <a:ea typeface="+mn-ea"/>
                <a:cs typeface="+mn-cs"/>
              </a:rPr>
              <a:t> </a:t>
            </a:r>
          </a:p>
          <a:p>
            <a:r>
              <a:rPr lang="fr-FR" sz="900" b="0" kern="1200" baseline="30000" dirty="0" smtClean="0">
                <a:solidFill>
                  <a:schemeClr val="tx1"/>
                </a:solidFill>
                <a:latin typeface="+mn-lt"/>
                <a:ea typeface="+mn-ea"/>
                <a:cs typeface="+mn-cs"/>
              </a:rPr>
              <a:t>    </a:t>
            </a:r>
            <a:r>
              <a:rPr lang="fr-FR" sz="900" b="0" kern="1200" dirty="0" smtClean="0">
                <a:solidFill>
                  <a:schemeClr val="tx1"/>
                </a:solidFill>
                <a:latin typeface="+mn-lt"/>
                <a:ea typeface="+mn-ea"/>
                <a:cs typeface="+mn-cs"/>
              </a:rPr>
              <a:t>Fayol ,M. (2003) </a:t>
            </a:r>
            <a:r>
              <a:rPr lang="fr-FR" sz="900" b="0" i="1" kern="1200" dirty="0" smtClean="0">
                <a:solidFill>
                  <a:schemeClr val="tx1"/>
                </a:solidFill>
                <a:latin typeface="+mn-lt"/>
                <a:ea typeface="+mn-ea"/>
                <a:cs typeface="+mn-cs"/>
              </a:rPr>
              <a:t>La compréhension : évaluation, difficultés et intervention</a:t>
            </a:r>
            <a:r>
              <a:rPr lang="fr-FR" sz="900" b="0" kern="1200" dirty="0" smtClean="0">
                <a:solidFill>
                  <a:schemeClr val="tx1"/>
                </a:solidFill>
                <a:latin typeface="+mn-lt"/>
                <a:ea typeface="+mn-ea"/>
                <a:cs typeface="+mn-cs"/>
              </a:rPr>
              <a:t>, Conférence de Consensus, Paris 4. 5 décembre,  </a:t>
            </a:r>
            <a:r>
              <a:rPr lang="fr-FR" sz="900" b="0" u="sng" kern="1200" dirty="0" smtClean="0">
                <a:solidFill>
                  <a:schemeClr val="tx1"/>
                </a:solidFill>
                <a:latin typeface="+mn-lt"/>
                <a:ea typeface="+mn-ea"/>
                <a:cs typeface="+mn-cs"/>
                <a:hlinkClick r:id="rId3"/>
              </a:rPr>
              <a:t>http://www.bienlire.education.fr</a:t>
            </a:r>
            <a:r>
              <a:rPr lang="fr-FR" sz="900" b="0" kern="1200" dirty="0" smtClean="0">
                <a:solidFill>
                  <a:schemeClr val="tx1"/>
                </a:solidFill>
                <a:latin typeface="+mn-lt"/>
                <a:ea typeface="+mn-ea"/>
                <a:cs typeface="+mn-cs"/>
              </a:rPr>
              <a:t>   </a:t>
            </a:r>
          </a:p>
          <a:p>
            <a:endParaRPr lang="fr-FR" sz="1200" b="1"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r>
              <a:rPr lang="fr-FR" sz="1200" b="1" i="1" kern="1200" dirty="0" smtClean="0">
                <a:solidFill>
                  <a:schemeClr val="tx1"/>
                </a:solidFill>
                <a:latin typeface="+mn-lt"/>
                <a:ea typeface="+mn-ea"/>
                <a:cs typeface="+mn-cs"/>
              </a:rPr>
              <a:t>Comprendre un texte, c’est s’en faire une représentation mentale cohérente en combinant les informations explicites et implicites qu’il contient à ses propres connaissances. Cette représentation est dynamique et cyclique. Elle se transforme et se complexifie au fur et à mesure de la lecture.</a:t>
            </a:r>
            <a:r>
              <a:rPr lang="fr-FR" sz="1200" b="1" kern="1200" dirty="0" smtClean="0">
                <a:solidFill>
                  <a:schemeClr val="tx1"/>
                </a:solidFill>
                <a:latin typeface="+mn-lt"/>
                <a:ea typeface="+mn-ea"/>
                <a:cs typeface="+mn-cs"/>
              </a:rPr>
              <a:t> » </a:t>
            </a:r>
            <a:r>
              <a:rPr lang="fr-FR" sz="1000" b="1" i="1" kern="1200" dirty="0" smtClean="0">
                <a:solidFill>
                  <a:schemeClr val="tx1"/>
                </a:solidFill>
                <a:latin typeface="+mn-lt"/>
                <a:ea typeface="+mn-ea"/>
                <a:cs typeface="+mn-cs"/>
              </a:rPr>
              <a:t>La lecture, apprentissage et difficultés,</a:t>
            </a:r>
            <a:r>
              <a:rPr lang="fr-FR" sz="1000" b="1" kern="1200" dirty="0" smtClean="0">
                <a:solidFill>
                  <a:schemeClr val="tx1"/>
                </a:solidFill>
                <a:latin typeface="+mn-lt"/>
                <a:ea typeface="+mn-ea"/>
                <a:cs typeface="+mn-cs"/>
              </a:rPr>
              <a:t> sous la direction de Jocelyne </a:t>
            </a:r>
            <a:r>
              <a:rPr lang="fr-FR" sz="1000" b="1" kern="1200" dirty="0" err="1" smtClean="0">
                <a:solidFill>
                  <a:schemeClr val="tx1"/>
                </a:solidFill>
                <a:latin typeface="+mn-lt"/>
                <a:ea typeface="+mn-ea"/>
                <a:cs typeface="+mn-cs"/>
              </a:rPr>
              <a:t>Giasson</a:t>
            </a:r>
            <a:r>
              <a:rPr lang="fr-FR" sz="1000" b="1" kern="1200" dirty="0" smtClean="0">
                <a:solidFill>
                  <a:schemeClr val="tx1"/>
                </a:solidFill>
                <a:latin typeface="+mn-lt"/>
                <a:ea typeface="+mn-ea"/>
                <a:cs typeface="+mn-cs"/>
              </a:rPr>
              <a:t>, de Boeck 2012</a:t>
            </a:r>
            <a:endParaRPr lang="fr-FR" sz="1000"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6</a:t>
            </a:fld>
            <a:endParaRPr lang="fr-FR"/>
          </a:p>
        </p:txBody>
      </p:sp>
    </p:spTree>
    <p:extLst>
      <p:ext uri="{BB962C8B-B14F-4D97-AF65-F5344CB8AC3E}">
        <p14:creationId xmlns:p14="http://schemas.microsoft.com/office/powerpoint/2010/main" val="572862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a:t>
            </a:r>
            <a:r>
              <a:rPr lang="fr-FR" baseline="0" dirty="0" smtClean="0"/>
              <a:t> </a:t>
            </a:r>
            <a:r>
              <a:rPr lang="fr-FR" dirty="0" smtClean="0"/>
              <a:t>questions facilitent la reformulation</a:t>
            </a:r>
            <a:r>
              <a:rPr lang="fr-FR" baseline="0" dirty="0" smtClean="0"/>
              <a:t> de l’histoire. </a:t>
            </a:r>
            <a:r>
              <a:rPr lang="fr-FR" dirty="0" smtClean="0"/>
              <a:t>Certaines questions permettent</a:t>
            </a:r>
            <a:r>
              <a:rPr lang="fr-FR" baseline="0" dirty="0" smtClean="0"/>
              <a:t> de travailler l’implicite du texte, lesquelles? Ambiguïté de l’identité des pierres dans la fiction, elles parlent, pourquoi ne se déplaceraient-elles pas?</a:t>
            </a:r>
            <a:endParaRPr lang="fr-FR" dirty="0"/>
          </a:p>
        </p:txBody>
      </p:sp>
      <p:sp>
        <p:nvSpPr>
          <p:cNvPr id="4" name="Espace réservé du numéro de diapositive 3"/>
          <p:cNvSpPr>
            <a:spLocks noGrp="1"/>
          </p:cNvSpPr>
          <p:nvPr>
            <p:ph type="sldNum" sz="quarter" idx="10"/>
          </p:nvPr>
        </p:nvSpPr>
        <p:spPr/>
        <p:txBody>
          <a:bodyPr/>
          <a:lstStyle/>
          <a:p>
            <a:fld id="{172898AD-62FE-4169-9198-BC6CE481348C}" type="slidenum">
              <a:rPr lang="fr-FR" smtClean="0"/>
              <a:t>34</a:t>
            </a:fld>
            <a:endParaRPr lang="fr-FR"/>
          </a:p>
        </p:txBody>
      </p:sp>
    </p:spTree>
    <p:extLst>
      <p:ext uri="{BB962C8B-B14F-4D97-AF65-F5344CB8AC3E}">
        <p14:creationId xmlns:p14="http://schemas.microsoft.com/office/powerpoint/2010/main" val="34189306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35</a:t>
            </a:fld>
            <a:endParaRPr lang="fr-FR"/>
          </a:p>
        </p:txBody>
      </p:sp>
    </p:spTree>
    <p:extLst>
      <p:ext uri="{BB962C8B-B14F-4D97-AF65-F5344CB8AC3E}">
        <p14:creationId xmlns:p14="http://schemas.microsoft.com/office/powerpoint/2010/main" val="2233275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nSpc>
                <a:spcPct val="100000"/>
              </a:lnSpc>
              <a:spcBef>
                <a:spcPts val="560"/>
              </a:spcBef>
              <a:buClr>
                <a:schemeClr val="dk1"/>
              </a:buClr>
              <a:buSzPct val="100000"/>
            </a:pPr>
            <a:r>
              <a:rPr lang="fr-FR" sz="1200" dirty="0" smtClean="0">
                <a:solidFill>
                  <a:schemeClr val="dk1"/>
                </a:solidFill>
                <a:ea typeface="Calibri"/>
                <a:cs typeface="Calibri"/>
                <a:sym typeface="Calibri"/>
              </a:rPr>
              <a:t>Donner le texte </a:t>
            </a:r>
          </a:p>
          <a:p>
            <a:pPr>
              <a:lnSpc>
                <a:spcPct val="100000"/>
              </a:lnSpc>
              <a:spcBef>
                <a:spcPts val="560"/>
              </a:spcBef>
              <a:buClr>
                <a:schemeClr val="dk1"/>
              </a:buClr>
              <a:buSzPct val="100000"/>
            </a:pPr>
            <a:r>
              <a:rPr lang="fr-FR" sz="1200" dirty="0" smtClean="0">
                <a:solidFill>
                  <a:schemeClr val="dk1"/>
                </a:solidFill>
                <a:ea typeface="Calibri"/>
                <a:cs typeface="Calibri"/>
                <a:sym typeface="Calibri"/>
              </a:rPr>
              <a:t>Donner les questions ET les bonnes réponses à ces questions  </a:t>
            </a:r>
          </a:p>
          <a:p>
            <a:pPr marL="342900" indent="-342900">
              <a:lnSpc>
                <a:spcPct val="100000"/>
              </a:lnSpc>
              <a:spcBef>
                <a:spcPts val="560"/>
              </a:spcBef>
              <a:buClr>
                <a:schemeClr val="dk1"/>
              </a:buClr>
              <a:buSzPct val="100000"/>
              <a:buFont typeface="Noto Sans Symbols"/>
              <a:buChar char="→"/>
            </a:pPr>
            <a:r>
              <a:rPr lang="fr-FR" sz="1200" dirty="0" smtClean="0">
                <a:solidFill>
                  <a:schemeClr val="dk1"/>
                </a:solidFill>
                <a:ea typeface="Calibri"/>
                <a:cs typeface="Calibri"/>
                <a:sym typeface="Calibri"/>
              </a:rPr>
              <a:t> L’activité des élèves consiste à comprendre comment on a fait pour trouver la bonne réponse</a:t>
            </a:r>
          </a:p>
          <a:p>
            <a:pPr marL="342900" indent="-342900">
              <a:lnSpc>
                <a:spcPct val="100000"/>
              </a:lnSpc>
              <a:spcBef>
                <a:spcPts val="560"/>
              </a:spcBef>
              <a:buClr>
                <a:schemeClr val="dk1"/>
              </a:buClr>
              <a:buSzPct val="100000"/>
              <a:buFont typeface="Noto Sans Symbols"/>
              <a:buChar char="→"/>
            </a:pPr>
            <a:r>
              <a:rPr lang="fr-FR" sz="1200" dirty="0" smtClean="0">
                <a:solidFill>
                  <a:schemeClr val="dk1"/>
                </a:solidFill>
                <a:ea typeface="Calibri"/>
                <a:cs typeface="Calibri"/>
                <a:sym typeface="Calibri"/>
              </a:rPr>
              <a:t> On fait prendre conscience que la réponse n’est pas toujours écrite textuellement…</a:t>
            </a:r>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37</a:t>
            </a:fld>
            <a:endParaRPr lang="fr-FR"/>
          </a:p>
        </p:txBody>
      </p:sp>
    </p:spTree>
    <p:extLst>
      <p:ext uri="{BB962C8B-B14F-4D97-AF65-F5344CB8AC3E}">
        <p14:creationId xmlns:p14="http://schemas.microsoft.com/office/powerpoint/2010/main" val="2762371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28600" indent="-228600">
              <a:buAutoNum type="arabicPeriod"/>
            </a:pPr>
            <a:r>
              <a:rPr lang="fr-FR" dirty="0" smtClean="0"/>
              <a:t>Une lecture autonome ou par le maître en fonction du niveau (CP</a:t>
            </a:r>
            <a:r>
              <a:rPr lang="fr-FR" baseline="0" dirty="0" smtClean="0"/>
              <a:t> début d’année), des besoins des élèves. </a:t>
            </a:r>
          </a:p>
          <a:p>
            <a:pPr marL="228600" indent="-228600">
              <a:buAutoNum type="arabicPeriod"/>
            </a:pPr>
            <a:r>
              <a:rPr lang="fr-FR" baseline="0" dirty="0" smtClean="0"/>
              <a:t>Les élèves s’expriment librement sur le texte en insistant sur les images mentales qu’ils se sont construites. Le maître note au tableau les différentes représentations sans valider ou invalider les propositions. </a:t>
            </a:r>
          </a:p>
          <a:p>
            <a:pPr marL="228600" indent="-228600">
              <a:buAutoNum type="arabicPeriod"/>
            </a:pPr>
            <a:r>
              <a:rPr lang="fr-FR" baseline="0" dirty="0" smtClean="0"/>
              <a:t>Un double objectif : 1/ favoriser la circulation dans le texte pour valider ou pas les propositions recueillies en phase 1. 2/ Recentrer l’attention sur une ou des informations non abordées. </a:t>
            </a:r>
          </a:p>
          <a:p>
            <a:pPr marL="228600" indent="-228600">
              <a:buAutoNum type="arabicPeriod"/>
            </a:pPr>
            <a:r>
              <a:rPr lang="fr-FR" baseline="0" dirty="0" smtClean="0"/>
              <a:t>Il s’agit de faire la synthèse de ce qui a été  compris  et d’élargir le débat à l’émission d’un avis et à la comparaison avec d’autres textes. </a:t>
            </a:r>
          </a:p>
          <a:p>
            <a:pPr marL="0" indent="0">
              <a:buNone/>
            </a:pPr>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42</a:t>
            </a:fld>
            <a:endParaRPr lang="fr-FR"/>
          </a:p>
        </p:txBody>
      </p:sp>
    </p:spTree>
    <p:extLst>
      <p:ext uri="{BB962C8B-B14F-4D97-AF65-F5344CB8AC3E}">
        <p14:creationId xmlns:p14="http://schemas.microsoft.com/office/powerpoint/2010/main" val="50952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a:t>
            </a:r>
            <a:r>
              <a:rPr lang="fr-FR" dirty="0" smtClean="0"/>
              <a:t>centre-alain-savary.ens-lyon.fr/CAS/education-prioritaire/ressources/theme-1-perspectives-pedagogiques-et-educatives/lire-ecrire-parler-pour-apprendre-dans-toutes-les-disciplines/narramus   </a:t>
            </a:r>
            <a:endParaRPr lang="fr-FR" dirty="0" smtClean="0"/>
          </a:p>
          <a:p>
            <a:r>
              <a:rPr lang="fr-FR" sz="1200" kern="1200" dirty="0" smtClean="0">
                <a:solidFill>
                  <a:schemeClr val="tx1"/>
                </a:solidFill>
                <a:effectLst/>
                <a:latin typeface="+mn-lt"/>
                <a:ea typeface="+mn-ea"/>
                <a:cs typeface="+mn-cs"/>
              </a:rPr>
              <a:t>Une perspective « modulaire» basée sur l’enseignement de chaque compétence de manière </a:t>
            </a:r>
            <a:r>
              <a:rPr lang="fr-FR" sz="1200" kern="1200" dirty="0" smtClean="0">
                <a:solidFill>
                  <a:schemeClr val="tx1"/>
                </a:solidFill>
                <a:effectLst/>
                <a:latin typeface="+mn-lt"/>
                <a:ea typeface="+mn-ea"/>
                <a:cs typeface="+mn-cs"/>
              </a:rPr>
              <a:t>isolée.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outil = un module spécifique pour chaque compétence, des modules </a:t>
            </a:r>
            <a:r>
              <a:rPr lang="fr-FR" sz="1200" kern="1200" dirty="0" smtClean="0">
                <a:solidFill>
                  <a:schemeClr val="tx1"/>
                </a:solidFill>
                <a:effectLst/>
                <a:latin typeface="+mn-lt"/>
                <a:ea typeface="+mn-ea"/>
                <a:cs typeface="+mn-cs"/>
              </a:rPr>
              <a:t>successifs.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2. Une perspective « intégrée» basée sur chaque texte </a:t>
            </a:r>
            <a:r>
              <a:rPr lang="fr-FR" sz="1200" kern="1200" dirty="0" smtClean="0">
                <a:solidFill>
                  <a:schemeClr val="tx1"/>
                </a:solidFill>
                <a:effectLst/>
                <a:latin typeface="+mn-lt"/>
                <a:ea typeface="+mn-ea"/>
                <a:cs typeface="+mn-cs"/>
              </a:rPr>
              <a:t>étudié.</a:t>
            </a:r>
            <a:r>
              <a:rPr lang="fr-FR" sz="1200" kern="1200" baseline="0" dirty="0" smtClean="0">
                <a:solidFill>
                  <a:schemeClr val="tx1"/>
                </a:solidFill>
                <a:effectLst/>
                <a:latin typeface="+mn-lt"/>
                <a:ea typeface="+mn-ea"/>
                <a:cs typeface="+mn-cs"/>
              </a:rPr>
              <a:t>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outil = priorité donnée à une compétence dans une tâche mais plusieurs compétences dans une même </a:t>
            </a:r>
            <a:r>
              <a:rPr lang="fr-FR" sz="1200" kern="1200" dirty="0" smtClean="0">
                <a:solidFill>
                  <a:schemeClr val="tx1"/>
                </a:solidFill>
                <a:effectLst/>
                <a:latin typeface="+mn-lt"/>
                <a:ea typeface="+mn-ea"/>
                <a:cs typeface="+mn-cs"/>
              </a:rPr>
              <a:t>séance. </a:t>
            </a:r>
            <a:endParaRPr lang="fr-FR" sz="1200" kern="1200" dirty="0" smtClean="0">
              <a:solidFill>
                <a:schemeClr val="tx1"/>
              </a:solidFill>
              <a:effectLst/>
              <a:latin typeface="+mn-lt"/>
              <a:ea typeface="+mn-ea"/>
              <a:cs typeface="+mn-cs"/>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521FEB9E-3BDF-404E-90BA-05F574C43FDA}" type="slidenum">
              <a:rPr lang="fr-FR" smtClean="0"/>
              <a:t>43</a:t>
            </a:fld>
            <a:endParaRPr lang="fr-FR"/>
          </a:p>
        </p:txBody>
      </p:sp>
    </p:spTree>
    <p:extLst>
      <p:ext uri="{BB962C8B-B14F-4D97-AF65-F5344CB8AC3E}">
        <p14:creationId xmlns:p14="http://schemas.microsoft.com/office/powerpoint/2010/main" val="32569428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Fabriquer une représentation mentale (un dessin animé) et </a:t>
            </a:r>
            <a:r>
              <a:rPr lang="fr-FR" sz="1200" kern="1200" dirty="0" smtClean="0">
                <a:solidFill>
                  <a:schemeClr val="tx1"/>
                </a:solidFill>
                <a:effectLst/>
                <a:latin typeface="+mn-lt"/>
                <a:ea typeface="+mn-ea"/>
                <a:cs typeface="+mn-cs"/>
              </a:rPr>
              <a:t>reformuler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Une souris se promenait dans un grand bois profond.</a:t>
            </a:r>
          </a:p>
          <a:p>
            <a:r>
              <a:rPr lang="fr-FR" sz="1200" kern="1200" dirty="0" smtClean="0">
                <a:solidFill>
                  <a:schemeClr val="tx1"/>
                </a:solidFill>
                <a:effectLst/>
                <a:latin typeface="+mn-lt"/>
                <a:ea typeface="+mn-ea"/>
                <a:cs typeface="+mn-cs"/>
              </a:rPr>
              <a:t>« Ah, se dit un renard, une souris, c’est très bon. Eh bien, petite souris, où vas-tu dans ce bois? J’ai un joli terrier, viens manger avec moi.</a:t>
            </a:r>
          </a:p>
          <a:p>
            <a:r>
              <a:rPr lang="fr-FR" sz="1200" kern="1200" dirty="0" smtClean="0">
                <a:solidFill>
                  <a:schemeClr val="tx1"/>
                </a:solidFill>
                <a:effectLst/>
                <a:latin typeface="+mn-lt"/>
                <a:ea typeface="+mn-ea"/>
                <a:cs typeface="+mn-cs"/>
              </a:rPr>
              <a:t>P1 </a:t>
            </a:r>
            <a:r>
              <a:rPr lang="fr-FR" sz="1200" kern="1200" dirty="0" smtClean="0">
                <a:solidFill>
                  <a:schemeClr val="tx1"/>
                </a:solidFill>
                <a:effectLst/>
                <a:latin typeface="+mn-lt"/>
                <a:ea typeface="+mn-ea"/>
                <a:cs typeface="+mn-cs"/>
                <a:sym typeface="Wingdings" panose="05000000000000000000" pitchFamily="2" charset="2"/>
              </a:rPr>
              <a:t> </a:t>
            </a:r>
            <a:r>
              <a:rPr lang="fr-FR" sz="1200" kern="1200" dirty="0" smtClean="0">
                <a:solidFill>
                  <a:schemeClr val="tx1"/>
                </a:solidFill>
                <a:effectLst/>
                <a:latin typeface="+mn-lt"/>
                <a:ea typeface="+mn-ea"/>
                <a:cs typeface="+mn-cs"/>
              </a:rPr>
              <a:t>R1</a:t>
            </a:r>
          </a:p>
          <a:p>
            <a:r>
              <a:rPr lang="fr-FR" sz="1200" kern="1200" dirty="0" smtClean="0">
                <a:solidFill>
                  <a:schemeClr val="tx1"/>
                </a:solidFill>
                <a:effectLst/>
                <a:latin typeface="+mn-lt"/>
                <a:ea typeface="+mn-ea"/>
                <a:cs typeface="+mn-cs"/>
              </a:rPr>
              <a:t>C’est terriblement gentil, mon bon renardeau, mais je dois déjeuner avec un </a:t>
            </a:r>
            <a:r>
              <a:rPr lang="fr-FR" sz="1200" kern="1200" dirty="0" err="1" smtClean="0">
                <a:solidFill>
                  <a:schemeClr val="tx1"/>
                </a:solidFill>
                <a:effectLst/>
                <a:latin typeface="+mn-lt"/>
                <a:ea typeface="+mn-ea"/>
                <a:cs typeface="+mn-cs"/>
              </a:rPr>
              <a:t>gruffalo</a:t>
            </a:r>
            <a:r>
              <a:rPr lang="fr-FR" sz="1200" kern="1200" dirty="0" smtClean="0">
                <a:solidFill>
                  <a:schemeClr val="tx1"/>
                </a:solidFill>
                <a:effectLst/>
                <a:latin typeface="+mn-lt"/>
                <a:ea typeface="+mn-ea"/>
                <a:cs typeface="+mn-cs"/>
              </a:rPr>
              <a:t>.</a:t>
            </a:r>
          </a:p>
          <a:p>
            <a:r>
              <a:rPr lang="fr-FR" sz="1200" kern="1200" dirty="0" smtClean="0">
                <a:solidFill>
                  <a:schemeClr val="tx1"/>
                </a:solidFill>
                <a:effectLst/>
                <a:latin typeface="+mn-lt"/>
                <a:ea typeface="+mn-ea"/>
                <a:cs typeface="+mn-cs"/>
              </a:rPr>
              <a:t>– Un </a:t>
            </a:r>
            <a:r>
              <a:rPr lang="fr-FR" sz="1200" kern="1200" dirty="0" err="1" smtClean="0">
                <a:solidFill>
                  <a:schemeClr val="tx1"/>
                </a:solidFill>
                <a:effectLst/>
                <a:latin typeface="+mn-lt"/>
                <a:ea typeface="+mn-ea"/>
                <a:cs typeface="+mn-cs"/>
              </a:rPr>
              <a:t>gruffalo</a:t>
            </a:r>
            <a:r>
              <a:rPr lang="fr-FR" sz="1200" kern="1200" dirty="0" smtClean="0">
                <a:solidFill>
                  <a:schemeClr val="tx1"/>
                </a:solidFill>
                <a:effectLst/>
                <a:latin typeface="+mn-lt"/>
                <a:ea typeface="+mn-ea"/>
                <a:cs typeface="+mn-cs"/>
              </a:rPr>
              <a:t>? Mais qu’est-ce que c’est?</a:t>
            </a:r>
          </a:p>
          <a:p>
            <a:r>
              <a:rPr lang="fr-FR" sz="1200" kern="1200" dirty="0" smtClean="0">
                <a:solidFill>
                  <a:schemeClr val="tx1"/>
                </a:solidFill>
                <a:effectLst/>
                <a:latin typeface="+mn-lt"/>
                <a:ea typeface="+mn-ea"/>
                <a:cs typeface="+mn-cs"/>
              </a:rPr>
              <a:t>– Un </a:t>
            </a:r>
            <a:r>
              <a:rPr lang="fr-FR" sz="1200" kern="1200" dirty="0" err="1" smtClean="0">
                <a:solidFill>
                  <a:schemeClr val="tx1"/>
                </a:solidFill>
                <a:effectLst/>
                <a:latin typeface="+mn-lt"/>
                <a:ea typeface="+mn-ea"/>
                <a:cs typeface="+mn-cs"/>
              </a:rPr>
              <a:t>gruffalo</a:t>
            </a:r>
            <a:r>
              <a:rPr lang="fr-FR" sz="1200" kern="1200" dirty="0" smtClean="0">
                <a:solidFill>
                  <a:schemeClr val="tx1"/>
                </a:solidFill>
                <a:effectLst/>
                <a:latin typeface="+mn-lt"/>
                <a:ea typeface="+mn-ea"/>
                <a:cs typeface="+mn-cs"/>
              </a:rPr>
              <a:t>? Tout le monde le sait.»</a:t>
            </a:r>
          </a:p>
          <a:p>
            <a:r>
              <a:rPr lang="fr-FR" sz="1200" kern="1200" dirty="0" smtClean="0">
                <a:solidFill>
                  <a:schemeClr val="tx1"/>
                </a:solidFill>
                <a:effectLst/>
                <a:latin typeface="+mn-lt"/>
                <a:ea typeface="+mn-ea"/>
                <a:cs typeface="+mn-cs"/>
              </a:rPr>
              <a:t>P2</a:t>
            </a:r>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 R2</a:t>
            </a:r>
          </a:p>
          <a:p>
            <a:r>
              <a:rPr lang="fr-FR" sz="1200" kern="1200" dirty="0" smtClean="0">
                <a:solidFill>
                  <a:schemeClr val="tx1"/>
                </a:solidFill>
                <a:effectLst/>
                <a:latin typeface="+mn-lt"/>
                <a:ea typeface="+mn-ea"/>
                <a:cs typeface="+mn-cs"/>
              </a:rPr>
              <a:t>R1 +R2</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521FEB9E-3BDF-404E-90BA-05F574C43FDA}" type="slidenum">
              <a:rPr lang="fr-FR" smtClean="0"/>
              <a:t>44</a:t>
            </a:fld>
            <a:endParaRPr lang="fr-FR"/>
          </a:p>
        </p:txBody>
      </p:sp>
    </p:spTree>
    <p:extLst>
      <p:ext uri="{BB962C8B-B14F-4D97-AF65-F5344CB8AC3E}">
        <p14:creationId xmlns:p14="http://schemas.microsoft.com/office/powerpoint/2010/main" val="2858753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R22: Un enseignement structuré, systématique et explicite de la compréhension est nécessaire pour tous les élèves et doit être prolongé aussi longtemps que nécessaire pour les élèves moyens ou faibles afin d’en faire des lecteurs autonomes.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smtClean="0">
                <a:sym typeface="Wingdings" panose="05000000000000000000" pitchFamily="2" charset="2"/>
              </a:rPr>
              <a:t> </a:t>
            </a:r>
            <a:r>
              <a:rPr lang="fr-FR" sz="1200" i="1" dirty="0" smtClean="0"/>
              <a:t>l’enseignant explicite les apprentissages visés </a:t>
            </a:r>
            <a:r>
              <a:rPr lang="fr-FR" sz="1200" i="1" dirty="0" smtClean="0">
                <a:solidFill>
                  <a:srgbClr val="0070C0"/>
                </a:solidFill>
              </a:rPr>
              <a:t>(pourquoi</a:t>
            </a:r>
            <a:r>
              <a:rPr lang="fr-FR" sz="1200" i="1" dirty="0" smtClean="0"/>
              <a:t>), les tâches, les procédures et les stratégies </a:t>
            </a:r>
            <a:r>
              <a:rPr lang="fr-FR" sz="1200" i="1" dirty="0" smtClean="0">
                <a:solidFill>
                  <a:srgbClr val="0070C0"/>
                </a:solidFill>
              </a:rPr>
              <a:t>(comment) </a:t>
            </a:r>
            <a:r>
              <a:rPr lang="fr-FR" sz="1200" i="1" dirty="0" smtClean="0"/>
              <a:t>et les apprentissages réalisés selon une </a:t>
            </a:r>
            <a:r>
              <a:rPr lang="fr-FR" sz="1200" i="1" dirty="0" smtClean="0">
                <a:solidFill>
                  <a:schemeClr val="accent2"/>
                </a:solidFill>
              </a:rPr>
              <a:t>scénarisation didactique et pédagogique anticipée</a:t>
            </a:r>
            <a:endParaRPr lang="fr-FR" sz="1200" dirty="0" smtClean="0">
              <a:solidFill>
                <a:schemeClr val="accent2"/>
              </a:solidFill>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lang="fr-FR" i="1" dirty="0" smtClean="0">
                <a:solidFill>
                  <a:schemeClr val="accent2"/>
                </a:solidFill>
              </a:rPr>
              <a:t>Le rôle de l’enseignant est d'engager les élèves à réaliser ces tâches d'abord avec son aide puis de façon de plus en plus autonome.</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fr-FR" i="1" dirty="0" smtClean="0">
                <a:solidFill>
                  <a:srgbClr val="0070C0"/>
                </a:solidFill>
                <a:sym typeface="Wingdings" panose="05000000000000000000" pitchFamily="2" charset="2"/>
              </a:rPr>
              <a:t> Les élèves</a:t>
            </a:r>
            <a:r>
              <a:rPr lang="fr-FR" i="1" baseline="0" dirty="0" smtClean="0">
                <a:solidFill>
                  <a:srgbClr val="0070C0"/>
                </a:solidFill>
                <a:sym typeface="Wingdings" panose="05000000000000000000" pitchFamily="2" charset="2"/>
              </a:rPr>
              <a:t> </a:t>
            </a:r>
            <a:r>
              <a:rPr lang="fr-FR" i="1" dirty="0" smtClean="0">
                <a:solidFill>
                  <a:srgbClr val="0070C0"/>
                </a:solidFill>
              </a:rPr>
              <a:t>développent par </a:t>
            </a:r>
            <a:r>
              <a:rPr lang="fr-FR" dirty="0" smtClean="0">
                <a:solidFill>
                  <a:srgbClr val="0070C0"/>
                </a:solidFill>
              </a:rPr>
              <a:t>ailleurs les capacités d’expression orale, faibles chez beaucoup d’élèves</a:t>
            </a:r>
            <a:endParaRPr lang="fr-FR" b="1" dirty="0" smtClean="0"/>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endParaRPr lang="fr-FR" dirty="0" smtClean="0">
              <a:solidFill>
                <a:schemeClr val="accent2"/>
              </a:solidFill>
              <a:sym typeface="Wingdings" pitchFamily="2" charset="2"/>
            </a:endParaRPr>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49</a:t>
            </a:fld>
            <a:endParaRPr lang="fr-FR"/>
          </a:p>
        </p:txBody>
      </p:sp>
    </p:spTree>
    <p:extLst>
      <p:ext uri="{BB962C8B-B14F-4D97-AF65-F5344CB8AC3E}">
        <p14:creationId xmlns:p14="http://schemas.microsoft.com/office/powerpoint/2010/main" val="38945761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50</a:t>
            </a:fld>
            <a:endParaRPr lang="fr-FR"/>
          </a:p>
        </p:txBody>
      </p:sp>
    </p:spTree>
    <p:extLst>
      <p:ext uri="{BB962C8B-B14F-4D97-AF65-F5344CB8AC3E}">
        <p14:creationId xmlns:p14="http://schemas.microsoft.com/office/powerpoint/2010/main" val="10893393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1" dirty="0" smtClean="0"/>
              <a:t>Pour comprendre où, quand se passe l’action et qui est le personnage, lorsque ce n’est pas dit:</a:t>
            </a:r>
          </a:p>
          <a:p>
            <a:endParaRPr lang="fr-FR" sz="1200" i="1" dirty="0" smtClean="0"/>
          </a:p>
          <a:p>
            <a:pPr marL="514350" indent="-514350">
              <a:buFont typeface="+mj-lt"/>
              <a:buAutoNum type="arabicPeriod"/>
            </a:pPr>
            <a:r>
              <a:rPr lang="fr-FR" sz="1200" i="1" dirty="0" smtClean="0"/>
              <a:t>Je m’interroge sur les informations manquantes</a:t>
            </a:r>
            <a:br>
              <a:rPr lang="fr-FR" sz="1200" i="1" dirty="0" smtClean="0"/>
            </a:br>
            <a:endParaRPr lang="fr-FR" sz="1200" i="1" dirty="0" smtClean="0"/>
          </a:p>
          <a:p>
            <a:pPr marL="514350" indent="-514350">
              <a:buFont typeface="+mj-lt"/>
              <a:buAutoNum type="arabicPeriod"/>
            </a:pPr>
            <a:r>
              <a:rPr lang="fr-FR" sz="1200" i="1" dirty="0" smtClean="0"/>
              <a:t>Je le relis pour trouver des informations dans le texte et </a:t>
            </a:r>
            <a:br>
              <a:rPr lang="fr-FR" sz="1200" i="1" dirty="0" smtClean="0"/>
            </a:br>
            <a:endParaRPr lang="fr-FR" sz="1200" i="1" dirty="0" smtClean="0"/>
          </a:p>
          <a:p>
            <a:pPr marL="514350" indent="-514350">
              <a:buFont typeface="+mj-lt"/>
              <a:buAutoNum type="arabicPeriod"/>
            </a:pPr>
            <a:r>
              <a:rPr lang="fr-FR" sz="1200" i="1" dirty="0" smtClean="0"/>
              <a:t>Je complète avec mes connaissances </a:t>
            </a:r>
            <a:br>
              <a:rPr lang="fr-FR" sz="1200" i="1" dirty="0" smtClean="0"/>
            </a:br>
            <a:endParaRPr lang="fr-FR" sz="1200" i="1" dirty="0" smtClean="0"/>
          </a:p>
          <a:p>
            <a:pPr marL="514350" indent="-514350">
              <a:buFont typeface="+mj-lt"/>
              <a:buAutoNum type="arabicPeriod"/>
            </a:pPr>
            <a:r>
              <a:rPr lang="fr-FR" sz="1200" i="1" dirty="0" smtClean="0"/>
              <a:t>Pour construire des réponses à mes questions. </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52</a:t>
            </a:fld>
            <a:endParaRPr lang="fr-FR"/>
          </a:p>
        </p:txBody>
      </p:sp>
    </p:spTree>
    <p:extLst>
      <p:ext uri="{BB962C8B-B14F-4D97-AF65-F5344CB8AC3E}">
        <p14:creationId xmlns:p14="http://schemas.microsoft.com/office/powerpoint/2010/main" val="3548951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09550" y="508000"/>
            <a:ext cx="7278688" cy="4095750"/>
          </a:xfrm>
        </p:spPr>
      </p:sp>
      <p:sp>
        <p:nvSpPr>
          <p:cNvPr id="3" name="Espace réservé des commentaires 2"/>
          <p:cNvSpPr>
            <a:spLocks noGrp="1"/>
          </p:cNvSpPr>
          <p:nvPr>
            <p:ph type="body" idx="1"/>
          </p:nvPr>
        </p:nvSpPr>
        <p:spPr>
          <a:xfrm>
            <a:off x="201414" y="4777194"/>
            <a:ext cx="6411633" cy="3908614"/>
          </a:xfrm>
        </p:spPr>
        <p:txBody>
          <a:bodyPr/>
          <a:lstStyle/>
          <a:p>
            <a:r>
              <a:rPr lang="fr-FR" dirty="0" smtClean="0"/>
              <a:t>L’enseignant : </a:t>
            </a:r>
            <a:endParaRPr lang="fr-FR" dirty="0" smtClean="0"/>
          </a:p>
          <a:p>
            <a:r>
              <a:rPr lang="fr-FR" dirty="0" smtClean="0"/>
              <a:t>- Il </a:t>
            </a:r>
            <a:r>
              <a:rPr lang="fr-FR" dirty="0"/>
              <a:t>se doit de construire une culture </a:t>
            </a:r>
            <a:r>
              <a:rPr lang="fr-FR" dirty="0" smtClean="0"/>
              <a:t>commune. Il </a:t>
            </a:r>
            <a:r>
              <a:rPr lang="fr-FR" dirty="0"/>
              <a:t>met en place des réseaux de lecture, et pense</a:t>
            </a:r>
          </a:p>
          <a:p>
            <a:r>
              <a:rPr lang="fr-FR" dirty="0"/>
              <a:t>à un ordre de </a:t>
            </a:r>
            <a:r>
              <a:rPr lang="fr-FR" dirty="0" smtClean="0"/>
              <a:t>présentation.</a:t>
            </a:r>
            <a:endParaRPr lang="fr-FR" dirty="0"/>
          </a:p>
          <a:p>
            <a:r>
              <a:rPr lang="fr-FR" dirty="0"/>
              <a:t>- Il choisit des textes résistants</a:t>
            </a:r>
          </a:p>
          <a:p>
            <a:r>
              <a:rPr lang="fr-FR" dirty="0"/>
              <a:t>- Il met en place des dispositifs ou des mises en scène du texte. Puis il veille par un étayage</a:t>
            </a:r>
          </a:p>
          <a:p>
            <a:r>
              <a:rPr lang="fr-FR" dirty="0"/>
              <a:t>discret, à son efficacité.</a:t>
            </a:r>
          </a:p>
          <a:p>
            <a:r>
              <a:rPr lang="fr-FR" dirty="0"/>
              <a:t>- Il s'impose des relectures multiples du texte.</a:t>
            </a:r>
          </a:p>
          <a:p>
            <a:r>
              <a:rPr lang="fr-FR" dirty="0"/>
              <a:t>- Il connaît le texte et est capable d'en faire une lecture orale de </a:t>
            </a:r>
            <a:r>
              <a:rPr lang="fr-FR" dirty="0" smtClean="0"/>
              <a:t>qualité. </a:t>
            </a:r>
            <a:endParaRPr lang="fr-FR" dirty="0"/>
          </a:p>
          <a:p>
            <a:r>
              <a:rPr lang="fr-FR" dirty="0"/>
              <a:t>- Il est capable de faire face aux hypothèses interprétatives des </a:t>
            </a:r>
            <a:r>
              <a:rPr lang="fr-FR" dirty="0" smtClean="0"/>
              <a:t>élèves. </a:t>
            </a:r>
            <a:endParaRPr lang="fr-FR" dirty="0"/>
          </a:p>
          <a:p>
            <a:r>
              <a:rPr lang="fr-FR" dirty="0"/>
              <a:t>- Il vérifie avec la classe que rien dans le texte ne contredit l’interprétation. Il est le garant des</a:t>
            </a:r>
          </a:p>
          <a:p>
            <a:r>
              <a:rPr lang="fr-FR" dirty="0"/>
              <a:t>droits du texte et aussi des droits et des devoirs des élèves. Il garantit le droit de l’élève à</a:t>
            </a:r>
          </a:p>
          <a:p>
            <a:r>
              <a:rPr lang="fr-FR" dirty="0"/>
              <a:t>interpréter.</a:t>
            </a:r>
          </a:p>
          <a:p>
            <a:r>
              <a:rPr lang="fr-FR" dirty="0"/>
              <a:t>- Il note les interprétations, les collecte, les renvoie au groupe en fin de </a:t>
            </a:r>
            <a:r>
              <a:rPr lang="fr-FR" dirty="0" smtClean="0"/>
              <a:t>séance. </a:t>
            </a:r>
            <a:endParaRPr lang="fr-FR" dirty="0"/>
          </a:p>
          <a:p>
            <a:r>
              <a:rPr lang="fr-FR" dirty="0"/>
              <a:t>- Il ouvre les débats interprétatifs mais reste en </a:t>
            </a:r>
            <a:r>
              <a:rPr lang="fr-FR" dirty="0" smtClean="0"/>
              <a:t>réserve. </a:t>
            </a:r>
            <a:endParaRPr lang="fr-FR" dirty="0"/>
          </a:p>
          <a:p>
            <a:r>
              <a:rPr lang="fr-FR" dirty="0"/>
              <a:t>- Ses questions restent très ouvertes. Elles ont essentiellement pour fonctions :</a:t>
            </a:r>
          </a:p>
          <a:p>
            <a:r>
              <a:rPr lang="fr-FR" dirty="0"/>
              <a:t>Ø De faire expliciter ou développer les interprétations des </a:t>
            </a:r>
            <a:r>
              <a:rPr lang="fr-FR" dirty="0" smtClean="0"/>
              <a:t>élèves. </a:t>
            </a:r>
            <a:endParaRPr lang="fr-FR" dirty="0"/>
          </a:p>
          <a:p>
            <a:r>
              <a:rPr lang="fr-FR" dirty="0"/>
              <a:t>Ø De pointer sur le texte de manière très précise les zones d'indécidabilité, des portes</a:t>
            </a:r>
          </a:p>
          <a:p>
            <a:r>
              <a:rPr lang="fr-FR" dirty="0"/>
              <a:t>ouvertes qu'il invite à </a:t>
            </a:r>
            <a:r>
              <a:rPr lang="fr-FR" dirty="0" smtClean="0"/>
              <a:t>franchir. </a:t>
            </a:r>
            <a:endParaRPr lang="fr-FR" dirty="0"/>
          </a:p>
          <a:p>
            <a:r>
              <a:rPr lang="fr-FR" dirty="0"/>
              <a:t>Ø D'amorcer le débat de manière souple ou rusée parce que faussement </a:t>
            </a:r>
            <a:r>
              <a:rPr lang="fr-FR" dirty="0" smtClean="0"/>
              <a:t>innocente. </a:t>
            </a:r>
            <a:endParaRPr lang="fr-FR" dirty="0"/>
          </a:p>
          <a:p>
            <a:r>
              <a:rPr lang="fr-FR" dirty="0"/>
              <a:t>Ø De renvoyer les enfants à la littéralité du </a:t>
            </a:r>
            <a:r>
              <a:rPr lang="fr-FR" dirty="0" smtClean="0"/>
              <a:t>texte. </a:t>
            </a:r>
            <a:endParaRPr lang="fr-FR" dirty="0"/>
          </a:p>
          <a:p>
            <a:r>
              <a:rPr lang="fr-FR" dirty="0"/>
              <a:t>Ø D'inviter les élèves à un retour métacognitif sur leur façon de </a:t>
            </a:r>
            <a:r>
              <a:rPr lang="fr-FR" dirty="0" smtClean="0"/>
              <a:t>lire. </a:t>
            </a:r>
            <a:endParaRPr lang="fr-FR" dirty="0"/>
          </a:p>
          <a:p>
            <a:r>
              <a:rPr lang="fr-FR" dirty="0"/>
              <a:t>Ø D'inviter les élèves à construire leur propre questionnement sur le </a:t>
            </a:r>
            <a:r>
              <a:rPr lang="fr-FR" dirty="0" smtClean="0"/>
              <a:t>texte. </a:t>
            </a:r>
            <a:endParaRPr lang="fr-FR" dirty="0"/>
          </a:p>
          <a:p>
            <a:r>
              <a:rPr lang="fr-FR" dirty="0"/>
              <a:t>- Il propose des écrits de travail, transitoires et éphémères (voir ci-dessus</a:t>
            </a:r>
            <a:r>
              <a:rPr lang="fr-FR" dirty="0" smtClean="0"/>
              <a:t>). </a:t>
            </a:r>
            <a:endParaRPr lang="fr-FR" dirty="0"/>
          </a:p>
          <a:p>
            <a:r>
              <a:rPr lang="fr-FR" dirty="0"/>
              <a:t>- Il met en place le journal de bord où on consigne les hypothèses, les remarques sur le </a:t>
            </a:r>
            <a:r>
              <a:rPr lang="fr-FR" dirty="0" smtClean="0"/>
              <a:t>texte. </a:t>
            </a:r>
            <a:endParaRPr lang="fr-FR" dirty="0"/>
          </a:p>
          <a:p>
            <a:r>
              <a:rPr lang="fr-FR" dirty="0"/>
              <a:t>- Il met en place des affiches collectives avec les </a:t>
            </a:r>
            <a:r>
              <a:rPr lang="fr-FR" dirty="0" err="1"/>
              <a:t>oeuvres</a:t>
            </a:r>
            <a:r>
              <a:rPr lang="fr-FR" dirty="0"/>
              <a:t> lues par la </a:t>
            </a:r>
            <a:r>
              <a:rPr lang="fr-FR" dirty="0" smtClean="0"/>
              <a:t>classe. </a:t>
            </a:r>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55</a:t>
            </a:fld>
            <a:endParaRPr lang="fr-FR"/>
          </a:p>
        </p:txBody>
      </p:sp>
    </p:spTree>
    <p:extLst>
      <p:ext uri="{BB962C8B-B14F-4D97-AF65-F5344CB8AC3E}">
        <p14:creationId xmlns:p14="http://schemas.microsoft.com/office/powerpoint/2010/main" val="4113457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7</a:t>
            </a:fld>
            <a:endParaRPr lang="fr-FR"/>
          </a:p>
        </p:txBody>
      </p:sp>
    </p:spTree>
    <p:extLst>
      <p:ext uri="{BB962C8B-B14F-4D97-AF65-F5344CB8AC3E}">
        <p14:creationId xmlns:p14="http://schemas.microsoft.com/office/powerpoint/2010/main" val="351791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Temps alloué à l’enseignement de la </a:t>
            </a:r>
            <a:r>
              <a:rPr lang="fr-FR" dirty="0" smtClean="0"/>
              <a:t>compréhension : </a:t>
            </a:r>
            <a:r>
              <a:rPr lang="fr-FR" dirty="0" smtClean="0"/>
              <a:t>importance de la fréquence</a:t>
            </a:r>
            <a:r>
              <a:rPr lang="fr-FR" baseline="0" dirty="0" smtClean="0"/>
              <a:t> des </a:t>
            </a:r>
            <a:r>
              <a:rPr lang="fr-FR" baseline="0" dirty="0" smtClean="0"/>
              <a:t>séances. </a:t>
            </a:r>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56</a:t>
            </a:fld>
            <a:endParaRPr lang="fr-FR"/>
          </a:p>
        </p:txBody>
      </p:sp>
    </p:spTree>
    <p:extLst>
      <p:ext uri="{BB962C8B-B14F-4D97-AF65-F5344CB8AC3E}">
        <p14:creationId xmlns:p14="http://schemas.microsoft.com/office/powerpoint/2010/main" val="9081165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57</a:t>
            </a:fld>
            <a:endParaRPr lang="fr-FR"/>
          </a:p>
        </p:txBody>
      </p:sp>
    </p:spTree>
    <p:extLst>
      <p:ext uri="{BB962C8B-B14F-4D97-AF65-F5344CB8AC3E}">
        <p14:creationId xmlns:p14="http://schemas.microsoft.com/office/powerpoint/2010/main" val="3622313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sym typeface="Wingdings"/>
              </a:rPr>
              <a:t></a:t>
            </a:r>
          </a:p>
          <a:p>
            <a:r>
              <a:rPr lang="fr-FR" b="1" dirty="0" smtClean="0"/>
              <a:t>Conférence de consensus mars 2016 : Lire, comprendre apprendre</a:t>
            </a:r>
            <a:r>
              <a:rPr lang="fr-FR" dirty="0" smtClean="0"/>
              <a:t> : http://ife.ens-lyon.fr/ife/actualites/fichiers/cc-lecture-recommandations-du-jury </a:t>
            </a:r>
          </a:p>
          <a:p>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Les stratégies de préparation à la lecture </a:t>
            </a:r>
            <a:r>
              <a:rPr lang="fr-FR" dirty="0" smtClean="0"/>
              <a:t>nécessitent</a:t>
            </a:r>
            <a:r>
              <a:rPr lang="fr-FR" baseline="0" dirty="0" smtClean="0"/>
              <a:t> notamment une clarification et un exposé explicite des enjeux propres à l’activité de lecture du moment (= inscrire l’enfant dans un projet de </a:t>
            </a:r>
            <a:r>
              <a:rPr lang="fr-FR" baseline="0" smtClean="0"/>
              <a:t>lecteur</a:t>
            </a:r>
            <a:r>
              <a:rPr lang="fr-FR" baseline="0" smtClean="0"/>
              <a:t>)</a:t>
            </a:r>
            <a:r>
              <a:rPr lang="fr-FR" sz="1200" i="1" baseline="0" smtClean="0">
                <a:solidFill>
                  <a:schemeClr val="accent1">
                    <a:lumMod val="75000"/>
                  </a:schemeClr>
                </a:solidFill>
              </a:rPr>
              <a:t>. </a:t>
            </a:r>
            <a:endParaRPr lang="fr-FR" sz="120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chemeClr val="accent1">
                    <a:lumMod val="75000"/>
                  </a:schemeClr>
                </a:solidFill>
              </a:rPr>
              <a:t>Les deuxième et troisième stratégies peuvent et doivent, avec l’expérience, être si fortement intégrées à l’activité de compréhension, qu’elles deviennent automatisées et ne font l’objet de traitements délibérés que lorsqu’un défaut de compréhension est détecté. </a:t>
            </a:r>
            <a:endParaRPr lang="fr-FR" sz="1200" dirty="0" smtClean="0">
              <a:solidFill>
                <a:schemeClr val="accent1">
                  <a:lumMod val="7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fld id="{C66BBA59-40C7-4B5D-8E2A-699FD03A2B74}" type="slidenum">
              <a:rPr lang="fr-FR" smtClean="0"/>
              <a:pPr/>
              <a:t>59</a:t>
            </a:fld>
            <a:endParaRPr lang="fr-FR"/>
          </a:p>
        </p:txBody>
      </p:sp>
    </p:spTree>
    <p:extLst>
      <p:ext uri="{BB962C8B-B14F-4D97-AF65-F5344CB8AC3E}">
        <p14:creationId xmlns:p14="http://schemas.microsoft.com/office/powerpoint/2010/main" val="363132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Autre</a:t>
            </a:r>
            <a:r>
              <a:rPr lang="fr-FR" baseline="0" dirty="0" smtClean="0"/>
              <a:t> présentation des composantes de la compréhension. </a:t>
            </a:r>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8</a:t>
            </a:fld>
            <a:endParaRPr lang="fr-FR"/>
          </a:p>
        </p:txBody>
      </p:sp>
    </p:spTree>
    <p:extLst>
      <p:ext uri="{BB962C8B-B14F-4D97-AF65-F5344CB8AC3E}">
        <p14:creationId xmlns:p14="http://schemas.microsoft.com/office/powerpoint/2010/main" val="308438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?Distinction compréhension/expression orale? Pourquoi?</a:t>
            </a:r>
          </a:p>
          <a:p>
            <a:r>
              <a:rPr lang="fr-FR" u="sng" dirty="0" smtClean="0"/>
              <a:t>Questions</a:t>
            </a:r>
          </a:p>
          <a:p>
            <a:pPr marL="171450" indent="-171450">
              <a:buFontTx/>
              <a:buChar char="-"/>
            </a:pPr>
            <a:r>
              <a:rPr lang="fr-FR" dirty="0" smtClean="0"/>
              <a:t>Qu’est-ce que l’héritage a d’étrange? </a:t>
            </a:r>
          </a:p>
          <a:p>
            <a:pPr marL="0" indent="0">
              <a:buFontTx/>
              <a:buNone/>
            </a:pPr>
            <a:r>
              <a:rPr lang="fr-FR" dirty="0" smtClean="0"/>
              <a:t>Connaissance du mot héritage? 100 000 pièces d’or, un soufflet qui fait apparaitre une troupe de 100 000 soldats, un ceinturon magique</a:t>
            </a:r>
          </a:p>
          <a:p>
            <a:pPr marL="171450" indent="-171450">
              <a:buFontTx/>
              <a:buChar char="-"/>
            </a:pPr>
            <a:r>
              <a:rPr lang="fr-FR" dirty="0" smtClean="0"/>
              <a:t>Pourquoi Petit Jean va-t-il chez la princesse? Pour trouver la princesse de ces rêves: « cette belle princesse</a:t>
            </a:r>
            <a:r>
              <a:rPr lang="fr-FR" baseline="0" dirty="0" smtClean="0"/>
              <a:t> dans le château derrière les montagnes »</a:t>
            </a:r>
          </a:p>
          <a:p>
            <a:pPr marL="0" indent="0">
              <a:buFontTx/>
              <a:buNone/>
            </a:pPr>
            <a:r>
              <a:rPr lang="fr-FR" baseline="0" dirty="0" smtClean="0"/>
              <a:t>COMMENT serait plus pertinent?</a:t>
            </a:r>
          </a:p>
          <a:p>
            <a:pPr marL="171450" indent="-171450">
              <a:buFontTx/>
              <a:buChar char="-"/>
            </a:pPr>
            <a:r>
              <a:rPr lang="fr-FR" baseline="0" dirty="0" smtClean="0"/>
              <a:t>Que peut-on dire de lui? Qu’il n’a pas un beau cadeau? Qu’il agit sans réfléchir? Qu’il est chassé à coups de pieds? (par qui?) Qu’il a tout perdu? </a:t>
            </a:r>
            <a:endParaRPr lang="fr-FR" dirty="0" smtClean="0"/>
          </a:p>
          <a:p>
            <a:r>
              <a:rPr lang="fr-FR" dirty="0" smtClean="0"/>
              <a:t>=&gt; Les questions ne</a:t>
            </a:r>
            <a:r>
              <a:rPr lang="fr-FR" baseline="0" dirty="0" smtClean="0"/>
              <a:t> facilitent pas la compréhension, elles ne recouvrent l’idée générale, essentielle du texte, elles ne tiennent pas compte des difficultés du texte.</a:t>
            </a:r>
            <a:endParaRPr lang="fr-FR" dirty="0" smtClean="0"/>
          </a:p>
          <a:p>
            <a:r>
              <a:rPr lang="fr-FR" u="sng" dirty="0" smtClean="0"/>
              <a:t>Difficultés de compréhension liées :</a:t>
            </a:r>
          </a:p>
          <a:p>
            <a:pPr marL="171450" indent="-171450">
              <a:buFontTx/>
              <a:buChar char="-"/>
            </a:pPr>
            <a:r>
              <a:rPr lang="fr-FR" dirty="0" smtClean="0"/>
              <a:t>à</a:t>
            </a:r>
            <a:r>
              <a:rPr lang="fr-FR" baseline="0" dirty="0" smtClean="0"/>
              <a:t> la structure du conte: situation initiale, identification des personnages, objet magique =&gt;changement de lieu, absence de logique temporelle </a:t>
            </a:r>
          </a:p>
          <a:p>
            <a:pPr marL="171450" indent="-171450">
              <a:buFontTx/>
              <a:buChar char="-"/>
            </a:pPr>
            <a:r>
              <a:rPr lang="fr-FR" baseline="0" dirty="0" smtClean="0"/>
              <a:t>au vocabulaire: </a:t>
            </a:r>
          </a:p>
          <a:p>
            <a:pPr marL="628650" lvl="1" indent="-171450">
              <a:buFontTx/>
              <a:buChar char="-"/>
            </a:pPr>
            <a:r>
              <a:rPr lang="fr-FR" baseline="0" dirty="0" smtClean="0"/>
              <a:t>Personnages: aîné, cadet, Petit-Jean</a:t>
            </a:r>
          </a:p>
          <a:p>
            <a:pPr marL="628650" lvl="1" indent="-171450">
              <a:buFontTx/>
              <a:buChar char="-"/>
            </a:pPr>
            <a:r>
              <a:rPr lang="fr-FR" baseline="0" dirty="0" smtClean="0"/>
              <a:t>Héritage, troupe, 100 000 = beaucoup</a:t>
            </a:r>
          </a:p>
          <a:p>
            <a:pPr marL="628650" lvl="1" indent="-171450">
              <a:buFontTx/>
              <a:buChar char="-"/>
            </a:pPr>
            <a:r>
              <a:rPr lang="fr-FR" baseline="0" dirty="0" smtClean="0"/>
              <a:t>Objets magiques: soufflet, ceinturon (= ceinture, permet, dès qu’elle est bouclée, la téléportation.</a:t>
            </a:r>
          </a:p>
          <a:p>
            <a:pPr marL="628650" lvl="1" indent="-171450">
              <a:buFontTx/>
              <a:buChar char="-"/>
            </a:pPr>
            <a:r>
              <a:rPr lang="fr-FR" baseline="0" dirty="0" smtClean="0"/>
              <a:t>Adjectifs: cupide, somptueuse, tendu de soie</a:t>
            </a:r>
          </a:p>
          <a:p>
            <a:pPr marL="628650" lvl="1" indent="-171450">
              <a:buFontTx/>
              <a:buChar char="-"/>
            </a:pPr>
            <a:r>
              <a:rPr lang="fr-FR" baseline="0" dirty="0" smtClean="0"/>
              <a:t>Expression: yeux ronds</a:t>
            </a:r>
          </a:p>
          <a:p>
            <a:pPr marL="171450" lvl="0" indent="-171450">
              <a:buFontTx/>
              <a:buChar char="-"/>
            </a:pPr>
            <a:r>
              <a:rPr lang="fr-FR" baseline="0" dirty="0" smtClean="0"/>
              <a:t>Inférences à réaliser: le ceinturon magique bouclé le transporte dans l’instant à l’endroit auquel il est en train de penser; sans ceinturon, la distance correspond à 3 jours de marche</a:t>
            </a:r>
          </a:p>
          <a:p>
            <a:pPr marL="171450" lvl="0" indent="-171450">
              <a:buFontTx/>
              <a:buChar char="-"/>
            </a:pPr>
            <a:r>
              <a:rPr lang="fr-FR" baseline="0" dirty="0" smtClean="0"/>
              <a:t>Connaissance/lien/archétype du petit personnage, le plus petit de la fratrie, héros intelligent, qui résout la situation: //le Petit Poucet </a:t>
            </a:r>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12</a:t>
            </a:fld>
            <a:endParaRPr lang="fr-FR"/>
          </a:p>
        </p:txBody>
      </p:sp>
    </p:spTree>
    <p:extLst>
      <p:ext uri="{BB962C8B-B14F-4D97-AF65-F5344CB8AC3E}">
        <p14:creationId xmlns:p14="http://schemas.microsoft.com/office/powerpoint/2010/main" val="262286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Est-ce</a:t>
            </a:r>
            <a:r>
              <a:rPr lang="fr-FR" baseline="0" dirty="0" smtClean="0"/>
              <a:t> que les différentes phases de ce scénario et les questions posées favorisent la compréhension du texte? Se mettre dans la position des élèves qui n’accèderaient pas seuls à la compréhension fine du texte =&gt; la différence de point de vue des personnages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sym typeface="Wingdings" panose="05000000000000000000" pitchFamily="2" charset="2"/>
              </a:rPr>
              <a:t>Les questions portent exclusivement sur les éléments explicites du texte. A noter l’ambiguïté de l’identité des pierres dans l’histoire (elles parlent, pourquoi ne se déplaceraient-elles pas?).</a:t>
            </a:r>
          </a:p>
          <a:p>
            <a:endParaRPr lang="fr-FR" baseline="0" dirty="0" smtClean="0"/>
          </a:p>
          <a:p>
            <a:r>
              <a:rPr lang="fr-FR" baseline="0" dirty="0" smtClean="0"/>
              <a:t>En complément:</a:t>
            </a:r>
          </a:p>
          <a:p>
            <a:pPr marL="171450" indent="-171450">
              <a:buFont typeface="Arial" panose="020B0604020202020204" pitchFamily="34" charset="0"/>
              <a:buChar char="•"/>
            </a:pPr>
            <a:r>
              <a:rPr lang="fr-FR" baseline="0" dirty="0" smtClean="0"/>
              <a:t>échange collectif </a:t>
            </a:r>
            <a:r>
              <a:rPr lang="fr-FR" baseline="0" dirty="0" smtClean="0">
                <a:sym typeface="Wingdings" panose="05000000000000000000" pitchFamily="2" charset="2"/>
              </a:rPr>
              <a:t> chacun peut avoir un avis sans que cela ne garantisse la compréhension du texte; activité intéressante après le travail de compréhension, notamment dans le cadre du carnet de lecteur ou des cercles littéraires.</a:t>
            </a:r>
          </a:p>
          <a:p>
            <a:pPr marL="171450" indent="-171450">
              <a:buFont typeface="Arial" panose="020B0604020202020204" pitchFamily="34" charset="0"/>
              <a:buChar char="•"/>
            </a:pPr>
            <a:r>
              <a:rPr lang="fr-FR" baseline="0" dirty="0" smtClean="0">
                <a:sym typeface="Wingdings" panose="05000000000000000000" pitchFamily="2" charset="2"/>
              </a:rPr>
              <a:t>Images séquentielles: cette activité ne garantit pas la bonne compréhension du texte, des éléments essentiels à la compréhension n’apparaissent pas dans les illustrations. Activité pertinente si reformulations préalables.</a:t>
            </a:r>
            <a:endParaRPr lang="fr-FR" baseline="0" dirty="0" smtClean="0"/>
          </a:p>
          <a:p>
            <a:r>
              <a:rPr lang="fr-FR" sz="1200" dirty="0" smtClean="0"/>
              <a:t> </a:t>
            </a:r>
            <a:br>
              <a:rPr lang="fr-FR" sz="1200" dirty="0" smtClean="0"/>
            </a:br>
            <a:endParaRPr lang="fr-FR" sz="1200" dirty="0" smtClean="0"/>
          </a:p>
          <a:p>
            <a:r>
              <a:rPr lang="fr-FR" sz="1200" i="1" dirty="0" smtClean="0"/>
              <a:t/>
            </a:r>
            <a:br>
              <a:rPr lang="fr-FR" sz="1200" i="1" dirty="0" smtClean="0"/>
            </a:br>
            <a:endParaRPr lang="fr-FR" sz="1200" i="1" dirty="0" smtClean="0"/>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13</a:t>
            </a:fld>
            <a:endParaRPr lang="fr-FR"/>
          </a:p>
        </p:txBody>
      </p:sp>
    </p:spTree>
    <p:extLst>
      <p:ext uri="{BB962C8B-B14F-4D97-AF65-F5344CB8AC3E}">
        <p14:creationId xmlns:p14="http://schemas.microsoft.com/office/powerpoint/2010/main" val="190832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analyser: construction</a:t>
            </a:r>
            <a:r>
              <a:rPr lang="fr-FR" baseline="0" dirty="0" smtClean="0"/>
              <a:t> progressive de la catégorisation de </a:t>
            </a:r>
            <a:r>
              <a:rPr lang="fr-FR" baseline="0" dirty="0" err="1" smtClean="0"/>
              <a:t>Goigoux</a:t>
            </a:r>
            <a:r>
              <a:rPr lang="fr-FR" baseline="0" dirty="0" smtClean="0"/>
              <a:t> et </a:t>
            </a:r>
            <a:r>
              <a:rPr lang="fr-FR" baseline="0" dirty="0" err="1" smtClean="0"/>
              <a:t>Cèbe</a:t>
            </a:r>
            <a:endParaRPr lang="fr-FR" baseline="0" dirty="0" smtClean="0"/>
          </a:p>
          <a:p>
            <a:pPr marL="0" indent="0">
              <a:buNone/>
            </a:pPr>
            <a:r>
              <a:rPr lang="fr-FR" sz="1200" dirty="0" smtClean="0"/>
              <a:t>1/ Où se passe cette histoire ? A /cachette au fond</a:t>
            </a:r>
            <a:r>
              <a:rPr lang="fr-FR" sz="1200" baseline="0" dirty="0" smtClean="0"/>
              <a:t> de la boutique/</a:t>
            </a:r>
            <a:r>
              <a:rPr lang="fr-FR" sz="1200" baseline="0" dirty="0" err="1" smtClean="0"/>
              <a:t>librairie:livres-client-rayonnages</a:t>
            </a:r>
            <a:endParaRPr lang="fr-FR" sz="1200" dirty="0" smtClean="0"/>
          </a:p>
          <a:p>
            <a:pPr marL="0" indent="0">
              <a:buNone/>
            </a:pPr>
            <a:r>
              <a:rPr lang="fr-FR" sz="1200" dirty="0" smtClean="0"/>
              <a:t>2/ Qui raconte l’histoire (je) ? C</a:t>
            </a:r>
          </a:p>
          <a:p>
            <a:pPr marL="0" indent="0">
              <a:buNone/>
            </a:pPr>
            <a:r>
              <a:rPr lang="fr-FR" sz="1200" dirty="0" smtClean="0"/>
              <a:t>3/ Pourquoi le garçon dit-il qu’il est un espion ? B</a:t>
            </a:r>
          </a:p>
          <a:p>
            <a:pPr marL="0" indent="0">
              <a:buNone/>
            </a:pPr>
            <a:r>
              <a:rPr lang="fr-FR" sz="1200" dirty="0" smtClean="0"/>
              <a:t>4/ Quelle est la première chose qui étonne le garçon quand il voit le nouveau client ? A/B</a:t>
            </a:r>
          </a:p>
          <a:p>
            <a:pPr marL="0" indent="0">
              <a:buNone/>
            </a:pPr>
            <a:r>
              <a:rPr lang="fr-FR" sz="1200" dirty="0" smtClean="0"/>
              <a:t>5/ Que boit le client avec sa paille ? A /le livre</a:t>
            </a:r>
          </a:p>
          <a:p>
            <a:pPr marL="0" indent="0">
              <a:buNone/>
            </a:pPr>
            <a:r>
              <a:rPr lang="fr-FR" sz="1200" dirty="0" smtClean="0"/>
              <a:t>6/ Le livre choisi par le client contient-il du jus d’orange ? Explique pourquoi tu penses cela : A ou C</a:t>
            </a:r>
          </a:p>
          <a:p>
            <a:pPr marL="0" indent="0">
              <a:buNone/>
            </a:pPr>
            <a:r>
              <a:rPr lang="fr-FR" sz="1200" dirty="0" smtClean="0"/>
              <a:t>7/ A la ligne 5, le garçon dit : « La grammaire et moi, on ne s’entend pas. » Explique ce que cela veut dire C</a:t>
            </a:r>
          </a:p>
          <a:p>
            <a:pPr marL="0" indent="0">
              <a:buNone/>
            </a:pPr>
            <a:r>
              <a:rPr lang="fr-FR" sz="1200" dirty="0" smtClean="0"/>
              <a:t>8/ Quand se déroule cette histoire ? A </a:t>
            </a:r>
            <a:r>
              <a:rPr lang="fr-FR" sz="1200" b="1" dirty="0" smtClean="0"/>
              <a:t>ou </a:t>
            </a:r>
            <a:r>
              <a:rPr lang="fr-FR" sz="1200" dirty="0" smtClean="0"/>
              <a:t>A quelle saison ? C </a:t>
            </a:r>
          </a:p>
          <a:p>
            <a:pPr marL="0" indent="0">
              <a:buNone/>
            </a:pPr>
            <a:endParaRPr lang="fr-FR" sz="1200" dirty="0" smtClean="0"/>
          </a:p>
          <a:p>
            <a:pPr marL="0" indent="0">
              <a:buNone/>
            </a:pPr>
            <a:r>
              <a:rPr lang="fr-FR" sz="1200" dirty="0" smtClean="0"/>
              <a:t>Questions qui facilitent la compréhension?</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14</a:t>
            </a:fld>
            <a:endParaRPr lang="fr-FR"/>
          </a:p>
        </p:txBody>
      </p:sp>
    </p:spTree>
    <p:extLst>
      <p:ext uri="{BB962C8B-B14F-4D97-AF65-F5344CB8AC3E}">
        <p14:creationId xmlns:p14="http://schemas.microsoft.com/office/powerpoint/2010/main" val="2578333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Réponse</a:t>
            </a:r>
            <a:r>
              <a:rPr lang="fr-FR" baseline="0" dirty="0" smtClean="0"/>
              <a:t> connue avant par le lecteur: u</a:t>
            </a:r>
            <a:r>
              <a:rPr lang="fr-FR" dirty="0" smtClean="0"/>
              <a:t>nivers de référence au-delà du texte</a:t>
            </a:r>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16</a:t>
            </a:fld>
            <a:endParaRPr lang="fr-FR"/>
          </a:p>
        </p:txBody>
      </p:sp>
    </p:spTree>
    <p:extLst>
      <p:ext uri="{BB962C8B-B14F-4D97-AF65-F5344CB8AC3E}">
        <p14:creationId xmlns:p14="http://schemas.microsoft.com/office/powerpoint/2010/main" val="179219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145AE62-6484-49E9-9982-2673EC3E5313}" type="slidenum">
              <a:rPr lang="fr-FR" smtClean="0"/>
              <a:t>17</a:t>
            </a:fld>
            <a:endParaRPr lang="fr-FR"/>
          </a:p>
        </p:txBody>
      </p:sp>
    </p:spTree>
    <p:extLst>
      <p:ext uri="{BB962C8B-B14F-4D97-AF65-F5344CB8AC3E}">
        <p14:creationId xmlns:p14="http://schemas.microsoft.com/office/powerpoint/2010/main" val="387569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a:xfrm>
            <a:off x="5332412" y="5883275"/>
            <a:ext cx="4324044" cy="365125"/>
          </a:xfrm>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481705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2621FA-9717-4CAC-9933-5A13C28C51B6}" type="datetimeFigureOut">
              <a:rPr lang="fr-FR" smtClean="0"/>
              <a:t>17/09/2018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215322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402364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1235546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3255972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118781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fr-FR" smtClean="0"/>
              <a:t>Modifiez les styles du texte du masque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3953344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2351297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389034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a:xfrm>
            <a:off x="10951856" y="5867131"/>
            <a:ext cx="551167" cy="365125"/>
          </a:xfrm>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276123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12621FA-9717-4CAC-9933-5A13C28C51B6}" type="datetimeFigureOut">
              <a:rPr lang="fr-FR" smtClean="0"/>
              <a:t>17/09/2018</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3258776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12621FA-9717-4CAC-9933-5A13C28C51B6}" type="datetimeFigureOut">
              <a:rPr lang="fr-FR" smtClean="0"/>
              <a:t>17/09/2018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504453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12621FA-9717-4CAC-9933-5A13C28C51B6}" type="datetimeFigureOut">
              <a:rPr lang="fr-FR" smtClean="0"/>
              <a:t>17/09/2018</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153175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12621FA-9717-4CAC-9933-5A13C28C51B6}" type="datetimeFigureOut">
              <a:rPr lang="fr-FR" smtClean="0"/>
              <a:t>17/09/2018</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4143957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2621FA-9717-4CAC-9933-5A13C28C51B6}" type="datetimeFigureOut">
              <a:rPr lang="fr-FR" smtClean="0"/>
              <a:t>17/09/2018</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3697953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2621FA-9717-4CAC-9933-5A13C28C51B6}" type="datetimeFigureOut">
              <a:rPr lang="fr-FR" smtClean="0"/>
              <a:t>17/09/2018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3203283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fr-FR" smtClean="0"/>
              <a:t>Modifiez le style du titre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12621FA-9717-4CAC-9933-5A13C28C51B6}" type="datetimeFigureOut">
              <a:rPr lang="fr-FR" smtClean="0"/>
              <a:t>17/09/2018</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B8118A0-34BF-4A91-9704-6E5A6B2E0E67}" type="slidenum">
              <a:rPr lang="fr-FR" smtClean="0"/>
              <a:t>‹N°›</a:t>
            </a:fld>
            <a:endParaRPr lang="fr-FR"/>
          </a:p>
        </p:txBody>
      </p:sp>
    </p:spTree>
    <p:extLst>
      <p:ext uri="{BB962C8B-B14F-4D97-AF65-F5344CB8AC3E}">
        <p14:creationId xmlns:p14="http://schemas.microsoft.com/office/powerpoint/2010/main" val="2667888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12621FA-9717-4CAC-9933-5A13C28C51B6}" type="datetimeFigureOut">
              <a:rPr lang="fr-FR" smtClean="0"/>
              <a:t>17/09/2018</a:t>
            </a:fld>
            <a:endParaRPr lang="fr-F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B8118A0-34BF-4A91-9704-6E5A6B2E0E67}" type="slidenum">
              <a:rPr lang="fr-FR" smtClean="0"/>
              <a:t>‹N°›</a:t>
            </a:fld>
            <a:endParaRPr lang="fr-FR"/>
          </a:p>
        </p:txBody>
      </p:sp>
    </p:spTree>
    <p:extLst>
      <p:ext uri="{BB962C8B-B14F-4D97-AF65-F5344CB8AC3E}">
        <p14:creationId xmlns:p14="http://schemas.microsoft.com/office/powerpoint/2010/main" val="18944900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Textes%20animation%20lecture%20&#233;criture.pptx"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la%20ceinture%20magique%20text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les%20deux%20grandes%20pierres%20texte.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le%20buveur%20d'encre%20texte.pptx"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4.png"/><Relationship Id="rId4" Type="http://schemas.openxmlformats.org/officeDocument/2006/relationships/notesSlide" Target="../notesSlides/notesSlide14.xml"/></Relationships>
</file>

<file path=ppt/slides/_rels/slide27.xml.rels><?xml version="1.0" encoding="UTF-8" standalone="yes"?>
<Relationships xmlns="http://schemas.openxmlformats.org/package/2006/relationships"><Relationship Id="rId3" Type="http://schemas.openxmlformats.org/officeDocument/2006/relationships/hyperlink" Target="http://www.larousse.fr/dictionnaires/francais/question/65653"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www.cnesco.fr/fr/lectur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roll-descartes.net/"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hyperlink" Target="http://www.cnesco.fr/fr/lecture/" TargetMode="External"/><Relationship Id="rId4" Type="http://schemas.openxmlformats.org/officeDocument/2006/relationships/hyperlink" Target="http://eduscol.education.fr/"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nesco.fr/fr/lectur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LECTURE ECRITURE AU CYCLE 2</a:t>
            </a:r>
            <a:endParaRPr lang="fr-FR" dirty="0"/>
          </a:p>
        </p:txBody>
      </p:sp>
      <p:sp>
        <p:nvSpPr>
          <p:cNvPr id="3" name="Sous-titre 2"/>
          <p:cNvSpPr>
            <a:spLocks noGrp="1"/>
          </p:cNvSpPr>
          <p:nvPr>
            <p:ph type="subTitle" idx="1"/>
          </p:nvPr>
        </p:nvSpPr>
        <p:spPr/>
        <p:txBody>
          <a:bodyPr/>
          <a:lstStyle/>
          <a:p>
            <a:r>
              <a:rPr lang="fr-FR" dirty="0" smtClean="0"/>
              <a:t>Animations pédagogiques </a:t>
            </a:r>
          </a:p>
          <a:p>
            <a:r>
              <a:rPr lang="fr-FR" dirty="0" smtClean="0"/>
              <a:t>21/03/2018 </a:t>
            </a:r>
          </a:p>
          <a:p>
            <a:r>
              <a:rPr lang="fr-FR" dirty="0" smtClean="0"/>
              <a:t>Deuxième date à fixer </a:t>
            </a:r>
            <a:endParaRPr lang="fr-FR" dirty="0"/>
          </a:p>
        </p:txBody>
      </p:sp>
    </p:spTree>
    <p:extLst>
      <p:ext uri="{BB962C8B-B14F-4D97-AF65-F5344CB8AC3E}">
        <p14:creationId xmlns:p14="http://schemas.microsoft.com/office/powerpoint/2010/main" val="15680114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 questionnaires de lecture </a:t>
            </a:r>
            <a:br>
              <a:rPr lang="fr-FR" dirty="0" smtClean="0"/>
            </a:br>
            <a:r>
              <a:rPr lang="fr-FR" dirty="0" smtClean="0"/>
              <a:t>Textes de CP, CE1, CE2</a:t>
            </a:r>
            <a:endParaRPr lang="fr-FR" dirty="0"/>
          </a:p>
        </p:txBody>
      </p:sp>
      <p:sp>
        <p:nvSpPr>
          <p:cNvPr id="3" name="Espace réservé du contenu 2"/>
          <p:cNvSpPr>
            <a:spLocks noGrp="1"/>
          </p:cNvSpPr>
          <p:nvPr>
            <p:ph idx="1"/>
          </p:nvPr>
        </p:nvSpPr>
        <p:spPr/>
        <p:txBody>
          <a:bodyPr/>
          <a:lstStyle/>
          <a:p>
            <a:r>
              <a:rPr lang="fr-FR" dirty="0" smtClean="0"/>
              <a:t>Quelle est la nature des questions ?</a:t>
            </a:r>
          </a:p>
          <a:p>
            <a:r>
              <a:rPr lang="fr-FR" dirty="0"/>
              <a:t> </a:t>
            </a:r>
            <a:r>
              <a:rPr lang="fr-FR" dirty="0" smtClean="0"/>
              <a:t>Quel type de réponses est attendu  ?</a:t>
            </a:r>
          </a:p>
          <a:p>
            <a:r>
              <a:rPr lang="fr-FR" dirty="0" smtClean="0"/>
              <a:t>Quelles  procédures les élèves vont-ils utiliser pour y répondre ? </a:t>
            </a:r>
          </a:p>
          <a:p>
            <a:endParaRPr lang="fr-FR" dirty="0"/>
          </a:p>
        </p:txBody>
      </p:sp>
    </p:spTree>
    <p:extLst>
      <p:ext uri="{BB962C8B-B14F-4D97-AF65-F5344CB8AC3E}">
        <p14:creationId xmlns:p14="http://schemas.microsoft.com/office/powerpoint/2010/main" val="124706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marL="0" indent="0">
              <a:buNone/>
            </a:pPr>
            <a:r>
              <a:rPr lang="fr-FR" sz="3200" b="1" dirty="0" smtClean="0">
                <a:hlinkClick r:id="rId2" action="ppaction://hlinkpres?slideindex=1&amp;slidetitle="/>
              </a:rPr>
              <a:t>La ceinture magique</a:t>
            </a:r>
            <a:endParaRPr lang="fr-FR" sz="3200" b="1" dirty="0" smtClean="0"/>
          </a:p>
          <a:p>
            <a:pPr marL="0" indent="0">
              <a:buNone/>
            </a:pPr>
            <a:r>
              <a:rPr lang="fr-FR" sz="3200" b="1" dirty="0" smtClean="0"/>
              <a:t>Les deux grandes pierres</a:t>
            </a:r>
          </a:p>
          <a:p>
            <a:pPr marL="0" indent="0">
              <a:buNone/>
            </a:pPr>
            <a:r>
              <a:rPr lang="fr-FR" sz="3200" b="1" dirty="0" smtClean="0"/>
              <a:t>Le buveur d’encre</a:t>
            </a:r>
            <a:endParaRPr lang="fr-FR" sz="3200" b="1" dirty="0"/>
          </a:p>
        </p:txBody>
      </p:sp>
      <p:pic>
        <p:nvPicPr>
          <p:cNvPr id="4" name="Image 3"/>
          <p:cNvPicPr>
            <a:picLocks noChangeAspect="1"/>
          </p:cNvPicPr>
          <p:nvPr/>
        </p:nvPicPr>
        <p:blipFill rotWithShape="1">
          <a:blip r:embed="rId3" cstate="print">
            <a:extLst>
              <a:ext uri="{28A0092B-C50C-407E-A947-70E740481C1C}">
                <a14:useLocalDpi xmlns:a14="http://schemas.microsoft.com/office/drawing/2010/main" val="0"/>
              </a:ext>
            </a:extLst>
          </a:blip>
          <a:srcRect l="22340" t="21000" r="33341" b="34667"/>
          <a:stretch/>
        </p:blipFill>
        <p:spPr>
          <a:xfrm>
            <a:off x="10293236" y="71327"/>
            <a:ext cx="1473700" cy="2085129"/>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67397" y="2453636"/>
            <a:ext cx="1508759" cy="2179320"/>
          </a:xfrm>
          <a:prstGeom prst="rect">
            <a:avLst/>
          </a:prstGeom>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0199" y="4541516"/>
            <a:ext cx="1515957" cy="2019302"/>
          </a:xfrm>
          <a:prstGeom prst="rect">
            <a:avLst/>
          </a:prstGeom>
        </p:spPr>
      </p:pic>
    </p:spTree>
    <p:extLst>
      <p:ext uri="{BB962C8B-B14F-4D97-AF65-F5344CB8AC3E}">
        <p14:creationId xmlns:p14="http://schemas.microsoft.com/office/powerpoint/2010/main" val="2971691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0"/>
            <a:ext cx="10018713" cy="1102057"/>
          </a:xfrm>
        </p:spPr>
        <p:txBody>
          <a:bodyPr/>
          <a:lstStyle/>
          <a:p>
            <a:r>
              <a:rPr lang="fr-FR" dirty="0" smtClean="0">
                <a:hlinkClick r:id="rId3" action="ppaction://hlinkfile"/>
              </a:rPr>
              <a:t>La ceinture magique: questions</a:t>
            </a:r>
            <a:endParaRPr lang="fr-FR" dirty="0">
              <a:hlinkClick r:id="rId3" action="ppaction://hlinkfile"/>
            </a:endParaRPr>
          </a:p>
        </p:txBody>
      </p:sp>
      <p:sp>
        <p:nvSpPr>
          <p:cNvPr id="5" name="Espace réservé du contenu 4"/>
          <p:cNvSpPr>
            <a:spLocks noGrp="1"/>
          </p:cNvSpPr>
          <p:nvPr>
            <p:ph idx="1"/>
          </p:nvPr>
        </p:nvSpPr>
        <p:spPr>
          <a:xfrm>
            <a:off x="1484310" y="1787857"/>
            <a:ext cx="10018713" cy="4003343"/>
          </a:xfrm>
        </p:spPr>
        <p:txBody>
          <a:bodyPr/>
          <a:lstStyle/>
          <a:p>
            <a:pPr marL="0" indent="0">
              <a:buNone/>
            </a:pPr>
            <a:r>
              <a:rPr lang="fr-FR" dirty="0" smtClean="0"/>
              <a:t>Compréhension</a:t>
            </a:r>
          </a:p>
          <a:p>
            <a:r>
              <a:rPr lang="fr-FR" dirty="0" smtClean="0"/>
              <a:t>Qu’est-ce que l’héritage a d’étrange?</a:t>
            </a:r>
          </a:p>
          <a:p>
            <a:r>
              <a:rPr lang="fr-FR" dirty="0" smtClean="0"/>
              <a:t>Pourquoi Petit-Jean va-t-il chez la princesse?</a:t>
            </a:r>
          </a:p>
          <a:p>
            <a:r>
              <a:rPr lang="fr-FR" dirty="0" smtClean="0"/>
              <a:t>Que peut-on dire de lui?</a:t>
            </a:r>
          </a:p>
          <a:p>
            <a:pPr marL="0" indent="0">
              <a:buNone/>
            </a:pPr>
            <a:endParaRPr lang="fr-FR" dirty="0" smtClean="0"/>
          </a:p>
          <a:p>
            <a:pPr marL="0" indent="0">
              <a:buNone/>
            </a:pPr>
            <a:r>
              <a:rPr lang="fr-FR" dirty="0" smtClean="0"/>
              <a:t>Expression orale</a:t>
            </a:r>
          </a:p>
          <a:p>
            <a:r>
              <a:rPr lang="fr-FR" dirty="0" smtClean="0"/>
              <a:t>Connaissez-vous d’autres histoires où apparaissent des objets magiques?</a:t>
            </a:r>
            <a:endParaRPr lang="fr-FR" dirty="0"/>
          </a:p>
        </p:txBody>
      </p:sp>
    </p:spTree>
    <p:extLst>
      <p:ext uri="{BB962C8B-B14F-4D97-AF65-F5344CB8AC3E}">
        <p14:creationId xmlns:p14="http://schemas.microsoft.com/office/powerpoint/2010/main" val="6602101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0"/>
            <a:ext cx="10018713" cy="769513"/>
          </a:xfrm>
        </p:spPr>
        <p:txBody>
          <a:bodyPr/>
          <a:lstStyle/>
          <a:p>
            <a:r>
              <a:rPr lang="fr-FR" dirty="0" smtClean="0"/>
              <a:t>Les deux grandes </a:t>
            </a:r>
            <a:r>
              <a:rPr lang="fr-FR" dirty="0" smtClean="0">
                <a:hlinkClick r:id="rId3" action="ppaction://hlinkpres?slideindex=1&amp;slidetitle="/>
              </a:rPr>
              <a:t>pierres</a:t>
            </a:r>
            <a:r>
              <a:rPr lang="fr-FR" dirty="0" smtClean="0"/>
              <a:t> : questions</a:t>
            </a:r>
            <a:endParaRPr lang="fr-FR" dirty="0"/>
          </a:p>
        </p:txBody>
      </p:sp>
      <p:sp>
        <p:nvSpPr>
          <p:cNvPr id="3" name="Espace réservé du contenu 2"/>
          <p:cNvSpPr>
            <a:spLocks noGrp="1"/>
          </p:cNvSpPr>
          <p:nvPr>
            <p:ph idx="1"/>
          </p:nvPr>
        </p:nvSpPr>
        <p:spPr>
          <a:xfrm>
            <a:off x="1484311" y="1883392"/>
            <a:ext cx="9911570" cy="3712190"/>
          </a:xfrm>
        </p:spPr>
        <p:txBody>
          <a:bodyPr>
            <a:normAutofit/>
          </a:bodyPr>
          <a:lstStyle/>
          <a:p>
            <a:pPr lvl="1">
              <a:buFont typeface="Arial" panose="020B0604020202020204" pitchFamily="34" charset="0"/>
              <a:buChar char="•"/>
            </a:pPr>
            <a:r>
              <a:rPr lang="fr-FR" sz="3000" dirty="0" smtClean="0"/>
              <a:t> Quels </a:t>
            </a:r>
            <a:r>
              <a:rPr lang="fr-FR" sz="3000" dirty="0"/>
              <a:t>sont les </a:t>
            </a:r>
            <a:r>
              <a:rPr lang="fr-FR" sz="3000" dirty="0" smtClean="0"/>
              <a:t>personnages?</a:t>
            </a:r>
          </a:p>
          <a:p>
            <a:pPr lvl="1">
              <a:buFont typeface="Arial" panose="020B0604020202020204" pitchFamily="34" charset="0"/>
              <a:buChar char="•"/>
            </a:pPr>
            <a:r>
              <a:rPr lang="fr-FR" sz="3000" dirty="0" smtClean="0"/>
              <a:t>Que </a:t>
            </a:r>
            <a:r>
              <a:rPr lang="fr-FR" sz="3000" dirty="0"/>
              <a:t>veulent savoir les </a:t>
            </a:r>
            <a:r>
              <a:rPr lang="fr-FR" sz="3000" dirty="0" smtClean="0"/>
              <a:t>pierres?</a:t>
            </a:r>
          </a:p>
          <a:p>
            <a:pPr lvl="1">
              <a:buFont typeface="Arial" panose="020B0604020202020204" pitchFamily="34" charset="0"/>
              <a:buChar char="•"/>
            </a:pPr>
            <a:r>
              <a:rPr lang="fr-FR" sz="3000" dirty="0" smtClean="0"/>
              <a:t>Que </a:t>
            </a:r>
            <a:r>
              <a:rPr lang="fr-FR" sz="3000" dirty="0"/>
              <a:t>dit </a:t>
            </a:r>
            <a:r>
              <a:rPr lang="fr-FR" sz="3000" dirty="0" smtClean="0"/>
              <a:t>l’oiseau?</a:t>
            </a:r>
          </a:p>
          <a:p>
            <a:pPr lvl="1">
              <a:buFont typeface="Arial" panose="020B0604020202020204" pitchFamily="34" charset="0"/>
              <a:buChar char="•"/>
            </a:pPr>
            <a:r>
              <a:rPr lang="fr-FR" sz="3000" dirty="0" smtClean="0"/>
              <a:t>Que </a:t>
            </a:r>
            <a:r>
              <a:rPr lang="fr-FR" sz="3000" dirty="0"/>
              <a:t>dit la </a:t>
            </a:r>
            <a:r>
              <a:rPr lang="fr-FR" sz="3000" dirty="0" smtClean="0"/>
              <a:t>souris?</a:t>
            </a:r>
          </a:p>
          <a:p>
            <a:pPr lvl="1">
              <a:buFont typeface="Arial" panose="020B0604020202020204" pitchFamily="34" charset="0"/>
              <a:buChar char="•"/>
            </a:pPr>
            <a:r>
              <a:rPr lang="fr-FR" sz="3000" dirty="0" smtClean="0"/>
              <a:t>Est-ce </a:t>
            </a:r>
            <a:r>
              <a:rPr lang="fr-FR" sz="3000" dirty="0"/>
              <a:t>que les pierres sont heureuses à la fin?</a:t>
            </a:r>
          </a:p>
        </p:txBody>
      </p:sp>
    </p:spTree>
    <p:extLst>
      <p:ext uri="{BB962C8B-B14F-4D97-AF65-F5344CB8AC3E}">
        <p14:creationId xmlns:p14="http://schemas.microsoft.com/office/powerpoint/2010/main" val="11700735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8621" y="199104"/>
            <a:ext cx="10018713" cy="659674"/>
          </a:xfrm>
        </p:spPr>
        <p:txBody>
          <a:bodyPr>
            <a:normAutofit fontScale="90000"/>
          </a:bodyPr>
          <a:lstStyle/>
          <a:p>
            <a:r>
              <a:rPr lang="fr-FR" dirty="0" smtClean="0"/>
              <a:t>Le buveur </a:t>
            </a:r>
            <a:r>
              <a:rPr lang="fr-FR" dirty="0" smtClean="0">
                <a:hlinkClick r:id="rId3" action="ppaction://hlinkpres?slideindex=1&amp;slidetitle="/>
              </a:rPr>
              <a:t>d’encre</a:t>
            </a:r>
            <a:r>
              <a:rPr lang="fr-FR" dirty="0" smtClean="0"/>
              <a:t> : questions</a:t>
            </a:r>
            <a:endParaRPr lang="fr-FR" dirty="0"/>
          </a:p>
        </p:txBody>
      </p:sp>
      <p:sp>
        <p:nvSpPr>
          <p:cNvPr id="3" name="Espace réservé du contenu 2"/>
          <p:cNvSpPr>
            <a:spLocks noGrp="1"/>
          </p:cNvSpPr>
          <p:nvPr>
            <p:ph idx="1"/>
          </p:nvPr>
        </p:nvSpPr>
        <p:spPr>
          <a:xfrm>
            <a:off x="1044696" y="1345474"/>
            <a:ext cx="10018713" cy="5512525"/>
          </a:xfrm>
        </p:spPr>
        <p:txBody>
          <a:bodyPr>
            <a:normAutofit lnSpcReduction="10000"/>
          </a:bodyPr>
          <a:lstStyle/>
          <a:p>
            <a:pPr marL="0" indent="0">
              <a:buNone/>
            </a:pPr>
            <a:r>
              <a:rPr lang="fr-FR" sz="2600" dirty="0" smtClean="0"/>
              <a:t>1</a:t>
            </a:r>
            <a:r>
              <a:rPr lang="fr-FR" sz="2600" dirty="0"/>
              <a:t>/ Où se passe cette histoire ? </a:t>
            </a:r>
          </a:p>
          <a:p>
            <a:pPr marL="0" indent="0">
              <a:buNone/>
            </a:pPr>
            <a:r>
              <a:rPr lang="fr-FR" sz="2600" dirty="0"/>
              <a:t>2/ Qui raconte l’histoire (je) ? </a:t>
            </a:r>
          </a:p>
          <a:p>
            <a:pPr marL="0" indent="0">
              <a:buNone/>
            </a:pPr>
            <a:r>
              <a:rPr lang="fr-FR" sz="2600" dirty="0"/>
              <a:t>3/ Pourquoi le garçon dit-il qu’il est un espion ? </a:t>
            </a:r>
          </a:p>
          <a:p>
            <a:pPr marL="0" indent="0">
              <a:buNone/>
            </a:pPr>
            <a:r>
              <a:rPr lang="fr-FR" sz="2600" dirty="0"/>
              <a:t>4/ Quelle est la première chose qui étonne le garçon quand il voit le nouveau client ? </a:t>
            </a:r>
          </a:p>
          <a:p>
            <a:pPr marL="0" indent="0">
              <a:buNone/>
            </a:pPr>
            <a:r>
              <a:rPr lang="fr-FR" sz="2600" dirty="0"/>
              <a:t>5/ Que boit le client avec sa paille ? </a:t>
            </a:r>
          </a:p>
          <a:p>
            <a:pPr marL="0" indent="0">
              <a:buNone/>
            </a:pPr>
            <a:r>
              <a:rPr lang="fr-FR" sz="2600" dirty="0"/>
              <a:t>6/ Le livre choisi par le client contient-il du jus d’orange ? Explique pourquoi tu penses </a:t>
            </a:r>
            <a:r>
              <a:rPr lang="fr-FR" sz="2600" dirty="0" smtClean="0"/>
              <a:t>cela</a:t>
            </a:r>
            <a:r>
              <a:rPr lang="fr-FR" sz="2600" dirty="0"/>
              <a:t>.</a:t>
            </a:r>
          </a:p>
          <a:p>
            <a:pPr marL="0" indent="0">
              <a:buNone/>
            </a:pPr>
            <a:r>
              <a:rPr lang="fr-FR" sz="2600" dirty="0"/>
              <a:t>7/ A la ligne 5, le garçon dit : « La grammaire et moi, on ne s’entend pas. » Explique ce que cela </a:t>
            </a:r>
            <a:r>
              <a:rPr lang="fr-FR" sz="2600" dirty="0" smtClean="0"/>
              <a:t> veut dire.</a:t>
            </a:r>
            <a:endParaRPr lang="fr-FR" sz="2600" dirty="0"/>
          </a:p>
          <a:p>
            <a:pPr marL="0" indent="0">
              <a:buNone/>
            </a:pPr>
            <a:r>
              <a:rPr lang="fr-FR" sz="2600" dirty="0"/>
              <a:t>8/ Quand se déroule cette histoire ? </a:t>
            </a:r>
            <a:r>
              <a:rPr lang="fr-FR" sz="2600" i="1" dirty="0" smtClean="0"/>
              <a:t>ou</a:t>
            </a:r>
            <a:r>
              <a:rPr lang="fr-FR" sz="2600" b="1" dirty="0" smtClean="0"/>
              <a:t>   </a:t>
            </a:r>
            <a:r>
              <a:rPr lang="fr-FR" sz="2600" dirty="0"/>
              <a:t>A quelle saison ? </a:t>
            </a:r>
          </a:p>
          <a:p>
            <a:endParaRPr lang="fr-FR" dirty="0"/>
          </a:p>
        </p:txBody>
      </p:sp>
    </p:spTree>
    <p:extLst>
      <p:ext uri="{BB962C8B-B14F-4D97-AF65-F5344CB8AC3E}">
        <p14:creationId xmlns:p14="http://schemas.microsoft.com/office/powerpoint/2010/main" val="43904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de questionnaires de lecture</a:t>
            </a:r>
            <a:br>
              <a:rPr lang="fr-FR" dirty="0" smtClean="0"/>
            </a:br>
            <a:endParaRPr lang="fr-FR" dirty="0"/>
          </a:p>
        </p:txBody>
      </p:sp>
      <p:sp>
        <p:nvSpPr>
          <p:cNvPr id="3" name="Espace réservé du texte 2"/>
          <p:cNvSpPr>
            <a:spLocks noGrp="1"/>
          </p:cNvSpPr>
          <p:nvPr>
            <p:ph type="body" idx="1"/>
          </p:nvPr>
        </p:nvSpPr>
        <p:spPr/>
        <p:txBody>
          <a:bodyPr/>
          <a:lstStyle/>
          <a:p>
            <a:r>
              <a:rPr lang="fr-FR" sz="3600" dirty="0"/>
              <a:t>Mise en commun des travaux de groupes</a:t>
            </a:r>
          </a:p>
        </p:txBody>
      </p:sp>
    </p:spTree>
    <p:extLst>
      <p:ext uri="{BB962C8B-B14F-4D97-AF65-F5344CB8AC3E}">
        <p14:creationId xmlns:p14="http://schemas.microsoft.com/office/powerpoint/2010/main" val="20162516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04092" y="1"/>
            <a:ext cx="10018713" cy="1150374"/>
          </a:xfrm>
        </p:spPr>
        <p:txBody>
          <a:bodyPr/>
          <a:lstStyle/>
          <a:p>
            <a:r>
              <a:rPr lang="fr-FR" dirty="0" smtClean="0"/>
              <a:t>Nature des questions</a:t>
            </a:r>
            <a:endParaRPr lang="fr-FR" dirty="0"/>
          </a:p>
        </p:txBody>
      </p:sp>
      <p:sp>
        <p:nvSpPr>
          <p:cNvPr id="5" name="Espace réservé du contenu 4"/>
          <p:cNvSpPr>
            <a:spLocks noGrp="1"/>
          </p:cNvSpPr>
          <p:nvPr>
            <p:ph idx="1"/>
          </p:nvPr>
        </p:nvSpPr>
        <p:spPr>
          <a:xfrm>
            <a:off x="1342104" y="1668780"/>
            <a:ext cx="10160920" cy="3935608"/>
          </a:xfrm>
        </p:spPr>
        <p:txBody>
          <a:bodyPr/>
          <a:lstStyle/>
          <a:p>
            <a:pPr>
              <a:buFont typeface="Arial" panose="020B0604020202020204" pitchFamily="34" charset="0"/>
              <a:buChar char="•"/>
            </a:pPr>
            <a:r>
              <a:rPr lang="fr-FR" dirty="0" smtClean="0"/>
              <a:t>Questions dont la réponse est </a:t>
            </a:r>
            <a:r>
              <a:rPr lang="fr-FR" b="1" dirty="0" smtClean="0"/>
              <a:t>littéralement </a:t>
            </a:r>
            <a:r>
              <a:rPr lang="fr-FR" dirty="0" smtClean="0"/>
              <a:t>dans le texte</a:t>
            </a:r>
            <a:endParaRPr lang="fr-FR" dirty="0"/>
          </a:p>
          <a:p>
            <a:pPr>
              <a:buFont typeface="Arial" panose="020B0604020202020204" pitchFamily="34" charset="0"/>
              <a:buChar char="•"/>
            </a:pPr>
            <a:r>
              <a:rPr lang="fr-FR" dirty="0" smtClean="0"/>
              <a:t>Questions </a:t>
            </a:r>
            <a:r>
              <a:rPr lang="fr-FR" b="1" dirty="0" smtClean="0"/>
              <a:t>qui n’utilisent pas exactement les mots du texte</a:t>
            </a:r>
            <a:r>
              <a:rPr lang="fr-FR" dirty="0" smtClean="0"/>
              <a:t> (substitutions syntaxiques ou lexicales)</a:t>
            </a:r>
          </a:p>
          <a:p>
            <a:pPr>
              <a:buFont typeface="Arial" panose="020B0604020202020204" pitchFamily="34" charset="0"/>
              <a:buChar char="•"/>
            </a:pPr>
            <a:r>
              <a:rPr lang="fr-FR" dirty="0" smtClean="0"/>
              <a:t>Questions </a:t>
            </a:r>
            <a:r>
              <a:rPr lang="fr-FR" b="1" dirty="0" smtClean="0"/>
              <a:t>dont la réponse n’est pas écrite directement </a:t>
            </a:r>
            <a:r>
              <a:rPr lang="fr-FR" dirty="0" smtClean="0"/>
              <a:t>dans le texte </a:t>
            </a:r>
          </a:p>
          <a:p>
            <a:pPr lvl="1">
              <a:buFont typeface="Symbol" panose="05050102010706020507" pitchFamily="18" charset="2"/>
              <a:buChar char="Þ"/>
            </a:pPr>
            <a:r>
              <a:rPr lang="fr-FR" dirty="0" smtClean="0"/>
              <a:t> raisonner à partir des informations données dans le texte</a:t>
            </a:r>
          </a:p>
          <a:p>
            <a:pPr lvl="1">
              <a:buFont typeface="Symbol" panose="05050102010706020507" pitchFamily="18" charset="2"/>
              <a:buChar char="Þ"/>
            </a:pPr>
            <a:r>
              <a:rPr lang="fr-FR" dirty="0" smtClean="0"/>
              <a:t> relier </a:t>
            </a:r>
            <a:r>
              <a:rPr lang="fr-FR" dirty="0"/>
              <a:t>l</a:t>
            </a:r>
            <a:r>
              <a:rPr lang="fr-FR" dirty="0" smtClean="0"/>
              <a:t>es informations, les mettre en relation avec l’univers de référence du texte</a:t>
            </a:r>
          </a:p>
          <a:p>
            <a:r>
              <a:rPr lang="fr-FR" dirty="0" smtClean="0"/>
              <a:t>Questions </a:t>
            </a:r>
            <a:r>
              <a:rPr lang="fr-FR" b="1" dirty="0" smtClean="0"/>
              <a:t>dont la réponse peut-être connue </a:t>
            </a:r>
            <a:r>
              <a:rPr lang="fr-FR" dirty="0" smtClean="0"/>
              <a:t>du lecteur avant la lecture</a:t>
            </a:r>
          </a:p>
        </p:txBody>
      </p:sp>
      <p:sp>
        <p:nvSpPr>
          <p:cNvPr id="6" name="ZoneTexte 5"/>
          <p:cNvSpPr txBox="1"/>
          <p:nvPr/>
        </p:nvSpPr>
        <p:spPr>
          <a:xfrm>
            <a:off x="4534771" y="919542"/>
            <a:ext cx="3775586" cy="461665"/>
          </a:xfrm>
          <a:prstGeom prst="rect">
            <a:avLst/>
          </a:prstGeom>
          <a:noFill/>
        </p:spPr>
        <p:txBody>
          <a:bodyPr wrap="square" rtlCol="0">
            <a:spAutoFit/>
          </a:bodyPr>
          <a:lstStyle/>
          <a:p>
            <a:r>
              <a:rPr lang="fr-FR" sz="2400" dirty="0"/>
              <a:t>Selon </a:t>
            </a:r>
            <a:r>
              <a:rPr lang="fr-FR" sz="2400" dirty="0" err="1"/>
              <a:t>Goigoux</a:t>
            </a:r>
            <a:r>
              <a:rPr lang="fr-FR" sz="2400" dirty="0"/>
              <a:t> et </a:t>
            </a:r>
            <a:r>
              <a:rPr lang="fr-FR" sz="2400" dirty="0" err="1"/>
              <a:t>Cèbe</a:t>
            </a:r>
            <a:endParaRPr lang="fr-FR" sz="2400" dirty="0"/>
          </a:p>
        </p:txBody>
      </p:sp>
    </p:spTree>
    <p:extLst>
      <p:ext uri="{BB962C8B-B14F-4D97-AF65-F5344CB8AC3E}">
        <p14:creationId xmlns:p14="http://schemas.microsoft.com/office/powerpoint/2010/main" val="18864960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0" y="169607"/>
            <a:ext cx="10018713" cy="1752599"/>
          </a:xfrm>
        </p:spPr>
        <p:txBody>
          <a:bodyPr/>
          <a:lstStyle/>
          <a:p>
            <a:r>
              <a:rPr lang="fr-FR" dirty="0" smtClean="0"/>
              <a:t>Procédures mobilisées par les élèves pour répondre aux questions</a:t>
            </a:r>
            <a:endParaRPr lang="fr-FR" dirty="0"/>
          </a:p>
        </p:txBody>
      </p:sp>
      <p:sp>
        <p:nvSpPr>
          <p:cNvPr id="3" name="Espace réservé du contenu 2"/>
          <p:cNvSpPr>
            <a:spLocks noGrp="1"/>
          </p:cNvSpPr>
          <p:nvPr>
            <p:ph idx="1"/>
          </p:nvPr>
        </p:nvSpPr>
        <p:spPr>
          <a:xfrm>
            <a:off x="1484310" y="2666999"/>
            <a:ext cx="10018713" cy="1963995"/>
          </a:xfrm>
        </p:spPr>
        <p:txBody>
          <a:bodyPr>
            <a:normAutofit lnSpcReduction="10000"/>
          </a:bodyPr>
          <a:lstStyle/>
          <a:p>
            <a:r>
              <a:rPr lang="fr-FR" b="1" dirty="0" smtClean="0"/>
              <a:t>Recopier </a:t>
            </a:r>
            <a:r>
              <a:rPr lang="fr-FR" dirty="0" smtClean="0"/>
              <a:t>un morceau du texte</a:t>
            </a:r>
          </a:p>
          <a:p>
            <a:r>
              <a:rPr lang="fr-FR" b="1" dirty="0" smtClean="0"/>
              <a:t>Reformuler</a:t>
            </a:r>
            <a:r>
              <a:rPr lang="fr-FR" dirty="0" smtClean="0"/>
              <a:t> des morceaux du texte</a:t>
            </a:r>
          </a:p>
          <a:p>
            <a:r>
              <a:rPr lang="fr-FR" b="1" dirty="0" smtClean="0"/>
              <a:t>Réunir </a:t>
            </a:r>
            <a:r>
              <a:rPr lang="fr-FR" dirty="0" smtClean="0"/>
              <a:t>des informations, des indices à différents endroits du texte</a:t>
            </a:r>
          </a:p>
          <a:p>
            <a:r>
              <a:rPr lang="fr-FR" b="1" dirty="0" smtClean="0"/>
              <a:t>Recourir aux connaissances </a:t>
            </a:r>
            <a:r>
              <a:rPr lang="fr-FR" dirty="0" smtClean="0"/>
              <a:t>préalables à la lecture du texte</a:t>
            </a:r>
            <a:endParaRPr lang="fr-FR" dirty="0"/>
          </a:p>
        </p:txBody>
      </p:sp>
      <p:sp>
        <p:nvSpPr>
          <p:cNvPr id="5" name="ZoneTexte 4"/>
          <p:cNvSpPr txBox="1"/>
          <p:nvPr/>
        </p:nvSpPr>
        <p:spPr>
          <a:xfrm>
            <a:off x="4483510" y="1602105"/>
            <a:ext cx="3775586" cy="461665"/>
          </a:xfrm>
          <a:prstGeom prst="rect">
            <a:avLst/>
          </a:prstGeom>
          <a:noFill/>
        </p:spPr>
        <p:txBody>
          <a:bodyPr wrap="square" rtlCol="0">
            <a:spAutoFit/>
          </a:bodyPr>
          <a:lstStyle/>
          <a:p>
            <a:r>
              <a:rPr lang="fr-FR" sz="2400" dirty="0"/>
              <a:t>Selon </a:t>
            </a:r>
            <a:r>
              <a:rPr lang="fr-FR" sz="2400" dirty="0" err="1"/>
              <a:t>Goigoux</a:t>
            </a:r>
            <a:r>
              <a:rPr lang="fr-FR" sz="2400" dirty="0"/>
              <a:t> et </a:t>
            </a:r>
            <a:r>
              <a:rPr lang="fr-FR" sz="2400" dirty="0" err="1"/>
              <a:t>Cèbe</a:t>
            </a:r>
            <a:endParaRPr lang="fr-FR" sz="2400" dirty="0"/>
          </a:p>
        </p:txBody>
      </p:sp>
    </p:spTree>
    <p:extLst>
      <p:ext uri="{BB962C8B-B14F-4D97-AF65-F5344CB8AC3E}">
        <p14:creationId xmlns:p14="http://schemas.microsoft.com/office/powerpoint/2010/main" val="570536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4310" y="5293217"/>
            <a:ext cx="9720309" cy="1043189"/>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484311" y="1071154"/>
            <a:ext cx="10018713" cy="718457"/>
          </a:xfrm>
        </p:spPr>
        <p:txBody>
          <a:bodyPr>
            <a:normAutofit fontScale="90000"/>
          </a:bodyPr>
          <a:lstStyle/>
          <a:p>
            <a:r>
              <a:rPr lang="fr-FR" dirty="0" smtClean="0"/>
              <a:t/>
            </a:r>
            <a:br>
              <a:rPr lang="fr-FR" dirty="0" smtClean="0"/>
            </a:br>
            <a:endParaRPr lang="fr-FR" dirty="0"/>
          </a:p>
        </p:txBody>
      </p:sp>
      <p:sp>
        <p:nvSpPr>
          <p:cNvPr id="3" name="Espace réservé du contenu 2"/>
          <p:cNvSpPr>
            <a:spLocks noGrp="1"/>
          </p:cNvSpPr>
          <p:nvPr>
            <p:ph idx="1"/>
          </p:nvPr>
        </p:nvSpPr>
        <p:spPr>
          <a:xfrm>
            <a:off x="1072662" y="1895035"/>
            <a:ext cx="10430361" cy="4441371"/>
          </a:xfrm>
        </p:spPr>
        <p:txBody>
          <a:bodyPr>
            <a:normAutofit fontScale="92500" lnSpcReduction="10000"/>
          </a:bodyPr>
          <a:lstStyle/>
          <a:p>
            <a:pPr marL="0" indent="0">
              <a:buNone/>
            </a:pPr>
            <a:endParaRPr lang="fr-FR" b="1" dirty="0" smtClean="0">
              <a:solidFill>
                <a:srgbClr val="FF0000"/>
              </a:solidFill>
            </a:endParaRPr>
          </a:p>
          <a:p>
            <a:pPr marL="0" indent="0">
              <a:buNone/>
            </a:pPr>
            <a:r>
              <a:rPr lang="fr-FR" b="1" dirty="0" smtClean="0">
                <a:solidFill>
                  <a:srgbClr val="FF0000"/>
                </a:solidFill>
              </a:rPr>
              <a:t>A :</a:t>
            </a:r>
            <a:r>
              <a:rPr lang="fr-FR" dirty="0" smtClean="0"/>
              <a:t> </a:t>
            </a:r>
            <a:r>
              <a:rPr lang="fr-FR" b="1" dirty="0" smtClean="0"/>
              <a:t>identifier</a:t>
            </a:r>
            <a:r>
              <a:rPr lang="fr-FR" dirty="0" smtClean="0"/>
              <a:t> les éléments de réponse qui sont </a:t>
            </a:r>
            <a:r>
              <a:rPr lang="fr-FR" b="1" dirty="0" smtClean="0"/>
              <a:t>dans le texte</a:t>
            </a:r>
            <a:r>
              <a:rPr lang="fr-FR" dirty="0" smtClean="0"/>
              <a:t>. </a:t>
            </a:r>
          </a:p>
          <a:p>
            <a:pPr marL="0" indent="0">
              <a:buNone/>
            </a:pPr>
            <a:r>
              <a:rPr lang="fr-FR" b="1" dirty="0" smtClean="0">
                <a:solidFill>
                  <a:srgbClr val="FF0000"/>
                </a:solidFill>
              </a:rPr>
              <a:t>B :</a:t>
            </a:r>
            <a:r>
              <a:rPr lang="fr-FR" dirty="0" smtClean="0"/>
              <a:t> </a:t>
            </a:r>
            <a:r>
              <a:rPr lang="fr-FR" b="1" dirty="0" smtClean="0"/>
              <a:t>regrouper les informations </a:t>
            </a:r>
            <a:r>
              <a:rPr lang="fr-FR" dirty="0" smtClean="0"/>
              <a:t>situées à différents endroits du texte et/ou </a:t>
            </a:r>
            <a:r>
              <a:rPr lang="fr-FR" b="1" dirty="0" smtClean="0"/>
              <a:t>reformuler les informations </a:t>
            </a:r>
            <a:r>
              <a:rPr lang="fr-FR" dirty="0" smtClean="0"/>
              <a:t>du texte. </a:t>
            </a:r>
          </a:p>
          <a:p>
            <a:pPr marL="0" indent="0">
              <a:buNone/>
            </a:pPr>
            <a:r>
              <a:rPr lang="fr-FR" b="1" dirty="0" smtClean="0">
                <a:solidFill>
                  <a:srgbClr val="FF0000"/>
                </a:solidFill>
              </a:rPr>
              <a:t>C :</a:t>
            </a:r>
            <a:r>
              <a:rPr lang="fr-FR" dirty="0" smtClean="0"/>
              <a:t> </a:t>
            </a:r>
            <a:r>
              <a:rPr lang="fr-FR" b="1" dirty="0" smtClean="0"/>
              <a:t>déduire la réponse à partir de ses connaissances </a:t>
            </a:r>
            <a:r>
              <a:rPr lang="fr-FR" dirty="0" smtClean="0"/>
              <a:t>et/ou d’indices présents dans le texte car la réponse ne s’y trouve pas. </a:t>
            </a:r>
          </a:p>
          <a:p>
            <a:pPr marL="0" indent="0">
              <a:buNone/>
            </a:pPr>
            <a:endParaRPr lang="fr-FR" dirty="0"/>
          </a:p>
          <a:p>
            <a:pPr marL="0" indent="0">
              <a:buNone/>
            </a:pPr>
            <a:endParaRPr lang="fr-FR" dirty="0"/>
          </a:p>
          <a:p>
            <a:pPr marL="0" indent="0">
              <a:buNone/>
            </a:pPr>
            <a:r>
              <a:rPr lang="fr-FR" dirty="0" smtClean="0">
                <a:sym typeface="Wingdings" panose="05000000000000000000" pitchFamily="2" charset="2"/>
              </a:rPr>
              <a:t></a:t>
            </a:r>
            <a:r>
              <a:rPr lang="fr-FR" b="1" dirty="0" smtClean="0">
                <a:sym typeface="Wingdings" panose="05000000000000000000" pitchFamily="2" charset="2"/>
              </a:rPr>
              <a:t>L’enseignant  rédige les questions au regard des procédures attendues.</a:t>
            </a:r>
          </a:p>
          <a:p>
            <a:pPr marL="0" indent="0">
              <a:buNone/>
            </a:pPr>
            <a:r>
              <a:rPr lang="fr-FR" b="1" dirty="0" smtClean="0">
                <a:sym typeface="Wingdings" panose="05000000000000000000" pitchFamily="2" charset="2"/>
              </a:rPr>
              <a:t> </a:t>
            </a:r>
            <a:r>
              <a:rPr lang="fr-FR" b="1" dirty="0" smtClean="0">
                <a:solidFill>
                  <a:srgbClr val="FF0000"/>
                </a:solidFill>
                <a:sym typeface="Wingdings" panose="05000000000000000000" pitchFamily="2" charset="2"/>
              </a:rPr>
              <a:t>Il choisit les questions  en fonction du texte, pour faciliter la compréhension.  </a:t>
            </a:r>
          </a:p>
        </p:txBody>
      </p:sp>
      <p:sp>
        <p:nvSpPr>
          <p:cNvPr id="5" name="ZoneTexte 4"/>
          <p:cNvSpPr txBox="1"/>
          <p:nvPr/>
        </p:nvSpPr>
        <p:spPr>
          <a:xfrm>
            <a:off x="2300748" y="339213"/>
            <a:ext cx="8052620" cy="1323439"/>
          </a:xfrm>
          <a:prstGeom prst="rect">
            <a:avLst/>
          </a:prstGeom>
          <a:noFill/>
        </p:spPr>
        <p:txBody>
          <a:bodyPr wrap="square" rtlCol="0">
            <a:spAutoFit/>
          </a:bodyPr>
          <a:lstStyle/>
          <a:p>
            <a:r>
              <a:rPr lang="fr-FR" sz="4000" dirty="0" smtClean="0"/>
              <a:t>3  grandes </a:t>
            </a:r>
            <a:r>
              <a:rPr lang="fr-FR" sz="4000" dirty="0"/>
              <a:t>catégories de procédures </a:t>
            </a:r>
          </a:p>
          <a:p>
            <a:endParaRPr lang="fr-FR" sz="4000" dirty="0"/>
          </a:p>
        </p:txBody>
      </p:sp>
      <p:sp>
        <p:nvSpPr>
          <p:cNvPr id="6" name="ZoneTexte 5"/>
          <p:cNvSpPr txBox="1"/>
          <p:nvPr/>
        </p:nvSpPr>
        <p:spPr>
          <a:xfrm>
            <a:off x="4605874" y="1040719"/>
            <a:ext cx="3775586" cy="461665"/>
          </a:xfrm>
          <a:prstGeom prst="rect">
            <a:avLst/>
          </a:prstGeom>
          <a:noFill/>
        </p:spPr>
        <p:txBody>
          <a:bodyPr wrap="square" rtlCol="0">
            <a:spAutoFit/>
          </a:bodyPr>
          <a:lstStyle/>
          <a:p>
            <a:r>
              <a:rPr lang="fr-FR" sz="2400" dirty="0"/>
              <a:t>Selon </a:t>
            </a:r>
            <a:r>
              <a:rPr lang="fr-FR" sz="2400" dirty="0" err="1"/>
              <a:t>Goigoux</a:t>
            </a:r>
            <a:r>
              <a:rPr lang="fr-FR" sz="2400" dirty="0"/>
              <a:t> et </a:t>
            </a:r>
            <a:r>
              <a:rPr lang="fr-FR" sz="2400" dirty="0" err="1"/>
              <a:t>Cèbe</a:t>
            </a:r>
            <a:endParaRPr lang="fr-FR" sz="2400" dirty="0"/>
          </a:p>
        </p:txBody>
      </p:sp>
    </p:spTree>
    <p:extLst>
      <p:ext uri="{BB962C8B-B14F-4D97-AF65-F5344CB8AC3E}">
        <p14:creationId xmlns:p14="http://schemas.microsoft.com/office/powerpoint/2010/main" val="35516667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59523" y="2883876"/>
            <a:ext cx="10043503" cy="2491381"/>
          </a:xfrm>
          <a:solidFill>
            <a:schemeClr val="tx2">
              <a:lumMod val="20000"/>
              <a:lumOff val="80000"/>
            </a:schemeClr>
          </a:solidFill>
        </p:spPr>
        <p:txBody>
          <a:bodyPr>
            <a:normAutofit fontScale="90000"/>
          </a:bodyPr>
          <a:lstStyle/>
          <a:p>
            <a:pPr algn="l"/>
            <a:r>
              <a:rPr lang="fr-FR" dirty="0" smtClean="0"/>
              <a:t>Point d’étape 2</a:t>
            </a:r>
            <a:br>
              <a:rPr lang="fr-FR" dirty="0" smtClean="0"/>
            </a:br>
            <a:r>
              <a:rPr lang="fr-FR" dirty="0"/>
              <a:t>  </a:t>
            </a:r>
            <a:r>
              <a:rPr lang="fr-FR" dirty="0" smtClean="0"/>
              <a:t/>
            </a:r>
            <a:br>
              <a:rPr lang="fr-FR" dirty="0" smtClean="0"/>
            </a:br>
            <a:r>
              <a:rPr lang="fr-FR" sz="3600" dirty="0" smtClean="0"/>
              <a:t>Lire le texte</a:t>
            </a:r>
            <a:br>
              <a:rPr lang="fr-FR" sz="3600" dirty="0" smtClean="0"/>
            </a:br>
            <a:r>
              <a:rPr lang="fr-FR" sz="3600" dirty="0" smtClean="0"/>
              <a:t>Identifier les obstacles à la compréhension</a:t>
            </a:r>
            <a:br>
              <a:rPr lang="fr-FR" sz="3600" dirty="0" smtClean="0"/>
            </a:br>
            <a:r>
              <a:rPr lang="fr-FR" sz="3600" dirty="0" smtClean="0"/>
              <a:t>Poser les questions qui facilitent la compréhension </a:t>
            </a:r>
            <a:r>
              <a:rPr lang="fr-FR" dirty="0" smtClean="0"/>
              <a:t/>
            </a:r>
            <a:br>
              <a:rPr lang="fr-FR" dirty="0" smtClean="0"/>
            </a:br>
            <a:r>
              <a:rPr lang="fr-FR" dirty="0"/>
              <a:t> </a:t>
            </a:r>
            <a:r>
              <a:rPr lang="fr-FR" dirty="0" smtClean="0"/>
              <a:t> </a:t>
            </a:r>
            <a:endParaRPr lang="fr-FR" dirty="0"/>
          </a:p>
        </p:txBody>
      </p:sp>
      <p:sp>
        <p:nvSpPr>
          <p:cNvPr id="3" name="Espace réservé du contenu 2"/>
          <p:cNvSpPr>
            <a:spLocks noGrp="1"/>
          </p:cNvSpPr>
          <p:nvPr>
            <p:ph type="body" idx="1"/>
          </p:nvPr>
        </p:nvSpPr>
        <p:spPr/>
        <p:txBody>
          <a:bodyPr/>
          <a:lstStyle/>
          <a:p>
            <a:pPr marL="0" indent="0">
              <a:buNone/>
            </a:pPr>
            <a:r>
              <a:rPr lang="fr-FR" dirty="0"/>
              <a:t> </a:t>
            </a:r>
          </a:p>
        </p:txBody>
      </p:sp>
    </p:spTree>
    <p:extLst>
      <p:ext uri="{BB962C8B-B14F-4D97-AF65-F5344CB8AC3E}">
        <p14:creationId xmlns:p14="http://schemas.microsoft.com/office/powerpoint/2010/main" val="737659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a:xfrm>
            <a:off x="1484310" y="1"/>
            <a:ext cx="10018713" cy="1028699"/>
          </a:xfrm>
        </p:spPr>
        <p:txBody>
          <a:bodyPr/>
          <a:lstStyle/>
          <a:p>
            <a:r>
              <a:rPr lang="fr-FR" dirty="0" smtClean="0"/>
              <a:t>Plan </a:t>
            </a:r>
            <a:endParaRPr lang="fr-FR" dirty="0"/>
          </a:p>
        </p:txBody>
      </p:sp>
      <p:sp>
        <p:nvSpPr>
          <p:cNvPr id="5" name="Espace réservé du contenu 4"/>
          <p:cNvSpPr>
            <a:spLocks noGrp="1"/>
          </p:cNvSpPr>
          <p:nvPr>
            <p:ph idx="1"/>
          </p:nvPr>
        </p:nvSpPr>
        <p:spPr>
          <a:xfrm>
            <a:off x="1484310" y="1234440"/>
            <a:ext cx="10018713" cy="5078437"/>
          </a:xfrm>
        </p:spPr>
        <p:txBody>
          <a:bodyPr>
            <a:normAutofit fontScale="85000" lnSpcReduction="20000"/>
          </a:bodyPr>
          <a:lstStyle/>
          <a:p>
            <a:r>
              <a:rPr lang="fr-FR" dirty="0" smtClean="0"/>
              <a:t>Mise en situation  niveau adulte : Angèle </a:t>
            </a:r>
          </a:p>
          <a:p>
            <a:r>
              <a:rPr lang="fr-FR" dirty="0"/>
              <a:t>L</a:t>
            </a:r>
            <a:r>
              <a:rPr lang="fr-FR" dirty="0" smtClean="0"/>
              <a:t>es composantes de la compréhension </a:t>
            </a:r>
          </a:p>
          <a:p>
            <a:r>
              <a:rPr lang="fr-FR" dirty="0" smtClean="0"/>
              <a:t>Analyse de questionnaires de lecture : travaux de groupes/mise en commun</a:t>
            </a:r>
          </a:p>
          <a:p>
            <a:r>
              <a:rPr lang="fr-FR" dirty="0" smtClean="0"/>
              <a:t>Nature des questions, procédures des élèves</a:t>
            </a:r>
          </a:p>
          <a:p>
            <a:r>
              <a:rPr lang="fr-FR" dirty="0" smtClean="0"/>
              <a:t>Distinction </a:t>
            </a:r>
            <a:r>
              <a:rPr lang="fr-FR" dirty="0"/>
              <a:t>questionnaire/ questionnement </a:t>
            </a:r>
            <a:r>
              <a:rPr lang="fr-FR" dirty="0" smtClean="0"/>
              <a:t>et limites des questionnaires</a:t>
            </a:r>
            <a:endParaRPr lang="fr-FR" dirty="0"/>
          </a:p>
          <a:p>
            <a:r>
              <a:rPr lang="fr-FR" dirty="0"/>
              <a:t>D</a:t>
            </a:r>
            <a:r>
              <a:rPr lang="fr-FR" dirty="0" smtClean="0"/>
              <a:t>émarches pour aider les élèves à comprendre ,  </a:t>
            </a:r>
          </a:p>
          <a:p>
            <a:r>
              <a:rPr lang="fr-FR" dirty="0" smtClean="0"/>
              <a:t>Scénarios ayant recours à des questions </a:t>
            </a:r>
          </a:p>
          <a:p>
            <a:r>
              <a:rPr lang="fr-FR" dirty="0" smtClean="0"/>
              <a:t>Exemples à partir du texte CE1 </a:t>
            </a:r>
          </a:p>
          <a:p>
            <a:r>
              <a:rPr lang="fr-FR" dirty="0"/>
              <a:t>Les ACT du </a:t>
            </a:r>
            <a:r>
              <a:rPr lang="fr-FR" dirty="0" smtClean="0"/>
              <a:t>ROLL</a:t>
            </a:r>
          </a:p>
          <a:p>
            <a:r>
              <a:rPr lang="fr-FR" dirty="0" err="1" smtClean="0"/>
              <a:t>Narramus</a:t>
            </a:r>
            <a:r>
              <a:rPr lang="fr-FR" dirty="0" smtClean="0"/>
              <a:t>, le rappel de récit</a:t>
            </a:r>
          </a:p>
          <a:p>
            <a:r>
              <a:rPr lang="fr-FR" dirty="0" smtClean="0"/>
              <a:t>La stratégie du maçon, selon Maryse Bianco</a:t>
            </a:r>
          </a:p>
          <a:p>
            <a:r>
              <a:rPr lang="fr-FR" dirty="0" smtClean="0"/>
              <a:t>Conclusion: les recommandations de la conférence de consensus</a:t>
            </a:r>
          </a:p>
          <a:p>
            <a:r>
              <a:rPr lang="fr-FR" dirty="0" smtClean="0"/>
              <a:t>Bibliographie  </a:t>
            </a:r>
            <a:endParaRPr lang="fr-FR" dirty="0"/>
          </a:p>
        </p:txBody>
      </p:sp>
    </p:spTree>
    <p:extLst>
      <p:ext uri="{BB962C8B-B14F-4D97-AF65-F5344CB8AC3E}">
        <p14:creationId xmlns:p14="http://schemas.microsoft.com/office/powerpoint/2010/main" val="4105043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1527" y="332509"/>
            <a:ext cx="8424444" cy="5956204"/>
          </a:xfrm>
          <a:prstGeom prst="rect">
            <a:avLst/>
          </a:prstGeom>
        </p:spPr>
      </p:pic>
    </p:spTree>
    <p:extLst>
      <p:ext uri="{BB962C8B-B14F-4D97-AF65-F5344CB8AC3E}">
        <p14:creationId xmlns:p14="http://schemas.microsoft.com/office/powerpoint/2010/main" val="3428098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ZoneTexte 4"/>
          <p:cNvSpPr txBox="1">
            <a:spLocks noChangeArrowheads="1"/>
          </p:cNvSpPr>
          <p:nvPr/>
        </p:nvSpPr>
        <p:spPr bwMode="auto">
          <a:xfrm>
            <a:off x="1738313" y="142876"/>
            <a:ext cx="87868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a:latin typeface="Arial" panose="020B0604020202020204" pitchFamily="34" charset="0"/>
                <a:cs typeface="Arial" panose="020B0604020202020204" pitchFamily="34" charset="0"/>
              </a:rPr>
              <a:t>Le voyage d’Oregon</a:t>
            </a:r>
            <a:endParaRPr lang="fr-FR" altLang="fr-FR" sz="1800">
              <a:latin typeface="Arial" panose="020B0604020202020204" pitchFamily="34" charset="0"/>
              <a:cs typeface="Arial" panose="020B0604020202020204" pitchFamily="34" charset="0"/>
            </a:endParaRPr>
          </a:p>
          <a:p>
            <a:pPr eaLnBrk="1" hangingPunct="1">
              <a:spcBef>
                <a:spcPct val="0"/>
              </a:spcBef>
              <a:buFontTx/>
              <a:buNone/>
            </a:pPr>
            <a:r>
              <a:rPr lang="fr-FR" altLang="fr-FR" sz="1800">
                <a:latin typeface="Arial" panose="020B0604020202020204" pitchFamily="34" charset="0"/>
                <a:cs typeface="Arial" panose="020B0604020202020204" pitchFamily="34" charset="0"/>
              </a:rPr>
              <a:t> </a:t>
            </a:r>
          </a:p>
          <a:p>
            <a:pPr eaLnBrk="1" hangingPunct="1">
              <a:spcBef>
                <a:spcPct val="0"/>
              </a:spcBef>
              <a:buFontTx/>
              <a:buNone/>
            </a:pPr>
            <a:r>
              <a:rPr lang="fr-FR" altLang="fr-FR" sz="1800">
                <a:latin typeface="Arial" panose="020B0604020202020204" pitchFamily="34" charset="0"/>
                <a:cs typeface="Arial" panose="020B0604020202020204" pitchFamily="34" charset="0"/>
              </a:rPr>
              <a:t>C’est au Star Circus que nous nous sommes connus, Oregon et moi. Il passait juste avant mon numéro. Blotti derrière le rideau rouge, je perdais mon trac et retrouvais l’enfance.</a:t>
            </a:r>
          </a:p>
          <a:p>
            <a:pPr eaLnBrk="1" hangingPunct="1">
              <a:spcBef>
                <a:spcPct val="0"/>
              </a:spcBef>
              <a:buFontTx/>
              <a:buNone/>
            </a:pPr>
            <a:r>
              <a:rPr lang="fr-FR" altLang="fr-FR" sz="1800">
                <a:latin typeface="Arial" panose="020B0604020202020204" pitchFamily="34" charset="0"/>
                <a:cs typeface="Arial" panose="020B0604020202020204" pitchFamily="34" charset="0"/>
              </a:rPr>
              <a:t> </a:t>
            </a:r>
          </a:p>
          <a:p>
            <a:pPr eaLnBrk="1" hangingPunct="1">
              <a:spcBef>
                <a:spcPct val="0"/>
              </a:spcBef>
              <a:buFontTx/>
              <a:buNone/>
            </a:pPr>
            <a:r>
              <a:rPr lang="fr-FR" altLang="fr-FR" sz="1800">
                <a:latin typeface="Arial" panose="020B0604020202020204" pitchFamily="34" charset="0"/>
                <a:cs typeface="Arial" panose="020B0604020202020204" pitchFamily="34" charset="0"/>
              </a:rPr>
              <a:t>Mes pitreries terminées, je le raccompagnais jusqu’à sa cage. Un soir, Oregon m’a parlé. Comme dans les livres pour enfants…</a:t>
            </a:r>
          </a:p>
          <a:p>
            <a:pPr eaLnBrk="1" hangingPunct="1">
              <a:spcBef>
                <a:spcPct val="0"/>
              </a:spcBef>
              <a:buFontTx/>
              <a:buNone/>
            </a:pPr>
            <a:r>
              <a:rPr lang="fr-FR" altLang="fr-FR" sz="1800">
                <a:latin typeface="Arial" panose="020B0604020202020204" pitchFamily="34" charset="0"/>
                <a:cs typeface="Arial" panose="020B0604020202020204" pitchFamily="34" charset="0"/>
              </a:rPr>
              <a:t>« Conduis-moi jusqu’à la grande forêt, Duke »</a:t>
            </a:r>
          </a:p>
          <a:p>
            <a:pPr eaLnBrk="1" hangingPunct="1">
              <a:spcBef>
                <a:spcPct val="0"/>
              </a:spcBef>
              <a:buFontTx/>
              <a:buNone/>
            </a:pPr>
            <a:r>
              <a:rPr lang="fr-FR" altLang="fr-FR" sz="1800">
                <a:latin typeface="Arial" panose="020B0604020202020204" pitchFamily="34" charset="0"/>
                <a:cs typeface="Arial" panose="020B0604020202020204" pitchFamily="34" charset="0"/>
              </a:rPr>
              <a:t>Sur le coup, je n’ai rien pu répondre.</a:t>
            </a:r>
          </a:p>
          <a:p>
            <a:pPr eaLnBrk="1" hangingPunct="1">
              <a:spcBef>
                <a:spcPct val="0"/>
              </a:spcBef>
              <a:buFontTx/>
              <a:buNone/>
            </a:pPr>
            <a:r>
              <a:rPr lang="fr-FR" altLang="fr-FR" sz="1800">
                <a:latin typeface="Arial" panose="020B0604020202020204" pitchFamily="34" charset="0"/>
                <a:cs typeface="Arial" panose="020B0604020202020204" pitchFamily="34" charset="0"/>
              </a:rPr>
              <a:t> </a:t>
            </a:r>
          </a:p>
          <a:p>
            <a:pPr eaLnBrk="1" hangingPunct="1">
              <a:spcBef>
                <a:spcPct val="0"/>
              </a:spcBef>
              <a:buFontTx/>
              <a:buNone/>
            </a:pPr>
            <a:r>
              <a:rPr lang="fr-FR" altLang="fr-FR" sz="1800">
                <a:latin typeface="Arial" panose="020B0604020202020204" pitchFamily="34" charset="0"/>
                <a:cs typeface="Arial" panose="020B0604020202020204" pitchFamily="34" charset="0"/>
              </a:rPr>
              <a:t>Mais, seul au fond de ma roulotte, j’ai su que sa place était parmi les siens, au fond d’une belle forêt d’épicéas. Qui sait ? J’y rencontrerais peut-être Blanche-Neige…</a:t>
            </a:r>
          </a:p>
          <a:p>
            <a:pPr eaLnBrk="1" hangingPunct="1">
              <a:spcBef>
                <a:spcPct val="0"/>
              </a:spcBef>
              <a:buFontTx/>
              <a:buNone/>
            </a:pPr>
            <a:r>
              <a:rPr lang="fr-FR" altLang="fr-FR" sz="1800">
                <a:latin typeface="Arial" panose="020B0604020202020204" pitchFamily="34" charset="0"/>
                <a:cs typeface="Arial" panose="020B0604020202020204" pitchFamily="34" charset="0"/>
              </a:rPr>
              <a:t> </a:t>
            </a:r>
          </a:p>
          <a:p>
            <a:pPr eaLnBrk="1" hangingPunct="1">
              <a:spcBef>
                <a:spcPct val="0"/>
              </a:spcBef>
              <a:buFontTx/>
              <a:buNone/>
            </a:pPr>
            <a:r>
              <a:rPr lang="fr-FR" altLang="fr-FR" sz="1800">
                <a:latin typeface="Arial" panose="020B0604020202020204" pitchFamily="34" charset="0"/>
                <a:cs typeface="Arial" panose="020B0604020202020204" pitchFamily="34" charset="0"/>
              </a:rPr>
              <a:t>Un dernier tour de piste et nous sommes partis dans la nuit noire. Sans bagages inutiles et sans clés qui déforment les poches.</a:t>
            </a:r>
          </a:p>
          <a:p>
            <a:pPr eaLnBrk="1" hangingPunct="1">
              <a:spcBef>
                <a:spcPct val="0"/>
              </a:spcBef>
              <a:buFontTx/>
              <a:buNone/>
            </a:pPr>
            <a:r>
              <a:rPr lang="fr-FR" altLang="fr-FR" sz="1800">
                <a:latin typeface="Arial" panose="020B0604020202020204" pitchFamily="34" charset="0"/>
                <a:cs typeface="Arial" panose="020B0604020202020204" pitchFamily="34" charset="0"/>
              </a:rPr>
              <a:t> </a:t>
            </a:r>
          </a:p>
          <a:p>
            <a:pPr eaLnBrk="1" hangingPunct="1">
              <a:spcBef>
                <a:spcPct val="0"/>
              </a:spcBef>
              <a:buFontTx/>
              <a:buNone/>
            </a:pPr>
            <a:r>
              <a:rPr lang="fr-FR" altLang="fr-FR" sz="1800">
                <a:latin typeface="Arial" panose="020B0604020202020204" pitchFamily="34" charset="0"/>
                <a:cs typeface="Arial" panose="020B0604020202020204" pitchFamily="34" charset="0"/>
              </a:rPr>
              <a:t>Je n’avais jamais été très fort en géographie, mais je me doutais que les grandes forêts, celles aux arbres gorgés de miel et aux rivières comme des viviers, ne se trouvaient pas à côté de la porte.</a:t>
            </a:r>
          </a:p>
          <a:p>
            <a:pPr eaLnBrk="1" hangingPunct="1">
              <a:spcBef>
                <a:spcPct val="0"/>
              </a:spcBef>
              <a:buFontTx/>
              <a:buNone/>
            </a:pPr>
            <a:endParaRPr lang="fr-FR" altLang="fr-FR" sz="1800">
              <a:latin typeface="Arial" panose="020B0604020202020204" pitchFamily="34" charset="0"/>
              <a:cs typeface="Arial" panose="020B0604020202020204" pitchFamily="34" charset="0"/>
            </a:endParaRPr>
          </a:p>
        </p:txBody>
      </p:sp>
      <p:sp>
        <p:nvSpPr>
          <p:cNvPr id="114691" name="Text Box 3"/>
          <p:cNvSpPr txBox="1">
            <a:spLocks noChangeArrowheads="1"/>
          </p:cNvSpPr>
          <p:nvPr/>
        </p:nvSpPr>
        <p:spPr bwMode="auto">
          <a:xfrm>
            <a:off x="1847851" y="6021388"/>
            <a:ext cx="8424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latin typeface="Arial" panose="020B0604020202020204" pitchFamily="34" charset="0"/>
              </a:rPr>
              <a:t>Un lecteur expert ajuste ses représentations.</a:t>
            </a:r>
            <a:r>
              <a:rPr lang="fr-FR" altLang="fr-FR" sz="1800">
                <a:latin typeface="Arial" panose="020B0604020202020204" pitchFamily="34" charset="0"/>
              </a:rPr>
              <a:t> </a:t>
            </a:r>
          </a:p>
        </p:txBody>
      </p:sp>
    </p:spTree>
    <p:extLst>
      <p:ext uri="{BB962C8B-B14F-4D97-AF65-F5344CB8AC3E}">
        <p14:creationId xmlns:p14="http://schemas.microsoft.com/office/powerpoint/2010/main" val="24416835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 calcmode="lin" valueType="num">
                                      <p:cBhvr additive="base">
                                        <p:cTn id="3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 calcmode="lin" valueType="num">
                                      <p:cBhvr additive="base">
                                        <p:cTn id="37"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0" end="10"/>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xEl>
                                              <p:pRg st="11" end="11"/>
                                            </p:txEl>
                                          </p:spTgt>
                                        </p:tgtEl>
                                        <p:attrNameLst>
                                          <p:attrName>style.visibility</p:attrName>
                                        </p:attrNameLst>
                                      </p:cBhvr>
                                      <p:to>
                                        <p:strVal val="visible"/>
                                      </p:to>
                                    </p:set>
                                    <p:anim calcmode="lin" valueType="num">
                                      <p:cBhvr additive="base">
                                        <p:cTn id="4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11" end="1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5">
                                            <p:txEl>
                                              <p:pRg st="12" end="12"/>
                                            </p:txEl>
                                          </p:spTgt>
                                        </p:tgtEl>
                                        <p:attrNameLst>
                                          <p:attrName>style.visibility</p:attrName>
                                        </p:attrNameLst>
                                      </p:cBhvr>
                                      <p:to>
                                        <p:strVal val="visible"/>
                                      </p:to>
                                    </p:set>
                                    <p:anim calcmode="lin" valueType="num">
                                      <p:cBhvr additive="base">
                                        <p:cTn id="45" dur="500" fill="hold"/>
                                        <p:tgtEl>
                                          <p:spTgt spid="5">
                                            <p:txEl>
                                              <p:pRg st="12" end="1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114691">
                                            <p:txEl>
                                              <p:pRg st="0" end="0"/>
                                            </p:txEl>
                                          </p:spTgt>
                                        </p:tgtEl>
                                        <p:attrNameLst>
                                          <p:attrName>style.visibility</p:attrName>
                                        </p:attrNameLst>
                                      </p:cBhvr>
                                      <p:to>
                                        <p:strVal val="visible"/>
                                      </p:to>
                                    </p:set>
                                    <p:anim calcmode="lin" valueType="num">
                                      <p:cBhvr additive="base">
                                        <p:cTn id="51" dur="500" fill="hold"/>
                                        <p:tgtEl>
                                          <p:spTgt spid="114691">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146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ZoneTexte 4"/>
          <p:cNvSpPr txBox="1">
            <a:spLocks noChangeArrowheads="1"/>
          </p:cNvSpPr>
          <p:nvPr/>
        </p:nvSpPr>
        <p:spPr bwMode="auto">
          <a:xfrm>
            <a:off x="1738313" y="142876"/>
            <a:ext cx="8786812"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fr-FR" altLang="fr-FR" sz="1800" b="1" dirty="0">
                <a:latin typeface="Arial" panose="020B0604020202020204" pitchFamily="34" charset="0"/>
                <a:cs typeface="Arial" panose="020B0604020202020204" pitchFamily="34" charset="0"/>
              </a:rPr>
              <a:t>Le voyage d’Oregon</a:t>
            </a:r>
            <a:endParaRPr lang="fr-FR" altLang="fr-FR" sz="1800" dirty="0">
              <a:latin typeface="Arial" panose="020B0604020202020204" pitchFamily="34" charset="0"/>
              <a:cs typeface="Arial" panose="020B0604020202020204" pitchFamily="34" charset="0"/>
            </a:endParaRPr>
          </a:p>
          <a:p>
            <a:pPr eaLnBrk="1" hangingPunct="1">
              <a:spcBef>
                <a:spcPct val="0"/>
              </a:spcBef>
              <a:buFontTx/>
              <a:buNone/>
            </a:pPr>
            <a:r>
              <a:rPr lang="fr-FR" altLang="fr-FR" sz="1800" dirty="0">
                <a:latin typeface="Arial" panose="020B0604020202020204" pitchFamily="34" charset="0"/>
                <a:cs typeface="Arial" panose="020B0604020202020204" pitchFamily="34" charset="0"/>
              </a:rPr>
              <a:t> </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C’est au </a:t>
            </a:r>
            <a:r>
              <a:rPr lang="fr-FR" altLang="fr-FR" sz="1800" b="1" dirty="0">
                <a:solidFill>
                  <a:srgbClr val="00B0F0"/>
                </a:solidFill>
                <a:latin typeface="Arial" panose="020B0604020202020204" pitchFamily="34" charset="0"/>
                <a:cs typeface="Arial" panose="020B0604020202020204" pitchFamily="34" charset="0"/>
              </a:rPr>
              <a:t>Star </a:t>
            </a:r>
            <a:r>
              <a:rPr lang="fr-FR" altLang="fr-FR" sz="1800" b="1" dirty="0" err="1">
                <a:solidFill>
                  <a:srgbClr val="00B0F0"/>
                </a:solidFill>
                <a:latin typeface="Arial" panose="020B0604020202020204" pitchFamily="34" charset="0"/>
                <a:cs typeface="Arial" panose="020B0604020202020204" pitchFamily="34" charset="0"/>
              </a:rPr>
              <a:t>Circus</a:t>
            </a:r>
            <a:r>
              <a:rPr lang="fr-FR" altLang="fr-FR" sz="1800" b="1" dirty="0">
                <a:solidFill>
                  <a:srgbClr val="00B0F0"/>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que nous nous sommes connus, </a:t>
            </a:r>
            <a:r>
              <a:rPr lang="fr-FR" altLang="fr-FR" sz="1800" b="1" dirty="0">
                <a:solidFill>
                  <a:srgbClr val="00B0F0"/>
                </a:solidFill>
                <a:latin typeface="Arial" panose="020B0604020202020204" pitchFamily="34" charset="0"/>
                <a:cs typeface="Arial" panose="020B0604020202020204" pitchFamily="34" charset="0"/>
              </a:rPr>
              <a:t>Oregon</a:t>
            </a:r>
            <a:r>
              <a:rPr lang="fr-FR" altLang="fr-FR" sz="1800" dirty="0">
                <a:latin typeface="Arial" panose="020B0604020202020204" pitchFamily="34" charset="0"/>
                <a:cs typeface="Arial" panose="020B0604020202020204" pitchFamily="34" charset="0"/>
              </a:rPr>
              <a:t> et moi. Il</a:t>
            </a:r>
            <a:r>
              <a:rPr lang="fr-FR" altLang="fr-FR" sz="1800" b="1" dirty="0">
                <a:solidFill>
                  <a:srgbClr val="00B0F0"/>
                </a:solidFill>
                <a:latin typeface="Arial" panose="020B0604020202020204" pitchFamily="34" charset="0"/>
                <a:cs typeface="Arial" panose="020B0604020202020204" pitchFamily="34" charset="0"/>
              </a:rPr>
              <a:t> </a:t>
            </a:r>
            <a:r>
              <a:rPr lang="fr-FR" altLang="fr-FR" sz="1800" dirty="0">
                <a:latin typeface="Arial" panose="020B0604020202020204" pitchFamily="34" charset="0"/>
                <a:cs typeface="Arial" panose="020B0604020202020204" pitchFamily="34" charset="0"/>
              </a:rPr>
              <a:t>passait juste avant mon numéro. Blotti derrière le rideau rouge, je perdais mon trac et retrouvais l’enfance.</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 </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Mes pitreries terminées, je le raccompagnais jusqu’à </a:t>
            </a:r>
            <a:r>
              <a:rPr lang="fr-FR" altLang="fr-FR" sz="1800" b="1" dirty="0">
                <a:solidFill>
                  <a:srgbClr val="00B0F0"/>
                </a:solidFill>
                <a:latin typeface="Arial" panose="020B0604020202020204" pitchFamily="34" charset="0"/>
                <a:cs typeface="Arial" panose="020B0604020202020204" pitchFamily="34" charset="0"/>
              </a:rPr>
              <a:t>sa cage</a:t>
            </a:r>
            <a:r>
              <a:rPr lang="fr-FR" altLang="fr-FR" sz="1800" dirty="0">
                <a:latin typeface="Arial" panose="020B0604020202020204" pitchFamily="34" charset="0"/>
                <a:cs typeface="Arial" panose="020B0604020202020204" pitchFamily="34" charset="0"/>
              </a:rPr>
              <a:t>. Un soir, Oregon m’a parlé. Comme dans les livres pour enfants…</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 Conduis-moi jusqu’à </a:t>
            </a:r>
            <a:r>
              <a:rPr lang="fr-FR" altLang="fr-FR" sz="1800" b="1" dirty="0">
                <a:solidFill>
                  <a:srgbClr val="00B0F0"/>
                </a:solidFill>
                <a:latin typeface="Arial" panose="020B0604020202020204" pitchFamily="34" charset="0"/>
                <a:cs typeface="Arial" panose="020B0604020202020204" pitchFamily="34" charset="0"/>
              </a:rPr>
              <a:t>la grande forêt</a:t>
            </a:r>
            <a:r>
              <a:rPr lang="fr-FR" altLang="fr-FR" sz="1800" dirty="0">
                <a:latin typeface="Arial" panose="020B0604020202020204" pitchFamily="34" charset="0"/>
                <a:cs typeface="Arial" panose="020B0604020202020204" pitchFamily="34" charset="0"/>
              </a:rPr>
              <a:t>, Duke »</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Sur le coup, je n’ai rien pu répondre.</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 </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Mais, seul au fond de ma roulotte, j’ai su que sa place était parmi les siens, au fond </a:t>
            </a:r>
            <a:r>
              <a:rPr lang="fr-FR" altLang="fr-FR" sz="1800" b="1" dirty="0">
                <a:solidFill>
                  <a:srgbClr val="00B0F0"/>
                </a:solidFill>
                <a:latin typeface="Arial" panose="020B0604020202020204" pitchFamily="34" charset="0"/>
                <a:cs typeface="Arial" panose="020B0604020202020204" pitchFamily="34" charset="0"/>
              </a:rPr>
              <a:t>d’une belle forêt d’épicéas</a:t>
            </a:r>
            <a:r>
              <a:rPr lang="fr-FR" altLang="fr-FR" sz="1800" dirty="0">
                <a:latin typeface="Arial" panose="020B0604020202020204" pitchFamily="34" charset="0"/>
                <a:cs typeface="Arial" panose="020B0604020202020204" pitchFamily="34" charset="0"/>
              </a:rPr>
              <a:t>. Qui sait ? J’y rencontrerais peut-être Blanche-Neige…</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 </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Un dernier tour de piste et nous sommes partis dans la nuit noire. Sans bagages inutiles et sans clés qui déforment les poches.</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 </a:t>
            </a:r>
          </a:p>
          <a:p>
            <a:pPr eaLnBrk="1" hangingPunct="1">
              <a:spcBef>
                <a:spcPct val="0"/>
              </a:spcBef>
              <a:buFontTx/>
              <a:buNone/>
            </a:pPr>
            <a:r>
              <a:rPr lang="fr-FR" altLang="fr-FR" sz="1800" dirty="0">
                <a:latin typeface="Arial" panose="020B0604020202020204" pitchFamily="34" charset="0"/>
                <a:cs typeface="Arial" panose="020B0604020202020204" pitchFamily="34" charset="0"/>
              </a:rPr>
              <a:t>Je n’avais jamais été très fort en géographie, mais je me doutais que </a:t>
            </a:r>
            <a:r>
              <a:rPr lang="fr-FR" altLang="fr-FR" sz="1800" b="1" dirty="0">
                <a:solidFill>
                  <a:srgbClr val="00B0F0"/>
                </a:solidFill>
                <a:latin typeface="Arial" panose="020B0604020202020204" pitchFamily="34" charset="0"/>
                <a:cs typeface="Arial" panose="020B0604020202020204" pitchFamily="34" charset="0"/>
              </a:rPr>
              <a:t>les grandes forêts, celles aux arbres gorgés de miel et aux rivières comme des viviers</a:t>
            </a:r>
            <a:r>
              <a:rPr lang="fr-FR" altLang="fr-FR" sz="1800" dirty="0">
                <a:latin typeface="Arial" panose="020B0604020202020204" pitchFamily="34" charset="0"/>
                <a:cs typeface="Arial" panose="020B0604020202020204" pitchFamily="34" charset="0"/>
              </a:rPr>
              <a:t>, ne se trouvaient pas à côté de la porte.</a:t>
            </a:r>
          </a:p>
          <a:p>
            <a:pPr eaLnBrk="1" hangingPunct="1">
              <a:spcBef>
                <a:spcPct val="0"/>
              </a:spcBef>
              <a:buFontTx/>
              <a:buNone/>
            </a:pPr>
            <a:endParaRPr lang="fr-FR" altLang="fr-FR" sz="1800" dirty="0">
              <a:latin typeface="Arial" panose="020B0604020202020204" pitchFamily="34" charset="0"/>
              <a:cs typeface="Arial" panose="020B0604020202020204" pitchFamily="34" charset="0"/>
            </a:endParaRPr>
          </a:p>
        </p:txBody>
      </p:sp>
      <p:sp>
        <p:nvSpPr>
          <p:cNvPr id="84995" name="Text Box 3"/>
          <p:cNvSpPr txBox="1">
            <a:spLocks noChangeArrowheads="1"/>
          </p:cNvSpPr>
          <p:nvPr/>
        </p:nvSpPr>
        <p:spPr bwMode="auto">
          <a:xfrm>
            <a:off x="1847851" y="6021388"/>
            <a:ext cx="84248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1800" b="1">
                <a:latin typeface="Arial" panose="020B0604020202020204" pitchFamily="34" charset="0"/>
              </a:rPr>
              <a:t>Un lecteur expert ajuste ses représentations.</a:t>
            </a:r>
            <a:r>
              <a:rPr lang="fr-FR" altLang="fr-FR" sz="1800">
                <a:latin typeface="Arial" panose="020B0604020202020204" pitchFamily="34" charset="0"/>
              </a:rPr>
              <a:t> </a:t>
            </a:r>
          </a:p>
        </p:txBody>
      </p:sp>
    </p:spTree>
    <p:extLst>
      <p:ext uri="{BB962C8B-B14F-4D97-AF65-F5344CB8AC3E}">
        <p14:creationId xmlns:p14="http://schemas.microsoft.com/office/powerpoint/2010/main" val="16651249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ZoneTexte 2"/>
          <p:cNvSpPr txBox="1">
            <a:spLocks noChangeArrowheads="1"/>
          </p:cNvSpPr>
          <p:nvPr/>
        </p:nvSpPr>
        <p:spPr bwMode="auto">
          <a:xfrm>
            <a:off x="1774825" y="620713"/>
            <a:ext cx="5035550" cy="5016500"/>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Char char="-"/>
            </a:pPr>
            <a:r>
              <a:rPr lang="fr-FR" altLang="fr-FR">
                <a:latin typeface="Arial" panose="020B0604020202020204" pitchFamily="34" charset="0"/>
                <a:cs typeface="Arial" panose="020B0604020202020204" pitchFamily="34" charset="0"/>
              </a:rPr>
              <a:t> sa cage</a:t>
            </a:r>
          </a:p>
          <a:p>
            <a:pPr eaLnBrk="1" hangingPunct="1">
              <a:spcBef>
                <a:spcPct val="0"/>
              </a:spcBef>
              <a:buFontTx/>
              <a:buNone/>
            </a:pPr>
            <a:endParaRPr lang="fr-FR" altLang="fr-FR">
              <a:latin typeface="Arial" panose="020B0604020202020204" pitchFamily="34" charset="0"/>
              <a:cs typeface="Arial" panose="020B0604020202020204" pitchFamily="34" charset="0"/>
            </a:endParaRPr>
          </a:p>
          <a:p>
            <a:pPr eaLnBrk="1" hangingPunct="1">
              <a:spcBef>
                <a:spcPct val="0"/>
              </a:spcBef>
              <a:buFontTx/>
              <a:buChar char="-"/>
            </a:pPr>
            <a:r>
              <a:rPr lang="fr-FR" altLang="fr-FR">
                <a:latin typeface="Arial" panose="020B0604020202020204" pitchFamily="34" charset="0"/>
                <a:cs typeface="Arial" panose="020B0604020202020204" pitchFamily="34" charset="0"/>
              </a:rPr>
              <a:t> la grande forêt</a:t>
            </a:r>
          </a:p>
          <a:p>
            <a:pPr eaLnBrk="1" hangingPunct="1">
              <a:spcBef>
                <a:spcPct val="0"/>
              </a:spcBef>
              <a:buFontTx/>
              <a:buNone/>
            </a:pPr>
            <a:endParaRPr lang="fr-FR" altLang="fr-FR">
              <a:latin typeface="Arial" panose="020B0604020202020204" pitchFamily="34" charset="0"/>
              <a:cs typeface="Arial" panose="020B0604020202020204" pitchFamily="34" charset="0"/>
            </a:endParaRPr>
          </a:p>
          <a:p>
            <a:pPr eaLnBrk="1" hangingPunct="1">
              <a:spcBef>
                <a:spcPct val="0"/>
              </a:spcBef>
              <a:buFontTx/>
              <a:buChar char="-"/>
            </a:pPr>
            <a:r>
              <a:rPr lang="fr-FR" altLang="fr-FR">
                <a:latin typeface="Arial" panose="020B0604020202020204" pitchFamily="34" charset="0"/>
                <a:cs typeface="Arial" panose="020B0604020202020204" pitchFamily="34" charset="0"/>
              </a:rPr>
              <a:t> une belle forêt d’épicéas</a:t>
            </a:r>
          </a:p>
          <a:p>
            <a:pPr eaLnBrk="1" hangingPunct="1">
              <a:spcBef>
                <a:spcPct val="0"/>
              </a:spcBef>
              <a:buFontTx/>
              <a:buNone/>
            </a:pPr>
            <a:endParaRPr lang="fr-FR" altLang="fr-FR">
              <a:latin typeface="Arial" panose="020B0604020202020204" pitchFamily="34" charset="0"/>
              <a:cs typeface="Arial" panose="020B0604020202020204" pitchFamily="34" charset="0"/>
            </a:endParaRPr>
          </a:p>
          <a:p>
            <a:pPr eaLnBrk="1" hangingPunct="1">
              <a:spcBef>
                <a:spcPct val="0"/>
              </a:spcBef>
              <a:buFontTx/>
              <a:buChar char="-"/>
            </a:pPr>
            <a:r>
              <a:rPr lang="fr-FR" altLang="fr-FR">
                <a:latin typeface="Arial" panose="020B0604020202020204" pitchFamily="34" charset="0"/>
                <a:cs typeface="Arial" panose="020B0604020202020204" pitchFamily="34" charset="0"/>
              </a:rPr>
              <a:t> les arbres gorgés de miel </a:t>
            </a:r>
          </a:p>
          <a:p>
            <a:pPr eaLnBrk="1" hangingPunct="1">
              <a:spcBef>
                <a:spcPct val="0"/>
              </a:spcBef>
              <a:buFontTx/>
              <a:buNone/>
            </a:pPr>
            <a:endParaRPr lang="fr-FR" altLang="fr-FR">
              <a:latin typeface="Arial" panose="020B0604020202020204" pitchFamily="34" charset="0"/>
              <a:cs typeface="Arial" panose="020B0604020202020204" pitchFamily="34" charset="0"/>
            </a:endParaRPr>
          </a:p>
          <a:p>
            <a:pPr eaLnBrk="1" hangingPunct="1">
              <a:spcBef>
                <a:spcPct val="0"/>
              </a:spcBef>
              <a:buFontTx/>
              <a:buChar char="-"/>
            </a:pPr>
            <a:r>
              <a:rPr lang="fr-FR" altLang="fr-FR">
                <a:latin typeface="Arial" panose="020B0604020202020204" pitchFamily="34" charset="0"/>
                <a:cs typeface="Arial" panose="020B0604020202020204" pitchFamily="34" charset="0"/>
              </a:rPr>
              <a:t> les rivières comme des </a:t>
            </a:r>
          </a:p>
          <a:p>
            <a:pPr eaLnBrk="1" hangingPunct="1">
              <a:spcBef>
                <a:spcPct val="0"/>
              </a:spcBef>
              <a:buFontTx/>
              <a:buNone/>
            </a:pPr>
            <a:r>
              <a:rPr lang="fr-FR" altLang="fr-FR">
                <a:latin typeface="Arial" panose="020B0604020202020204" pitchFamily="34" charset="0"/>
                <a:cs typeface="Arial" panose="020B0604020202020204" pitchFamily="34" charset="0"/>
              </a:rPr>
              <a:t> viviers</a:t>
            </a:r>
          </a:p>
        </p:txBody>
      </p:sp>
      <p:grpSp>
        <p:nvGrpSpPr>
          <p:cNvPr id="86019" name="Group 7"/>
          <p:cNvGrpSpPr>
            <a:grpSpLocks/>
          </p:cNvGrpSpPr>
          <p:nvPr/>
        </p:nvGrpSpPr>
        <p:grpSpPr bwMode="auto">
          <a:xfrm>
            <a:off x="7319964" y="981076"/>
            <a:ext cx="3195637" cy="4176713"/>
            <a:chOff x="3560" y="618"/>
            <a:chExt cx="2104" cy="2631"/>
          </a:xfrm>
        </p:grpSpPr>
        <p:pic>
          <p:nvPicPr>
            <p:cNvPr id="86022" name="Picture 2" descr="http://www.regionthetford.com/fichiersUpload/actualites/archives/20110225102729Tremplin-Intervention-sante-ment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0" y="618"/>
              <a:ext cx="2104" cy="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 y="935"/>
              <a:ext cx="1361" cy="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4" name="Text Box 6"/>
            <p:cNvSpPr txBox="1">
              <a:spLocks noChangeArrowheads="1"/>
            </p:cNvSpPr>
            <p:nvPr/>
          </p:nvSpPr>
          <p:spPr bwMode="auto">
            <a:xfrm>
              <a:off x="4105" y="2387"/>
              <a:ext cx="10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fr-FR" altLang="fr-FR" sz="2400" b="1">
                  <a:solidFill>
                    <a:schemeClr val="bg1"/>
                  </a:solidFill>
                  <a:latin typeface="Arial" panose="020B0604020202020204" pitchFamily="34" charset="0"/>
                </a:rPr>
                <a:t>OREGON</a:t>
              </a:r>
            </a:p>
          </p:txBody>
        </p:sp>
      </p:grpSp>
      <p:sp>
        <p:nvSpPr>
          <p:cNvPr id="7" name="Flèche droite 6"/>
          <p:cNvSpPr/>
          <p:nvPr/>
        </p:nvSpPr>
        <p:spPr>
          <a:xfrm>
            <a:off x="6810375" y="2500314"/>
            <a:ext cx="571500" cy="6429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a:p>
        </p:txBody>
      </p:sp>
      <p:sp>
        <p:nvSpPr>
          <p:cNvPr id="8" name="ZoneTexte 7"/>
          <p:cNvSpPr txBox="1">
            <a:spLocks noChangeArrowheads="1"/>
          </p:cNvSpPr>
          <p:nvPr/>
        </p:nvSpPr>
        <p:spPr bwMode="auto">
          <a:xfrm>
            <a:off x="1809751" y="5657850"/>
            <a:ext cx="87153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altLang="fr-FR" sz="3600" b="1">
                <a:latin typeface="Arial" panose="020B0604020202020204" pitchFamily="34" charset="0"/>
              </a:rPr>
              <a:t>Un enseignement explicite :  enseigner les stratégies </a:t>
            </a:r>
          </a:p>
        </p:txBody>
      </p:sp>
    </p:spTree>
    <p:extLst>
      <p:ext uri="{BB962C8B-B14F-4D97-AF65-F5344CB8AC3E}">
        <p14:creationId xmlns:p14="http://schemas.microsoft.com/office/powerpoint/2010/main" val="2661187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20140823_1134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3" y="333376"/>
            <a:ext cx="7224712"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4"/>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fr-FR" altLang="fr-FR" sz="1800">
              <a:latin typeface="Arial" panose="020B0604020202020204" pitchFamily="34" charset="0"/>
              <a:cs typeface="Arial" panose="020B0604020202020204" pitchFamily="34" charset="0"/>
            </a:endParaRPr>
          </a:p>
        </p:txBody>
      </p:sp>
      <p:sp>
        <p:nvSpPr>
          <p:cNvPr id="88068" name="Rectangle 5"/>
          <p:cNvSpPr>
            <a:spLocks noChangeArrowheads="1"/>
          </p:cNvSpPr>
          <p:nvPr/>
        </p:nvSpPr>
        <p:spPr bwMode="auto">
          <a:xfrm>
            <a:off x="1524001" y="140124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fr-FR" altLang="fr-FR" sz="1800">
              <a:latin typeface="Arial" panose="020B0604020202020204" pitchFamily="34" charset="0"/>
              <a:cs typeface="Arial" panose="020B0604020202020204" pitchFamily="34" charset="0"/>
            </a:endParaRPr>
          </a:p>
        </p:txBody>
      </p:sp>
      <p:pic>
        <p:nvPicPr>
          <p:cNvPr id="88069" name="Picture 7" descr="20140823_1133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2133601"/>
            <a:ext cx="7215188"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70" name="Picture 8" descr="20140823_113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4113" y="4005264"/>
            <a:ext cx="7200900" cy="1239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8557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20140823_113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814" y="3152776"/>
            <a:ext cx="785812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1" name="Picture 3" descr="20140823_1135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9814" y="4929188"/>
            <a:ext cx="780732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9" descr="20140823_1134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6938" y="1285876"/>
            <a:ext cx="74803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7762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endParaRPr lang="fr-FR"/>
          </a:p>
        </p:txBody>
      </p:sp>
      <p:pic>
        <p:nvPicPr>
          <p:cNvPr id="4" name="Mon film 7">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834247" y="562062"/>
            <a:ext cx="9668779" cy="5438688"/>
          </a:xfrm>
          <a:prstGeom prst="rect">
            <a:avLst/>
          </a:prstGeom>
        </p:spPr>
      </p:pic>
    </p:spTree>
    <p:extLst>
      <p:ext uri="{BB962C8B-B14F-4D97-AF65-F5344CB8AC3E}">
        <p14:creationId xmlns:p14="http://schemas.microsoft.com/office/powerpoint/2010/main" val="20587020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1"/>
            <a:ext cx="10018713" cy="910988"/>
          </a:xfrm>
        </p:spPr>
        <p:txBody>
          <a:bodyPr/>
          <a:lstStyle/>
          <a:p>
            <a:r>
              <a:rPr lang="fr-FR" dirty="0"/>
              <a:t>Distinguer questionnaire/questionnement </a:t>
            </a:r>
          </a:p>
        </p:txBody>
      </p:sp>
      <p:sp>
        <p:nvSpPr>
          <p:cNvPr id="4" name="Espace réservé du texte 3"/>
          <p:cNvSpPr>
            <a:spLocks noGrp="1"/>
          </p:cNvSpPr>
          <p:nvPr>
            <p:ph type="body" idx="1"/>
          </p:nvPr>
        </p:nvSpPr>
        <p:spPr>
          <a:xfrm>
            <a:off x="451532" y="1942760"/>
            <a:ext cx="5573032" cy="523194"/>
          </a:xfrm>
          <a:solidFill>
            <a:schemeClr val="accent3">
              <a:lumMod val="20000"/>
              <a:lumOff val="80000"/>
            </a:schemeClr>
          </a:solidFill>
        </p:spPr>
        <p:txBody>
          <a:bodyPr/>
          <a:lstStyle/>
          <a:p>
            <a:r>
              <a:rPr lang="fr-FR" dirty="0" smtClean="0"/>
              <a:t>Questionnaire </a:t>
            </a:r>
            <a:endParaRPr lang="fr-FR" dirty="0"/>
          </a:p>
        </p:txBody>
      </p:sp>
      <p:sp>
        <p:nvSpPr>
          <p:cNvPr id="3" name="Espace réservé du contenu 2"/>
          <p:cNvSpPr>
            <a:spLocks noGrp="1"/>
          </p:cNvSpPr>
          <p:nvPr>
            <p:ph sz="half" idx="2"/>
          </p:nvPr>
        </p:nvSpPr>
        <p:spPr>
          <a:xfrm>
            <a:off x="228600" y="2505075"/>
            <a:ext cx="5768975" cy="3944710"/>
          </a:xfrm>
        </p:spPr>
        <p:txBody>
          <a:bodyPr>
            <a:normAutofit fontScale="70000" lnSpcReduction="20000"/>
          </a:bodyPr>
          <a:lstStyle/>
          <a:p>
            <a:pPr marL="0" indent="0">
              <a:buNone/>
            </a:pPr>
            <a:r>
              <a:rPr lang="fr-FR" sz="3100" dirty="0" smtClean="0"/>
              <a:t>Série </a:t>
            </a:r>
            <a:r>
              <a:rPr lang="fr-FR" sz="3100" dirty="0"/>
              <a:t>de </a:t>
            </a:r>
            <a:r>
              <a:rPr lang="fr-FR" sz="3100" dirty="0">
                <a:hlinkClick r:id="rId3"/>
              </a:rPr>
              <a:t>questions</a:t>
            </a:r>
            <a:r>
              <a:rPr lang="fr-FR" sz="3100" dirty="0"/>
              <a:t> auxquelles on doit répondre - remplir un questionnaire</a:t>
            </a:r>
            <a:r>
              <a:rPr lang="fr-FR" sz="3100" dirty="0" smtClean="0"/>
              <a:t>.</a:t>
            </a:r>
          </a:p>
          <a:p>
            <a:pPr marL="0" indent="0">
              <a:buNone/>
            </a:pPr>
            <a:r>
              <a:rPr lang="fr-FR" sz="3100" dirty="0" smtClean="0"/>
              <a:t>Elève seul, écrit, rédige des phrases correctes.  </a:t>
            </a:r>
          </a:p>
          <a:p>
            <a:pPr marL="0" indent="0">
              <a:buNone/>
            </a:pPr>
            <a:endParaRPr lang="fr-FR" sz="3100" dirty="0" smtClean="0">
              <a:solidFill>
                <a:srgbClr val="FF0000"/>
              </a:solidFill>
            </a:endParaRPr>
          </a:p>
          <a:p>
            <a:pPr marL="0" indent="0">
              <a:buNone/>
            </a:pPr>
            <a:endParaRPr lang="fr-FR" dirty="0">
              <a:solidFill>
                <a:srgbClr val="FF0000"/>
              </a:solidFill>
            </a:endParaRPr>
          </a:p>
          <a:p>
            <a:pPr marL="0" indent="0">
              <a:buNone/>
            </a:pPr>
            <a:endParaRPr lang="fr-FR" dirty="0" smtClean="0">
              <a:solidFill>
                <a:srgbClr val="FF0000"/>
              </a:solidFill>
            </a:endParaRPr>
          </a:p>
          <a:p>
            <a:pPr marL="0" indent="0">
              <a:buNone/>
            </a:pPr>
            <a:endParaRPr lang="fr-FR" dirty="0" smtClean="0">
              <a:solidFill>
                <a:srgbClr val="FF0000"/>
              </a:solidFill>
            </a:endParaRPr>
          </a:p>
          <a:p>
            <a:pPr marL="0" indent="0">
              <a:buNone/>
            </a:pPr>
            <a:endParaRPr lang="fr-FR" dirty="0" smtClean="0">
              <a:solidFill>
                <a:srgbClr val="FF0000"/>
              </a:solidFill>
            </a:endParaRPr>
          </a:p>
          <a:p>
            <a:pPr marL="0" indent="0">
              <a:buNone/>
            </a:pPr>
            <a:r>
              <a:rPr lang="fr-FR" sz="3100" dirty="0" smtClean="0">
                <a:solidFill>
                  <a:srgbClr val="FF0000"/>
                </a:solidFill>
              </a:rPr>
              <a:t>Objectif : </a:t>
            </a:r>
          </a:p>
          <a:p>
            <a:pPr marL="0" indent="0">
              <a:buNone/>
            </a:pPr>
            <a:r>
              <a:rPr lang="fr-FR" sz="3100" dirty="0" smtClean="0">
                <a:solidFill>
                  <a:srgbClr val="FF0000"/>
                </a:solidFill>
              </a:rPr>
              <a:t>vérifier la compréhension </a:t>
            </a:r>
          </a:p>
          <a:p>
            <a:pPr marL="0" indent="0">
              <a:buNone/>
            </a:pPr>
            <a:endParaRPr lang="fr-FR" dirty="0" smtClean="0"/>
          </a:p>
          <a:p>
            <a:endParaRPr lang="fr-FR" dirty="0" smtClean="0"/>
          </a:p>
          <a:p>
            <a:endParaRPr lang="fr-FR" dirty="0"/>
          </a:p>
          <a:p>
            <a:endParaRPr lang="fr-FR" dirty="0"/>
          </a:p>
        </p:txBody>
      </p:sp>
      <p:sp>
        <p:nvSpPr>
          <p:cNvPr id="5" name="Espace réservé du texte 4"/>
          <p:cNvSpPr>
            <a:spLocks noGrp="1"/>
          </p:cNvSpPr>
          <p:nvPr>
            <p:ph type="body" sz="quarter" idx="3"/>
          </p:nvPr>
        </p:nvSpPr>
        <p:spPr>
          <a:xfrm>
            <a:off x="6319836" y="1942760"/>
            <a:ext cx="5183188" cy="523194"/>
          </a:xfrm>
          <a:solidFill>
            <a:schemeClr val="accent3">
              <a:lumMod val="20000"/>
              <a:lumOff val="80000"/>
            </a:schemeClr>
          </a:solidFill>
        </p:spPr>
        <p:txBody>
          <a:bodyPr/>
          <a:lstStyle/>
          <a:p>
            <a:r>
              <a:rPr lang="fr-FR" dirty="0" smtClean="0"/>
              <a:t>Questionnement  </a:t>
            </a:r>
            <a:endParaRPr lang="fr-FR" dirty="0"/>
          </a:p>
        </p:txBody>
      </p:sp>
      <p:sp>
        <p:nvSpPr>
          <p:cNvPr id="6" name="Espace réservé du contenu 5"/>
          <p:cNvSpPr>
            <a:spLocks noGrp="1"/>
          </p:cNvSpPr>
          <p:nvPr>
            <p:ph sz="quarter" idx="4"/>
          </p:nvPr>
        </p:nvSpPr>
        <p:spPr>
          <a:xfrm>
            <a:off x="6172199" y="2505074"/>
            <a:ext cx="5339443" cy="3944711"/>
          </a:xfrm>
        </p:spPr>
        <p:txBody>
          <a:bodyPr>
            <a:normAutofit fontScale="55000" lnSpcReduction="20000"/>
          </a:bodyPr>
          <a:lstStyle/>
          <a:p>
            <a:pPr>
              <a:buFont typeface="Arial"/>
              <a:buChar char="•"/>
            </a:pPr>
            <a:r>
              <a:rPr lang="fr-FR" sz="3800" dirty="0"/>
              <a:t>Fait de poser un ensemble de </a:t>
            </a:r>
            <a:r>
              <a:rPr lang="fr-FR" sz="3800" dirty="0">
                <a:hlinkClick r:id="rId3"/>
              </a:rPr>
              <a:t>questions</a:t>
            </a:r>
            <a:r>
              <a:rPr lang="fr-FR" sz="3800" dirty="0"/>
              <a:t> sur un problème.</a:t>
            </a:r>
          </a:p>
          <a:p>
            <a:pPr>
              <a:buFont typeface="Arial"/>
              <a:buChar char="•"/>
            </a:pPr>
            <a:r>
              <a:rPr lang="fr-FR" sz="3800" dirty="0"/>
              <a:t>Fait d'être interpellé par quelque chose qui pose problème</a:t>
            </a:r>
            <a:r>
              <a:rPr lang="fr-FR" sz="3800" dirty="0" smtClean="0"/>
              <a:t>.</a:t>
            </a:r>
          </a:p>
          <a:p>
            <a:r>
              <a:rPr lang="fr-FR" sz="3800" dirty="0" smtClean="0"/>
              <a:t>Posture réflexive orale</a:t>
            </a:r>
          </a:p>
          <a:p>
            <a:r>
              <a:rPr lang="fr-FR" sz="3800" dirty="0" smtClean="0"/>
              <a:t>Partage, interactions, confrontations avec la compréhension d’autrui </a:t>
            </a:r>
          </a:p>
          <a:p>
            <a:pPr marL="0" indent="0">
              <a:buNone/>
            </a:pPr>
            <a:endParaRPr lang="fr-FR" dirty="0" smtClean="0">
              <a:solidFill>
                <a:srgbClr val="FF0000"/>
              </a:solidFill>
            </a:endParaRPr>
          </a:p>
          <a:p>
            <a:pPr marL="0" indent="0">
              <a:buNone/>
            </a:pPr>
            <a:endParaRPr lang="fr-FR" dirty="0" smtClean="0">
              <a:solidFill>
                <a:srgbClr val="FF0000"/>
              </a:solidFill>
            </a:endParaRPr>
          </a:p>
          <a:p>
            <a:pPr marL="0" indent="0">
              <a:buNone/>
            </a:pPr>
            <a:r>
              <a:rPr lang="fr-FR" sz="3800" dirty="0" smtClean="0">
                <a:solidFill>
                  <a:srgbClr val="FF0000"/>
                </a:solidFill>
              </a:rPr>
              <a:t>Objectif  : </a:t>
            </a:r>
          </a:p>
          <a:p>
            <a:pPr marL="0" indent="0">
              <a:buNone/>
            </a:pPr>
            <a:r>
              <a:rPr lang="fr-FR" sz="3800" dirty="0" smtClean="0">
                <a:solidFill>
                  <a:srgbClr val="FF0000"/>
                </a:solidFill>
              </a:rPr>
              <a:t>Construire le réflexe de questionnement pour aboutir à la   compréhension </a:t>
            </a:r>
            <a:endParaRPr lang="fr-FR" sz="3800" dirty="0">
              <a:solidFill>
                <a:srgbClr val="FF0000"/>
              </a:solidFill>
            </a:endParaRPr>
          </a:p>
        </p:txBody>
      </p:sp>
    </p:spTree>
    <p:extLst>
      <p:ext uri="{BB962C8B-B14F-4D97-AF65-F5344CB8AC3E}">
        <p14:creationId xmlns:p14="http://schemas.microsoft.com/office/powerpoint/2010/main" val="3927125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308465" y="2388358"/>
            <a:ext cx="10018713" cy="3120902"/>
          </a:xfrm>
          <a:solidFill>
            <a:schemeClr val="accent2">
              <a:lumMod val="20000"/>
              <a:lumOff val="80000"/>
            </a:schemeClr>
          </a:solidFill>
        </p:spPr>
        <p:txBody>
          <a:bodyPr>
            <a:normAutofit fontScale="90000"/>
          </a:bodyPr>
          <a:lstStyle/>
          <a:p>
            <a:r>
              <a:rPr lang="fr-FR" b="1" dirty="0" smtClean="0"/>
              <a:t>L’enseignement </a:t>
            </a:r>
            <a:r>
              <a:rPr lang="fr-FR" b="1" dirty="0"/>
              <a:t>de la compréhension ne peut se réduire au fait de poser des questions sur le texte.  </a:t>
            </a:r>
            <a:br>
              <a:rPr lang="fr-FR" b="1" dirty="0"/>
            </a:br>
            <a:r>
              <a:rPr lang="fr-FR" b="1" dirty="0"/>
              <a:t> </a:t>
            </a:r>
            <a:r>
              <a:rPr lang="fr-FR" b="1" dirty="0" smtClean="0"/>
              <a:t/>
            </a:r>
            <a:br>
              <a:rPr lang="fr-FR" b="1" dirty="0" smtClean="0"/>
            </a:br>
            <a:r>
              <a:rPr lang="fr-FR" b="1" dirty="0" smtClean="0"/>
              <a:t>L’élève </a:t>
            </a:r>
            <a:r>
              <a:rPr lang="fr-FR" b="1" dirty="0"/>
              <a:t>doit apprendre à SE poser des </a:t>
            </a:r>
            <a:r>
              <a:rPr lang="fr-FR" b="1" dirty="0" smtClean="0"/>
              <a:t>questions. </a:t>
            </a:r>
            <a:endParaRPr lang="fr-FR" dirty="0"/>
          </a:p>
        </p:txBody>
      </p:sp>
    </p:spTree>
    <p:extLst>
      <p:ext uri="{BB962C8B-B14F-4D97-AF65-F5344CB8AC3E}">
        <p14:creationId xmlns:p14="http://schemas.microsoft.com/office/powerpoint/2010/main" val="41138591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11983" y="2438399"/>
            <a:ext cx="10563366" cy="1752599"/>
          </a:xfrm>
        </p:spPr>
        <p:txBody>
          <a:bodyPr>
            <a:normAutofit/>
          </a:bodyPr>
          <a:lstStyle/>
          <a:p>
            <a:r>
              <a:rPr lang="fr-FR" dirty="0" smtClean="0"/>
              <a:t>Scénarios pour faciliter ou construire la compréhension </a:t>
            </a:r>
            <a:endParaRPr lang="fr-FR" dirty="0"/>
          </a:p>
        </p:txBody>
      </p:sp>
      <p:sp>
        <p:nvSpPr>
          <p:cNvPr id="3" name="Espace réservé du contenu 2"/>
          <p:cNvSpPr>
            <a:spLocks noGrp="1"/>
          </p:cNvSpPr>
          <p:nvPr>
            <p:ph idx="1"/>
          </p:nvPr>
        </p:nvSpPr>
        <p:spPr>
          <a:xfrm>
            <a:off x="1484310" y="2438399"/>
            <a:ext cx="10018713" cy="3352801"/>
          </a:xfrm>
        </p:spPr>
        <p:txBody>
          <a:bodyPr>
            <a:normAutofit/>
          </a:bodyPr>
          <a:lstStyle/>
          <a:p>
            <a:pPr marL="0" indent="0">
              <a:buNone/>
            </a:pPr>
            <a:r>
              <a:rPr lang="fr-FR" dirty="0" smtClean="0"/>
              <a:t> </a:t>
            </a:r>
            <a:endParaRPr lang="fr-FR" dirty="0"/>
          </a:p>
        </p:txBody>
      </p:sp>
    </p:spTree>
    <p:extLst>
      <p:ext uri="{BB962C8B-B14F-4D97-AF65-F5344CB8AC3E}">
        <p14:creationId xmlns:p14="http://schemas.microsoft.com/office/powerpoint/2010/main" val="556259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Mise en situation : Angèle </a:t>
            </a:r>
            <a:endParaRPr lang="fr-FR" dirty="0"/>
          </a:p>
        </p:txBody>
      </p:sp>
      <p:sp>
        <p:nvSpPr>
          <p:cNvPr id="3" name="Espace réservé du contenu 2"/>
          <p:cNvSpPr>
            <a:spLocks noGrp="1"/>
          </p:cNvSpPr>
          <p:nvPr>
            <p:ph idx="1"/>
          </p:nvPr>
        </p:nvSpPr>
        <p:spPr/>
        <p:txBody>
          <a:bodyPr/>
          <a:lstStyle/>
          <a:p>
            <a:r>
              <a:rPr lang="fr-FR" dirty="0" smtClean="0"/>
              <a:t>Lecture silencieuse du texte et réponses individuelles aux questions</a:t>
            </a:r>
          </a:p>
          <a:p>
            <a:r>
              <a:rPr lang="fr-FR" dirty="0" smtClean="0"/>
              <a:t>Questions de l’animateur</a:t>
            </a:r>
          </a:p>
          <a:p>
            <a:r>
              <a:rPr lang="fr-FR" dirty="0" smtClean="0"/>
              <a:t>Echanges, débat sur le sens du texte /relectures, vérifications, justifications</a:t>
            </a:r>
            <a:endParaRPr lang="fr-FR" dirty="0"/>
          </a:p>
        </p:txBody>
      </p:sp>
    </p:spTree>
    <p:extLst>
      <p:ext uri="{BB962C8B-B14F-4D97-AF65-F5344CB8AC3E}">
        <p14:creationId xmlns:p14="http://schemas.microsoft.com/office/powerpoint/2010/main" val="6125615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228601"/>
            <a:ext cx="10037129" cy="525780"/>
          </a:xfrm>
        </p:spPr>
        <p:txBody>
          <a:bodyPr>
            <a:normAutofit fontScale="90000"/>
          </a:bodyPr>
          <a:lstStyle/>
          <a:p>
            <a:r>
              <a:rPr lang="fr-FR" b="1" dirty="0"/>
              <a:t/>
            </a:r>
            <a:br>
              <a:rPr lang="fr-FR" b="1" dirty="0"/>
            </a:br>
            <a:r>
              <a:rPr lang="fr-FR" b="1" dirty="0" smtClean="0"/>
              <a:t>Scénarios</a:t>
            </a:r>
            <a:endParaRPr lang="fr-FR" b="1" dirty="0"/>
          </a:p>
        </p:txBody>
      </p:sp>
      <p:sp>
        <p:nvSpPr>
          <p:cNvPr id="3" name="Espace réservé du contenu 2"/>
          <p:cNvSpPr>
            <a:spLocks noGrp="1"/>
          </p:cNvSpPr>
          <p:nvPr>
            <p:ph idx="1"/>
          </p:nvPr>
        </p:nvSpPr>
        <p:spPr>
          <a:xfrm>
            <a:off x="741528" y="1348740"/>
            <a:ext cx="11450472" cy="5509260"/>
          </a:xfrm>
        </p:spPr>
        <p:txBody>
          <a:bodyPr>
            <a:normAutofit fontScale="92500" lnSpcReduction="20000"/>
          </a:bodyPr>
          <a:lstStyle/>
          <a:p>
            <a:r>
              <a:rPr lang="fr-FR" sz="3600" dirty="0" smtClean="0"/>
              <a:t>Faire </a:t>
            </a:r>
            <a:r>
              <a:rPr lang="fr-FR" sz="3600" dirty="0"/>
              <a:t>rédiger les </a:t>
            </a:r>
            <a:r>
              <a:rPr lang="fr-FR" sz="3600" dirty="0" smtClean="0"/>
              <a:t>questions </a:t>
            </a:r>
            <a:br>
              <a:rPr lang="fr-FR" sz="3600" dirty="0" smtClean="0"/>
            </a:br>
            <a:r>
              <a:rPr lang="fr-FR" sz="3600" dirty="0" smtClean="0">
                <a:solidFill>
                  <a:schemeClr val="tx2"/>
                </a:solidFill>
              </a:rPr>
              <a:t>=&gt;</a:t>
            </a:r>
            <a:r>
              <a:rPr lang="fr-FR" sz="3200" dirty="0" smtClean="0">
                <a:solidFill>
                  <a:schemeClr val="tx2"/>
                </a:solidFill>
              </a:rPr>
              <a:t> </a:t>
            </a:r>
            <a:r>
              <a:rPr lang="fr-FR" sz="3200" dirty="0">
                <a:solidFill>
                  <a:schemeClr val="tx2"/>
                </a:solidFill>
              </a:rPr>
              <a:t>h</a:t>
            </a:r>
            <a:r>
              <a:rPr lang="fr-FR" sz="3200" dirty="0" smtClean="0">
                <a:solidFill>
                  <a:schemeClr val="tx2"/>
                </a:solidFill>
              </a:rPr>
              <a:t>iérarchiser les informations, dégager les éléments essentiels</a:t>
            </a:r>
          </a:p>
          <a:p>
            <a:r>
              <a:rPr lang="fr-FR" sz="3500" dirty="0" smtClean="0"/>
              <a:t>Poser les questions avant la lecture du texte </a:t>
            </a:r>
            <a:br>
              <a:rPr lang="fr-FR" sz="3500" dirty="0" smtClean="0"/>
            </a:br>
            <a:r>
              <a:rPr lang="fr-FR" sz="3500" dirty="0" smtClean="0">
                <a:solidFill>
                  <a:schemeClr val="tx2"/>
                </a:solidFill>
              </a:rPr>
              <a:t>=&gt; susciter une lecture/écoute active</a:t>
            </a:r>
          </a:p>
          <a:p>
            <a:r>
              <a:rPr lang="fr-FR" sz="3500" dirty="0" smtClean="0"/>
              <a:t>Chaque élève répond à la question posée oralement sur l’ardoise</a:t>
            </a:r>
            <a:br>
              <a:rPr lang="fr-FR" sz="3500" dirty="0" smtClean="0"/>
            </a:br>
            <a:r>
              <a:rPr lang="fr-FR" sz="3500" dirty="0" smtClean="0">
                <a:solidFill>
                  <a:schemeClr val="tx2"/>
                </a:solidFill>
              </a:rPr>
              <a:t>=&gt; engager la réflexion de tous les élèves </a:t>
            </a:r>
            <a:endParaRPr lang="fr-FR" sz="4300" dirty="0" smtClean="0">
              <a:solidFill>
                <a:schemeClr val="tx2"/>
              </a:solidFill>
            </a:endParaRPr>
          </a:p>
          <a:p>
            <a:pPr>
              <a:buFont typeface="Arial" panose="020B0604020202020204" pitchFamily="34" charset="0"/>
              <a:buChar char="•"/>
            </a:pPr>
            <a:r>
              <a:rPr lang="fr-FR" sz="3600" dirty="0" smtClean="0"/>
              <a:t>Proposer les questions ET les réponses</a:t>
            </a:r>
            <a:br>
              <a:rPr lang="fr-FR" sz="3600" dirty="0" smtClean="0"/>
            </a:br>
            <a:r>
              <a:rPr lang="fr-FR" sz="3600" dirty="0" smtClean="0"/>
              <a:t> </a:t>
            </a:r>
            <a:r>
              <a:rPr lang="fr-FR" sz="3600" dirty="0" smtClean="0">
                <a:solidFill>
                  <a:schemeClr val="tx2"/>
                </a:solidFill>
              </a:rPr>
              <a:t>=&gt; analyser les procédures efficaces</a:t>
            </a:r>
          </a:p>
          <a:p>
            <a:pPr>
              <a:buFont typeface="Arial" panose="020B0604020202020204" pitchFamily="34" charset="0"/>
              <a:buChar char="•"/>
            </a:pPr>
            <a:r>
              <a:rPr lang="fr-FR" sz="3600" dirty="0" smtClean="0"/>
              <a:t>Favoriser </a:t>
            </a:r>
            <a:r>
              <a:rPr lang="fr-FR" sz="3600" dirty="0"/>
              <a:t>les situations de reformulation (maquettes, boîtes à histoire, théâtralisation </a:t>
            </a:r>
            <a:r>
              <a:rPr lang="fr-FR" sz="3600" dirty="0" smtClean="0"/>
              <a:t>…)</a:t>
            </a:r>
            <a:br>
              <a:rPr lang="fr-FR" sz="3600" dirty="0" smtClean="0"/>
            </a:br>
            <a:r>
              <a:rPr lang="fr-FR" sz="3600" dirty="0" smtClean="0"/>
              <a:t> </a:t>
            </a:r>
            <a:r>
              <a:rPr lang="fr-FR" sz="3600" dirty="0" smtClean="0">
                <a:solidFill>
                  <a:schemeClr val="accent1">
                    <a:lumMod val="50000"/>
                  </a:schemeClr>
                </a:solidFill>
              </a:rPr>
              <a:t>=&gt; développer les compétences orales</a:t>
            </a:r>
            <a:endParaRPr lang="fr-FR" sz="3600" dirty="0">
              <a:solidFill>
                <a:schemeClr val="accent1">
                  <a:lumMod val="50000"/>
                </a:schemeClr>
              </a:solidFill>
            </a:endParaRPr>
          </a:p>
          <a:p>
            <a:pPr>
              <a:buFont typeface="Arial" panose="020B0604020202020204" pitchFamily="34" charset="0"/>
              <a:buChar char="•"/>
            </a:pPr>
            <a:endParaRPr lang="fr-FR" sz="3600" dirty="0">
              <a:solidFill>
                <a:schemeClr val="tx2"/>
              </a:solidFill>
            </a:endParaRPr>
          </a:p>
        </p:txBody>
      </p:sp>
    </p:spTree>
    <p:extLst>
      <p:ext uri="{BB962C8B-B14F-4D97-AF65-F5344CB8AC3E}">
        <p14:creationId xmlns:p14="http://schemas.microsoft.com/office/powerpoint/2010/main" val="1104106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228601"/>
            <a:ext cx="10018713" cy="960120"/>
          </a:xfrm>
        </p:spPr>
        <p:txBody>
          <a:bodyPr>
            <a:normAutofit/>
          </a:bodyPr>
          <a:lstStyle/>
          <a:p>
            <a:r>
              <a:rPr lang="fr-FR" b="1" dirty="0" smtClean="0"/>
              <a:t>Scénarios </a:t>
            </a:r>
            <a:endParaRPr lang="fr-FR" b="1" dirty="0"/>
          </a:p>
        </p:txBody>
      </p:sp>
      <p:sp>
        <p:nvSpPr>
          <p:cNvPr id="3" name="Espace réservé du contenu 2"/>
          <p:cNvSpPr>
            <a:spLocks noGrp="1"/>
          </p:cNvSpPr>
          <p:nvPr>
            <p:ph idx="1"/>
          </p:nvPr>
        </p:nvSpPr>
        <p:spPr>
          <a:xfrm>
            <a:off x="1484310" y="1188721"/>
            <a:ext cx="10018713" cy="5669279"/>
          </a:xfrm>
        </p:spPr>
        <p:txBody>
          <a:bodyPr>
            <a:normAutofit fontScale="92500" lnSpcReduction="20000"/>
          </a:bodyPr>
          <a:lstStyle/>
          <a:p>
            <a:r>
              <a:rPr lang="fr-FR" sz="3200" dirty="0" smtClean="0"/>
              <a:t>Faire combler les blancs du texte </a:t>
            </a:r>
          </a:p>
          <a:p>
            <a:pPr marL="0" indent="0">
              <a:buNone/>
            </a:pPr>
            <a:r>
              <a:rPr lang="fr-FR" sz="3200" dirty="0" smtClean="0">
                <a:sym typeface="Wingdings" panose="05000000000000000000" pitchFamily="2" charset="2"/>
              </a:rPr>
              <a:t> </a:t>
            </a:r>
            <a:r>
              <a:rPr lang="fr-FR" sz="3200" dirty="0">
                <a:solidFill>
                  <a:srgbClr val="002060"/>
                </a:solidFill>
                <a:sym typeface="Wingdings" panose="05000000000000000000" pitchFamily="2" charset="2"/>
              </a:rPr>
              <a:t>r</a:t>
            </a:r>
            <a:r>
              <a:rPr lang="fr-FR" sz="3200" dirty="0" smtClean="0">
                <a:solidFill>
                  <a:srgbClr val="002060"/>
                </a:solidFill>
                <a:sym typeface="Wingdings" panose="05000000000000000000" pitchFamily="2" charset="2"/>
              </a:rPr>
              <a:t>endre  les implicites transparents en les formulant  </a:t>
            </a:r>
            <a:endParaRPr lang="fr-FR" sz="3200" dirty="0" smtClean="0">
              <a:solidFill>
                <a:srgbClr val="002060"/>
              </a:solidFill>
            </a:endParaRPr>
          </a:p>
          <a:p>
            <a:r>
              <a:rPr lang="fr-FR" sz="3200" dirty="0" smtClean="0"/>
              <a:t>Faire apparaitre les liens logiques </a:t>
            </a:r>
          </a:p>
          <a:p>
            <a:r>
              <a:rPr lang="fr-FR" sz="3200" dirty="0" smtClean="0"/>
              <a:t>Le rappel de récit, </a:t>
            </a:r>
            <a:r>
              <a:rPr lang="fr-FR" sz="3200" dirty="0" err="1" smtClean="0"/>
              <a:t>Narramus</a:t>
            </a:r>
            <a:r>
              <a:rPr lang="fr-FR" sz="3200" dirty="0" smtClean="0"/>
              <a:t>, selon </a:t>
            </a:r>
            <a:r>
              <a:rPr lang="fr-FR" sz="3200" dirty="0" err="1" smtClean="0"/>
              <a:t>Goigoux</a:t>
            </a:r>
            <a:r>
              <a:rPr lang="fr-FR" sz="3200" dirty="0" smtClean="0"/>
              <a:t> et </a:t>
            </a:r>
            <a:r>
              <a:rPr lang="fr-FR" sz="3200" dirty="0" err="1" smtClean="0"/>
              <a:t>Cèbe</a:t>
            </a:r>
            <a:r>
              <a:rPr lang="fr-FR" sz="3200" dirty="0" smtClean="0"/>
              <a:t> </a:t>
            </a:r>
          </a:p>
          <a:p>
            <a:pPr marL="0" indent="0">
              <a:buNone/>
            </a:pPr>
            <a:r>
              <a:rPr lang="fr-FR" sz="3200" dirty="0" smtClean="0">
                <a:sym typeface="Wingdings" panose="05000000000000000000" pitchFamily="2" charset="2"/>
              </a:rPr>
              <a:t> </a:t>
            </a:r>
            <a:r>
              <a:rPr lang="fr-FR" sz="3200" dirty="0">
                <a:solidFill>
                  <a:srgbClr val="002060"/>
                </a:solidFill>
                <a:sym typeface="Wingdings" panose="05000000000000000000" pitchFamily="2" charset="2"/>
              </a:rPr>
              <a:t>g</a:t>
            </a:r>
            <a:r>
              <a:rPr lang="fr-FR" sz="3200" dirty="0" smtClean="0">
                <a:solidFill>
                  <a:srgbClr val="002060"/>
                </a:solidFill>
                <a:sym typeface="Wingdings" panose="05000000000000000000" pitchFamily="2" charset="2"/>
              </a:rPr>
              <a:t>uider la reformulation cumulative  </a:t>
            </a:r>
            <a:endParaRPr lang="fr-FR" sz="3200" dirty="0" smtClean="0">
              <a:solidFill>
                <a:srgbClr val="002060"/>
              </a:solidFill>
            </a:endParaRPr>
          </a:p>
          <a:p>
            <a:r>
              <a:rPr lang="fr-FR" sz="3200" dirty="0" smtClean="0"/>
              <a:t>Les ACT du Roll : une démarche tous niveaux de classe</a:t>
            </a:r>
          </a:p>
          <a:p>
            <a:pPr marL="0" indent="0">
              <a:buNone/>
            </a:pPr>
            <a:r>
              <a:rPr lang="fr-FR" sz="3200" dirty="0" smtClean="0">
                <a:solidFill>
                  <a:srgbClr val="002060"/>
                </a:solidFill>
                <a:sym typeface="Wingdings" panose="05000000000000000000" pitchFamily="2" charset="2"/>
              </a:rPr>
              <a:t> apprendre aux élèves à SE questionner et à vérifier leur compréhension, faire apparaitre les différences de compréhension </a:t>
            </a:r>
            <a:endParaRPr lang="fr-FR" sz="3200" dirty="0" smtClean="0">
              <a:solidFill>
                <a:srgbClr val="002060"/>
              </a:solidFill>
            </a:endParaRPr>
          </a:p>
          <a:p>
            <a:r>
              <a:rPr lang="fr-FR" sz="3200" dirty="0" smtClean="0"/>
              <a:t>La stratégie du maçon, selon Maryse Bianco  </a:t>
            </a:r>
          </a:p>
          <a:p>
            <a:pPr marL="0" indent="0">
              <a:buNone/>
            </a:pPr>
            <a:r>
              <a:rPr lang="fr-FR" sz="3200" dirty="0" smtClean="0">
                <a:sym typeface="Wingdings" panose="05000000000000000000" pitchFamily="2" charset="2"/>
              </a:rPr>
              <a:t> </a:t>
            </a:r>
            <a:r>
              <a:rPr lang="fr-FR" sz="3200" dirty="0">
                <a:solidFill>
                  <a:srgbClr val="002060"/>
                </a:solidFill>
                <a:sym typeface="Wingdings" panose="05000000000000000000" pitchFamily="2" charset="2"/>
              </a:rPr>
              <a:t>g</a:t>
            </a:r>
            <a:r>
              <a:rPr lang="fr-FR" sz="3200" dirty="0" smtClean="0">
                <a:solidFill>
                  <a:srgbClr val="002060"/>
                </a:solidFill>
                <a:sym typeface="Wingdings" panose="05000000000000000000" pitchFamily="2" charset="2"/>
              </a:rPr>
              <a:t>uider le questionnement des élèves</a:t>
            </a:r>
            <a:endParaRPr lang="fr-FR" sz="3200" dirty="0">
              <a:solidFill>
                <a:srgbClr val="002060"/>
              </a:solidFill>
            </a:endParaRPr>
          </a:p>
        </p:txBody>
      </p:sp>
    </p:spTree>
    <p:extLst>
      <p:ext uri="{BB962C8B-B14F-4D97-AF65-F5344CB8AC3E}">
        <p14:creationId xmlns:p14="http://schemas.microsoft.com/office/powerpoint/2010/main" val="2816639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24692"/>
            <a:ext cx="10515600" cy="706582"/>
          </a:xfrm>
        </p:spPr>
        <p:txBody>
          <a:bodyPr/>
          <a:lstStyle/>
          <a:p>
            <a:r>
              <a:rPr lang="fr-FR" dirty="0" smtClean="0"/>
              <a:t>Scénario 1</a:t>
            </a:r>
            <a:endParaRPr lang="fr-FR" dirty="0"/>
          </a:p>
        </p:txBody>
      </p:sp>
      <p:sp>
        <p:nvSpPr>
          <p:cNvPr id="3" name="Espace réservé du contenu 2"/>
          <p:cNvSpPr>
            <a:spLocks noGrp="1"/>
          </p:cNvSpPr>
          <p:nvPr>
            <p:ph idx="1"/>
          </p:nvPr>
        </p:nvSpPr>
        <p:spPr>
          <a:xfrm>
            <a:off x="1656271" y="1049809"/>
            <a:ext cx="11041811" cy="4160547"/>
          </a:xfrm>
        </p:spPr>
        <p:txBody>
          <a:bodyPr>
            <a:noAutofit/>
          </a:bodyPr>
          <a:lstStyle/>
          <a:p>
            <a:r>
              <a:rPr lang="fr-FR" sz="3200" i="1" dirty="0" smtClean="0"/>
              <a:t>Je vais vous lire une histoire et vous l’écouterez.</a:t>
            </a:r>
          </a:p>
          <a:p>
            <a:r>
              <a:rPr lang="fr-FR" sz="3200" i="1" dirty="0" smtClean="0"/>
              <a:t>Comme d’habitude, vous allez vous fabriquer les images dans votre tête.</a:t>
            </a:r>
            <a:endParaRPr lang="fr-FR" sz="3200" dirty="0" smtClean="0"/>
          </a:p>
          <a:p>
            <a:r>
              <a:rPr lang="fr-FR" sz="3200" b="1" dirty="0" smtClean="0"/>
              <a:t>Lecture à haute voix sans les illustrations</a:t>
            </a:r>
            <a:r>
              <a:rPr lang="fr-FR" sz="3200" dirty="0" smtClean="0"/>
              <a:t>.</a:t>
            </a:r>
          </a:p>
          <a:p>
            <a:r>
              <a:rPr lang="fr-FR" sz="3200" i="1" dirty="0" smtClean="0"/>
              <a:t>Dites-moi ce que vous avez compris.</a:t>
            </a:r>
          </a:p>
          <a:p>
            <a:r>
              <a:rPr lang="fr-FR" sz="3200" b="1" dirty="0" smtClean="0"/>
              <a:t>Reconstitution collective de l’histoire</a:t>
            </a:r>
            <a:r>
              <a:rPr lang="fr-FR" sz="3200" dirty="0" smtClean="0"/>
              <a:t>.</a:t>
            </a:r>
          </a:p>
          <a:p>
            <a:endParaRPr lang="fr-FR" sz="3200" dirty="0"/>
          </a:p>
        </p:txBody>
      </p:sp>
    </p:spTree>
    <p:extLst>
      <p:ext uri="{BB962C8B-B14F-4D97-AF65-F5344CB8AC3E}">
        <p14:creationId xmlns:p14="http://schemas.microsoft.com/office/powerpoint/2010/main" val="298993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1218" y="0"/>
            <a:ext cx="10515600" cy="665019"/>
          </a:xfrm>
        </p:spPr>
        <p:txBody>
          <a:bodyPr>
            <a:normAutofit fontScale="90000"/>
          </a:bodyPr>
          <a:lstStyle/>
          <a:p>
            <a:r>
              <a:rPr lang="fr-FR" dirty="0" smtClean="0"/>
              <a:t>   </a:t>
            </a:r>
            <a:r>
              <a:rPr lang="fr-FR" dirty="0" smtClean="0">
                <a:solidFill>
                  <a:schemeClr val="accent1"/>
                </a:solidFill>
              </a:rPr>
              <a:t>     </a:t>
            </a:r>
            <a:br>
              <a:rPr lang="fr-FR" dirty="0" smtClean="0">
                <a:solidFill>
                  <a:schemeClr val="accent1"/>
                </a:solidFill>
              </a:rPr>
            </a:br>
            <a:r>
              <a:rPr lang="fr-FR" b="1" dirty="0" smtClean="0"/>
              <a:t>Scénario 2: questions pour faciliter la compréhension </a:t>
            </a:r>
            <a:endParaRPr lang="fr-FR" b="1" dirty="0"/>
          </a:p>
        </p:txBody>
      </p:sp>
      <p:sp>
        <p:nvSpPr>
          <p:cNvPr id="3" name="Espace réservé du contenu 2"/>
          <p:cNvSpPr>
            <a:spLocks noGrp="1"/>
          </p:cNvSpPr>
          <p:nvPr>
            <p:ph idx="1"/>
          </p:nvPr>
        </p:nvSpPr>
        <p:spPr>
          <a:xfrm>
            <a:off x="0" y="665019"/>
            <a:ext cx="12385964" cy="5832764"/>
          </a:xfrm>
        </p:spPr>
        <p:txBody>
          <a:bodyPr>
            <a:noAutofit/>
          </a:bodyPr>
          <a:lstStyle/>
          <a:p>
            <a:pPr lvl="2"/>
            <a:r>
              <a:rPr lang="fr-FR" sz="2600" dirty="0" smtClean="0"/>
              <a:t>De quoi parle l’histoire?</a:t>
            </a:r>
          </a:p>
          <a:p>
            <a:pPr lvl="2"/>
            <a:r>
              <a:rPr lang="fr-FR" sz="2600" dirty="0" smtClean="0"/>
              <a:t>Où sont installées les pierres?</a:t>
            </a:r>
          </a:p>
          <a:p>
            <a:pPr lvl="2"/>
            <a:r>
              <a:rPr lang="fr-FR" sz="2600" dirty="0" smtClean="0"/>
              <a:t>De quoi discutent-elles?</a:t>
            </a:r>
          </a:p>
          <a:p>
            <a:pPr lvl="2"/>
            <a:r>
              <a:rPr lang="fr-FR" sz="2600" dirty="0" smtClean="0"/>
              <a:t>Pourquoi ne savent-elles pas ce qu’il y a de l’autre côté de la colline?</a:t>
            </a:r>
          </a:p>
          <a:p>
            <a:pPr lvl="2"/>
            <a:r>
              <a:rPr lang="fr-FR" sz="2600" dirty="0" smtClean="0"/>
              <a:t>Pourquoi une pierre dit qu’elles ne le sauront jamais?</a:t>
            </a:r>
          </a:p>
          <a:p>
            <a:pPr lvl="2"/>
            <a:r>
              <a:rPr lang="fr-FR" sz="2600" dirty="0" smtClean="0"/>
              <a:t>Qu’est-ce qui se passe ensuite?</a:t>
            </a:r>
          </a:p>
          <a:p>
            <a:pPr lvl="2"/>
            <a:r>
              <a:rPr lang="fr-FR" sz="2600" dirty="0"/>
              <a:t>Pourquoi les pierres demandent-elle à la souris de leur dire ce qu’il y a de l’autre côté de la </a:t>
            </a:r>
            <a:r>
              <a:rPr lang="fr-FR" sz="2600" dirty="0" smtClean="0"/>
              <a:t>colline?</a:t>
            </a:r>
          </a:p>
          <a:p>
            <a:pPr lvl="2"/>
            <a:r>
              <a:rPr lang="fr-FR" sz="2600" dirty="0" smtClean="0"/>
              <a:t>A votre avis, que pensent les pierres</a:t>
            </a:r>
            <a:r>
              <a:rPr lang="fr-FR" sz="2600" dirty="0"/>
              <a:t> </a:t>
            </a:r>
            <a:r>
              <a:rPr lang="fr-FR" sz="2600" dirty="0" smtClean="0"/>
              <a:t>?</a:t>
            </a:r>
            <a:endParaRPr lang="fr-FR" sz="2600" dirty="0"/>
          </a:p>
        </p:txBody>
      </p:sp>
    </p:spTree>
    <p:extLst>
      <p:ext uri="{BB962C8B-B14F-4D97-AF65-F5344CB8AC3E}">
        <p14:creationId xmlns:p14="http://schemas.microsoft.com/office/powerpoint/2010/main" val="281876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1218" y="0"/>
            <a:ext cx="10515600" cy="665019"/>
          </a:xfrm>
        </p:spPr>
        <p:txBody>
          <a:bodyPr>
            <a:normAutofit fontScale="90000"/>
          </a:bodyPr>
          <a:lstStyle/>
          <a:p>
            <a:r>
              <a:rPr lang="fr-FR" dirty="0" smtClean="0"/>
              <a:t> </a:t>
            </a:r>
            <a:br>
              <a:rPr lang="fr-FR" dirty="0" smtClean="0"/>
            </a:br>
            <a:r>
              <a:rPr lang="fr-FR" b="1" dirty="0" smtClean="0"/>
              <a:t>Scénario </a:t>
            </a:r>
            <a:r>
              <a:rPr lang="fr-FR" b="1" dirty="0"/>
              <a:t>2: questions pour faciliter la </a:t>
            </a:r>
            <a:r>
              <a:rPr lang="fr-FR" b="1" dirty="0" smtClean="0"/>
              <a:t>compréhension, exemple avec le texte « les pierres »</a:t>
            </a:r>
            <a:endParaRPr lang="fr-FR" b="1" dirty="0"/>
          </a:p>
        </p:txBody>
      </p:sp>
      <p:sp>
        <p:nvSpPr>
          <p:cNvPr id="3" name="Espace réservé du contenu 2"/>
          <p:cNvSpPr>
            <a:spLocks noGrp="1"/>
          </p:cNvSpPr>
          <p:nvPr>
            <p:ph idx="1"/>
          </p:nvPr>
        </p:nvSpPr>
        <p:spPr>
          <a:xfrm>
            <a:off x="0" y="665019"/>
            <a:ext cx="12385964" cy="5832764"/>
          </a:xfrm>
        </p:spPr>
        <p:txBody>
          <a:bodyPr>
            <a:noAutofit/>
          </a:bodyPr>
          <a:lstStyle/>
          <a:p>
            <a:pPr lvl="2"/>
            <a:r>
              <a:rPr lang="fr-FR" sz="2600" dirty="0" smtClean="0"/>
              <a:t>De quoi parle l’histoire?</a:t>
            </a:r>
          </a:p>
          <a:p>
            <a:pPr lvl="2"/>
            <a:r>
              <a:rPr lang="fr-FR" sz="2600" dirty="0" smtClean="0"/>
              <a:t>Où sont installées les pierres?</a:t>
            </a:r>
          </a:p>
          <a:p>
            <a:pPr lvl="2"/>
            <a:r>
              <a:rPr lang="fr-FR" sz="2600" dirty="0" smtClean="0"/>
              <a:t>De quoi discutent-elles?</a:t>
            </a:r>
          </a:p>
          <a:p>
            <a:pPr lvl="2"/>
            <a:r>
              <a:rPr lang="fr-FR" sz="2600" dirty="0" smtClean="0">
                <a:solidFill>
                  <a:schemeClr val="accent5"/>
                </a:solidFill>
              </a:rPr>
              <a:t>Pourquoi ne savent-elles pas ce qu’il y a de l’autre côté de la colline?</a:t>
            </a:r>
          </a:p>
          <a:p>
            <a:pPr lvl="2"/>
            <a:r>
              <a:rPr lang="fr-FR" sz="2600" dirty="0" smtClean="0">
                <a:solidFill>
                  <a:schemeClr val="accent5"/>
                </a:solidFill>
              </a:rPr>
              <a:t>Pourquoi une pierre dit qu’elles ne le sauront jamais?</a:t>
            </a:r>
          </a:p>
          <a:p>
            <a:pPr lvl="2"/>
            <a:r>
              <a:rPr lang="fr-FR" sz="2600" dirty="0" smtClean="0"/>
              <a:t>Qu’est-ce qui se passe ensuite?</a:t>
            </a:r>
          </a:p>
          <a:p>
            <a:pPr lvl="2"/>
            <a:r>
              <a:rPr lang="fr-FR" sz="2600" dirty="0">
                <a:solidFill>
                  <a:schemeClr val="accent5"/>
                </a:solidFill>
              </a:rPr>
              <a:t>Pourquoi les pierres demandent-elle à la souris de leur dire ce qu’il y a de l’autre côté de la </a:t>
            </a:r>
            <a:r>
              <a:rPr lang="fr-FR" sz="2600" dirty="0" smtClean="0">
                <a:solidFill>
                  <a:schemeClr val="accent5"/>
                </a:solidFill>
              </a:rPr>
              <a:t>colline?</a:t>
            </a:r>
          </a:p>
          <a:p>
            <a:pPr lvl="2"/>
            <a:r>
              <a:rPr lang="fr-FR" sz="2600" dirty="0" smtClean="0">
                <a:solidFill>
                  <a:schemeClr val="accent5"/>
                </a:solidFill>
              </a:rPr>
              <a:t>A votre avis, que pensent les pierres</a:t>
            </a:r>
            <a:r>
              <a:rPr lang="fr-FR" sz="2600" dirty="0">
                <a:solidFill>
                  <a:schemeClr val="accent5"/>
                </a:solidFill>
              </a:rPr>
              <a:t> </a:t>
            </a:r>
            <a:r>
              <a:rPr lang="fr-FR" sz="2600" dirty="0" smtClean="0">
                <a:solidFill>
                  <a:schemeClr val="accent5"/>
                </a:solidFill>
              </a:rPr>
              <a:t>?</a:t>
            </a:r>
            <a:endParaRPr lang="fr-FR" sz="2600" dirty="0">
              <a:solidFill>
                <a:schemeClr val="accent5"/>
              </a:solidFill>
            </a:endParaRPr>
          </a:p>
        </p:txBody>
      </p:sp>
    </p:spTree>
    <p:extLst>
      <p:ext uri="{BB962C8B-B14F-4D97-AF65-F5344CB8AC3E}">
        <p14:creationId xmlns:p14="http://schemas.microsoft.com/office/powerpoint/2010/main" val="199771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49997"/>
          </a:xfrm>
        </p:spPr>
        <p:txBody>
          <a:bodyPr>
            <a:noAutofit/>
          </a:bodyPr>
          <a:lstStyle/>
          <a:p>
            <a:r>
              <a:rPr lang="fr-FR" sz="3600" b="1" dirty="0"/>
              <a:t>Scénario 3: réaliser des inférences, </a:t>
            </a:r>
            <a:r>
              <a:rPr lang="fr-FR" sz="3600" b="1" dirty="0" smtClean="0"/>
              <a:t/>
            </a:r>
            <a:br>
              <a:rPr lang="fr-FR" sz="3600" b="1" dirty="0" smtClean="0"/>
            </a:br>
            <a:r>
              <a:rPr lang="fr-FR" sz="3600" b="1" dirty="0" smtClean="0"/>
              <a:t>faire combler </a:t>
            </a:r>
            <a:r>
              <a:rPr lang="fr-FR" sz="3600" b="1" dirty="0"/>
              <a:t>les blancs du </a:t>
            </a:r>
            <a:r>
              <a:rPr lang="fr-FR" sz="3600" b="1" dirty="0" smtClean="0"/>
              <a:t>texte</a:t>
            </a:r>
            <a:endParaRPr lang="fr-FR" sz="3600" b="1" dirty="0"/>
          </a:p>
        </p:txBody>
      </p:sp>
      <p:sp>
        <p:nvSpPr>
          <p:cNvPr id="3" name="Espace réservé du contenu 2"/>
          <p:cNvSpPr>
            <a:spLocks noGrp="1"/>
          </p:cNvSpPr>
          <p:nvPr>
            <p:ph idx="1"/>
          </p:nvPr>
        </p:nvSpPr>
        <p:spPr>
          <a:xfrm>
            <a:off x="838200" y="1502228"/>
            <a:ext cx="10515600" cy="4674735"/>
          </a:xfrm>
        </p:spPr>
        <p:txBody>
          <a:bodyPr>
            <a:normAutofit/>
          </a:bodyPr>
          <a:lstStyle/>
          <a:p>
            <a:pPr marL="0" indent="0" algn="just">
              <a:lnSpc>
                <a:spcPct val="107000"/>
              </a:lnSpc>
              <a:spcAft>
                <a:spcPts val="800"/>
              </a:spcAft>
              <a:buNone/>
            </a:pPr>
            <a:r>
              <a:rPr lang="fr-FR" sz="3200" i="1" dirty="0" smtClean="0">
                <a:latin typeface="Arial" panose="020B0604020202020204" pitchFamily="34" charset="0"/>
                <a:ea typeface="Calibri" panose="020F0502020204030204" pitchFamily="34" charset="0"/>
                <a:cs typeface="Arial" panose="020B0604020202020204" pitchFamily="34" charset="0"/>
              </a:rPr>
              <a:t>Dialogue entre les pierres au début de l’histoire</a:t>
            </a:r>
          </a:p>
          <a:p>
            <a:pPr marL="0" indent="0" algn="just">
              <a:lnSpc>
                <a:spcPct val="107000"/>
              </a:lnSpc>
              <a:spcAft>
                <a:spcPts val="800"/>
              </a:spcAft>
              <a:buNone/>
            </a:pPr>
            <a:r>
              <a:rPr lang="fr-FR" sz="3200" dirty="0" smtClean="0">
                <a:latin typeface="Arial" panose="020B0604020202020204" pitchFamily="34" charset="0"/>
                <a:ea typeface="Calibri" panose="020F0502020204030204" pitchFamily="34" charset="0"/>
                <a:cs typeface="Arial" panose="020B0604020202020204" pitchFamily="34" charset="0"/>
              </a:rPr>
              <a:t>L’une d’elles dit à l’autre :</a:t>
            </a:r>
          </a:p>
          <a:p>
            <a:pPr marL="342900" lvl="0" indent="-342900" algn="just">
              <a:lnSpc>
                <a:spcPct val="107000"/>
              </a:lnSpc>
              <a:spcAft>
                <a:spcPts val="0"/>
              </a:spcAft>
              <a:buFont typeface="Calibri" panose="020F0502020204030204" pitchFamily="34" charset="0"/>
              <a:buChar char="-"/>
            </a:pPr>
            <a:r>
              <a:rPr lang="fr-FR" sz="3200" dirty="0" smtClean="0">
                <a:latin typeface="Arial" panose="020B0604020202020204" pitchFamily="34" charset="0"/>
                <a:ea typeface="Calibri" panose="020F0502020204030204" pitchFamily="34" charset="0"/>
                <a:cs typeface="Arial" panose="020B0604020202020204" pitchFamily="34" charset="0"/>
              </a:rPr>
              <a:t>Ce versant de la colline est bien agréable, mais je me demande ce qu’il y a de l’autre côté.</a:t>
            </a:r>
          </a:p>
          <a:p>
            <a:pPr marL="342900" lvl="0" indent="-342900" algn="just">
              <a:lnSpc>
                <a:spcPct val="107000"/>
              </a:lnSpc>
              <a:spcAft>
                <a:spcPts val="0"/>
              </a:spcAft>
              <a:buFont typeface="Calibri" panose="020F0502020204030204" pitchFamily="34" charset="0"/>
              <a:buChar char="-"/>
            </a:pPr>
            <a:endParaRPr lang="fr-FR" sz="32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Font typeface="Calibri" panose="020F0502020204030204" pitchFamily="34" charset="0"/>
              <a:buChar char="-"/>
            </a:pPr>
            <a:r>
              <a:rPr lang="fr-FR" sz="3200" dirty="0" smtClean="0">
                <a:latin typeface="Arial" panose="020B0604020202020204" pitchFamily="34" charset="0"/>
                <a:ea typeface="Calibri" panose="020F0502020204030204" pitchFamily="34" charset="0"/>
                <a:cs typeface="Arial" panose="020B0604020202020204" pitchFamily="34" charset="0"/>
              </a:rPr>
              <a:t>Nous ne le savons pas, dit la seconde pierre ; nous ne le saurons jamais.</a:t>
            </a:r>
            <a:endParaRPr lang="fr-FR" dirty="0"/>
          </a:p>
        </p:txBody>
      </p:sp>
    </p:spTree>
    <p:extLst>
      <p:ext uri="{BB962C8B-B14F-4D97-AF65-F5344CB8AC3E}">
        <p14:creationId xmlns:p14="http://schemas.microsoft.com/office/powerpoint/2010/main" val="1653457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49997"/>
          </a:xfrm>
        </p:spPr>
        <p:txBody>
          <a:bodyPr>
            <a:noAutofit/>
          </a:bodyPr>
          <a:lstStyle/>
          <a:p>
            <a:r>
              <a:rPr lang="fr-FR" sz="3600" b="1" dirty="0"/>
              <a:t>Scénario 3: réaliser des inférences, combler les blancs du </a:t>
            </a:r>
            <a:r>
              <a:rPr lang="fr-FR" sz="3600" b="1" dirty="0" smtClean="0"/>
              <a:t>texte</a:t>
            </a:r>
            <a:endParaRPr lang="fr-FR" sz="3600" dirty="0"/>
          </a:p>
        </p:txBody>
      </p:sp>
      <p:sp>
        <p:nvSpPr>
          <p:cNvPr id="3" name="Espace réservé du contenu 2"/>
          <p:cNvSpPr>
            <a:spLocks noGrp="1"/>
          </p:cNvSpPr>
          <p:nvPr>
            <p:ph idx="1"/>
          </p:nvPr>
        </p:nvSpPr>
        <p:spPr>
          <a:xfrm>
            <a:off x="838200" y="1502228"/>
            <a:ext cx="10515600" cy="4674735"/>
          </a:xfrm>
        </p:spPr>
        <p:txBody>
          <a:bodyPr>
            <a:normAutofit fontScale="92500" lnSpcReduction="20000"/>
          </a:bodyPr>
          <a:lstStyle/>
          <a:p>
            <a:pPr marL="0" indent="0" algn="just">
              <a:lnSpc>
                <a:spcPct val="107000"/>
              </a:lnSpc>
              <a:spcAft>
                <a:spcPts val="800"/>
              </a:spcAft>
              <a:buNone/>
            </a:pPr>
            <a:r>
              <a:rPr lang="fr-FR" sz="3200" i="1" dirty="0" smtClean="0">
                <a:latin typeface="Arial" panose="020B0604020202020204" pitchFamily="34" charset="0"/>
                <a:ea typeface="Calibri" panose="020F0502020204030204" pitchFamily="34" charset="0"/>
                <a:cs typeface="Arial" panose="020B0604020202020204" pitchFamily="34" charset="0"/>
              </a:rPr>
              <a:t>Dialogue entre les pierres au début de l’histoire</a:t>
            </a:r>
          </a:p>
          <a:p>
            <a:pPr marL="0" indent="0" algn="just">
              <a:lnSpc>
                <a:spcPct val="107000"/>
              </a:lnSpc>
              <a:spcAft>
                <a:spcPts val="800"/>
              </a:spcAft>
              <a:buNone/>
            </a:pPr>
            <a:r>
              <a:rPr lang="fr-FR" sz="3200" dirty="0" smtClean="0">
                <a:latin typeface="Arial" panose="020B0604020202020204" pitchFamily="34" charset="0"/>
                <a:ea typeface="Calibri" panose="020F0502020204030204" pitchFamily="34" charset="0"/>
                <a:cs typeface="Arial" panose="020B0604020202020204" pitchFamily="34" charset="0"/>
              </a:rPr>
              <a:t>L’une d’elles dit à l’autre :</a:t>
            </a:r>
          </a:p>
          <a:p>
            <a:pPr marL="342900" lvl="0" indent="-342900" algn="just">
              <a:lnSpc>
                <a:spcPct val="107000"/>
              </a:lnSpc>
              <a:spcAft>
                <a:spcPts val="0"/>
              </a:spcAft>
              <a:buFont typeface="Calibri" panose="020F0502020204030204" pitchFamily="34" charset="0"/>
              <a:buChar char="-"/>
            </a:pPr>
            <a:r>
              <a:rPr lang="fr-FR" sz="3200" dirty="0" smtClean="0">
                <a:latin typeface="Arial" panose="020B0604020202020204" pitchFamily="34" charset="0"/>
                <a:ea typeface="Calibri" panose="020F0502020204030204" pitchFamily="34" charset="0"/>
                <a:cs typeface="Arial" panose="020B0604020202020204" pitchFamily="34" charset="0"/>
              </a:rPr>
              <a:t>Ce versant de la colline est bien agréable, mais je me demande ce qu’il y a de l’autre côté. </a:t>
            </a:r>
            <a:r>
              <a:rPr lang="fr-FR"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Est-ce que l’autre côté de la colline est différent de celui-ci?</a:t>
            </a:r>
          </a:p>
          <a:p>
            <a:pPr marL="342900" lvl="0" indent="-342900" algn="just">
              <a:lnSpc>
                <a:spcPct val="107000"/>
              </a:lnSpc>
              <a:spcAft>
                <a:spcPts val="0"/>
              </a:spcAft>
              <a:buFont typeface="Calibri" panose="020F0502020204030204" pitchFamily="34" charset="0"/>
              <a:buChar char="-"/>
            </a:pPr>
            <a:endParaRPr lang="fr-FR" sz="3200"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07000"/>
              </a:lnSpc>
              <a:buFont typeface="Calibri" panose="020F0502020204030204" pitchFamily="34" charset="0"/>
              <a:buChar char="-"/>
            </a:pPr>
            <a:r>
              <a:rPr lang="fr-FR" sz="3200" dirty="0" smtClean="0">
                <a:latin typeface="Arial" panose="020B0604020202020204" pitchFamily="34" charset="0"/>
                <a:ea typeface="Calibri" panose="020F0502020204030204" pitchFamily="34" charset="0"/>
                <a:cs typeface="Arial" panose="020B0604020202020204" pitchFamily="34" charset="0"/>
              </a:rPr>
              <a:t>Nous ne le savons pas, dit la seconde pierre ; nous ne le saurons jamais </a:t>
            </a:r>
            <a:r>
              <a:rPr lang="fr-FR" sz="3200" dirty="0" smtClean="0">
                <a:solidFill>
                  <a:srgbClr val="FF0000"/>
                </a:solidFill>
                <a:latin typeface="Arial" panose="020B0604020202020204" pitchFamily="34" charset="0"/>
                <a:ea typeface="Calibri" panose="020F0502020204030204" pitchFamily="34" charset="0"/>
                <a:cs typeface="Arial" panose="020B0604020202020204" pitchFamily="34" charset="0"/>
              </a:rPr>
              <a:t>parce que nous ne pouvons pas nous déplacer…</a:t>
            </a:r>
            <a:endParaRPr lang="fr-FR" sz="3200" dirty="0" smtClean="0">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fr-FR" dirty="0"/>
          </a:p>
        </p:txBody>
      </p:sp>
    </p:spTree>
    <p:extLst>
      <p:ext uri="{BB962C8B-B14F-4D97-AF65-F5344CB8AC3E}">
        <p14:creationId xmlns:p14="http://schemas.microsoft.com/office/powerpoint/2010/main" val="10894203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58033"/>
          </a:xfrm>
        </p:spPr>
        <p:txBody>
          <a:bodyPr/>
          <a:lstStyle/>
          <a:p>
            <a:r>
              <a:rPr lang="fr-FR" b="1" dirty="0"/>
              <a:t>Scénario 4: </a:t>
            </a:r>
            <a:r>
              <a:rPr lang="fr-FR" b="1" dirty="0" smtClean="0"/>
              <a:t>les </a:t>
            </a:r>
            <a:r>
              <a:rPr lang="fr-FR" b="1" dirty="0"/>
              <a:t>questions et </a:t>
            </a:r>
            <a:r>
              <a:rPr lang="fr-FR" b="1" dirty="0" smtClean="0"/>
              <a:t>les </a:t>
            </a:r>
            <a:r>
              <a:rPr lang="fr-FR" b="1" dirty="0"/>
              <a:t>réponses</a:t>
            </a:r>
            <a:endParaRPr lang="fr-FR" dirty="0"/>
          </a:p>
        </p:txBody>
      </p:sp>
      <p:sp>
        <p:nvSpPr>
          <p:cNvPr id="3" name="Rectangle 2"/>
          <p:cNvSpPr/>
          <p:nvPr/>
        </p:nvSpPr>
        <p:spPr>
          <a:xfrm>
            <a:off x="765418" y="1351881"/>
            <a:ext cx="10828483" cy="6555641"/>
          </a:xfrm>
          <a:prstGeom prst="rect">
            <a:avLst/>
          </a:prstGeom>
        </p:spPr>
        <p:txBody>
          <a:bodyPr wrap="square">
            <a:spAutoFit/>
          </a:bodyPr>
          <a:lstStyle/>
          <a:p>
            <a:pPr lvl="1"/>
            <a:r>
              <a:rPr lang="fr-FR" sz="3600" dirty="0"/>
              <a:t>Quels sont les </a:t>
            </a:r>
            <a:r>
              <a:rPr lang="fr-FR" sz="3600" dirty="0" smtClean="0"/>
              <a:t>personnages de l’histoire?</a:t>
            </a:r>
          </a:p>
          <a:p>
            <a:pPr lvl="1"/>
            <a:r>
              <a:rPr lang="fr-FR" sz="3600" dirty="0" smtClean="0">
                <a:solidFill>
                  <a:srgbClr val="FF0000"/>
                </a:solidFill>
              </a:rPr>
              <a:t>Les personnages sont les deux pierres, l’oiseau et la souris.</a:t>
            </a:r>
          </a:p>
          <a:p>
            <a:pPr lvl="1"/>
            <a:endParaRPr lang="fr-FR" sz="3600" dirty="0" smtClean="0">
              <a:solidFill>
                <a:srgbClr val="FF0000"/>
              </a:solidFill>
            </a:endParaRPr>
          </a:p>
          <a:p>
            <a:pPr lvl="1"/>
            <a:r>
              <a:rPr lang="fr-FR" sz="3600" dirty="0" smtClean="0"/>
              <a:t>Pourquoi la réponse de la souris n’est pas la même que celle de l’oiseau?</a:t>
            </a:r>
            <a:endParaRPr lang="fr-FR" sz="3600" dirty="0"/>
          </a:p>
          <a:p>
            <a:pPr lvl="1"/>
            <a:r>
              <a:rPr lang="fr-FR" sz="3600" dirty="0" smtClean="0">
                <a:solidFill>
                  <a:srgbClr val="FF0000"/>
                </a:solidFill>
              </a:rPr>
              <a:t>La souris se déplace sur le sol , elle voit ce </a:t>
            </a:r>
            <a:r>
              <a:rPr lang="fr-FR" sz="3600" dirty="0">
                <a:solidFill>
                  <a:srgbClr val="FF0000"/>
                </a:solidFill>
              </a:rPr>
              <a:t>qui est au </a:t>
            </a:r>
            <a:r>
              <a:rPr lang="fr-FR" sz="3600" dirty="0" smtClean="0">
                <a:solidFill>
                  <a:srgbClr val="FF0000"/>
                </a:solidFill>
              </a:rPr>
              <a:t>sol sur l’autre versant de la colline.</a:t>
            </a:r>
          </a:p>
          <a:p>
            <a:pPr lvl="1"/>
            <a:r>
              <a:rPr lang="fr-FR" sz="3600" dirty="0" smtClean="0">
                <a:solidFill>
                  <a:srgbClr val="FF0000"/>
                </a:solidFill>
              </a:rPr>
              <a:t>L’oiseau vole, il voit de très haut l’ensemble de l’autre versant de la colline.</a:t>
            </a:r>
          </a:p>
          <a:p>
            <a:pPr lvl="1"/>
            <a:endParaRPr lang="fr-FR" sz="3000" dirty="0"/>
          </a:p>
          <a:p>
            <a:pPr lvl="1"/>
            <a:endParaRPr lang="fr-FR" sz="3000" dirty="0"/>
          </a:p>
        </p:txBody>
      </p:sp>
    </p:spTree>
    <p:extLst>
      <p:ext uri="{BB962C8B-B14F-4D97-AF65-F5344CB8AC3E}">
        <p14:creationId xmlns:p14="http://schemas.microsoft.com/office/powerpoint/2010/main" val="32255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656153"/>
          </a:xfrm>
        </p:spPr>
        <p:txBody>
          <a:bodyPr>
            <a:normAutofit fontScale="90000"/>
          </a:bodyPr>
          <a:lstStyle/>
          <a:p>
            <a:r>
              <a:rPr lang="fr-FR" b="1" dirty="0"/>
              <a:t>Scénario 4: des questions et des réponses</a:t>
            </a:r>
            <a:endParaRPr lang="fr-FR" dirty="0"/>
          </a:p>
        </p:txBody>
      </p:sp>
      <p:sp>
        <p:nvSpPr>
          <p:cNvPr id="3" name="Espace réservé du contenu 2"/>
          <p:cNvSpPr>
            <a:spLocks noGrp="1"/>
          </p:cNvSpPr>
          <p:nvPr>
            <p:ph idx="1"/>
          </p:nvPr>
        </p:nvSpPr>
        <p:spPr>
          <a:xfrm>
            <a:off x="1158240" y="1021278"/>
            <a:ext cx="11033760" cy="5155685"/>
          </a:xfrm>
        </p:spPr>
        <p:txBody>
          <a:bodyPr/>
          <a:lstStyle/>
          <a:p>
            <a:pPr marL="0" indent="0">
              <a:buNone/>
            </a:pPr>
            <a:endParaRPr lang="fr-FR" dirty="0" smtClean="0"/>
          </a:p>
          <a:p>
            <a:pPr marL="0" indent="0">
              <a:buNone/>
            </a:pPr>
            <a:r>
              <a:rPr lang="fr-FR" sz="4000" dirty="0" smtClean="0"/>
              <a:t>Que pensent les pierres lorsque l’oiseau leur dit ce qu’il a vu de l’autre côté de la colline? </a:t>
            </a:r>
          </a:p>
          <a:p>
            <a:pPr marL="0" indent="0">
              <a:buNone/>
            </a:pPr>
            <a:endParaRPr lang="fr-FR" sz="4000" dirty="0" smtClean="0"/>
          </a:p>
          <a:p>
            <a:pPr marL="0" indent="0">
              <a:buNone/>
            </a:pPr>
            <a:r>
              <a:rPr lang="fr-FR" sz="4000" dirty="0" smtClean="0">
                <a:solidFill>
                  <a:srgbClr val="FF0000"/>
                </a:solidFill>
              </a:rPr>
              <a:t>Les pierres pensent qu’elles ignorent ce que c’est qu’une ville, un château et une vallée parce qu’elles n’en ont jamais vus, elles aimeraient le découvrir.</a:t>
            </a:r>
            <a:endParaRPr lang="fr-FR" sz="4000" dirty="0">
              <a:solidFill>
                <a:srgbClr val="FF0000"/>
              </a:solidFill>
            </a:endParaRPr>
          </a:p>
        </p:txBody>
      </p:sp>
    </p:spTree>
    <p:extLst>
      <p:ext uri="{BB962C8B-B14F-4D97-AF65-F5344CB8AC3E}">
        <p14:creationId xmlns:p14="http://schemas.microsoft.com/office/powerpoint/2010/main" val="441334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8600"/>
            <a:ext cx="11353800" cy="1142999"/>
          </a:xfrm>
        </p:spPr>
        <p:txBody>
          <a:bodyPr>
            <a:normAutofit fontScale="90000"/>
          </a:bodyPr>
          <a:lstStyle/>
          <a:p>
            <a:r>
              <a:rPr lang="fr-FR" b="1" dirty="0" smtClean="0"/>
              <a:t>     Des questions pour faire apparaître les liens logiques</a:t>
            </a:r>
            <a:endParaRPr lang="fr-FR" b="1" dirty="0"/>
          </a:p>
        </p:txBody>
      </p:sp>
      <p:sp>
        <p:nvSpPr>
          <p:cNvPr id="3" name="Espace réservé du contenu 2"/>
          <p:cNvSpPr>
            <a:spLocks noGrp="1"/>
          </p:cNvSpPr>
          <p:nvPr>
            <p:ph idx="1"/>
          </p:nvPr>
        </p:nvSpPr>
        <p:spPr>
          <a:xfrm>
            <a:off x="1794934" y="1659467"/>
            <a:ext cx="12192000" cy="5198533"/>
          </a:xfrm>
        </p:spPr>
        <p:txBody>
          <a:bodyPr>
            <a:noAutofit/>
          </a:bodyPr>
          <a:lstStyle/>
          <a:p>
            <a:r>
              <a:rPr lang="fr-FR" sz="3200" dirty="0" smtClean="0"/>
              <a:t>Pourquoi la souris et l’oiseau ne disent pas la même chose?</a:t>
            </a:r>
            <a:br>
              <a:rPr lang="fr-FR" sz="3200" dirty="0" smtClean="0"/>
            </a:br>
            <a:endParaRPr lang="fr-FR" sz="3200" dirty="0" smtClean="0"/>
          </a:p>
          <a:p>
            <a:r>
              <a:rPr lang="fr-FR" sz="3200" dirty="0" smtClean="0"/>
              <a:t>Est-ce qu’ils voient la même chose?</a:t>
            </a:r>
            <a:br>
              <a:rPr lang="fr-FR" sz="3200" dirty="0" smtClean="0"/>
            </a:br>
            <a:endParaRPr lang="fr-FR" sz="3200" dirty="0" smtClean="0"/>
          </a:p>
          <a:p>
            <a:r>
              <a:rPr lang="fr-FR" sz="3200" dirty="0" smtClean="0"/>
              <a:t>Pourquoi les pierres croient la souris et pas l’oiseau?</a:t>
            </a:r>
          </a:p>
          <a:p>
            <a:pPr marL="0" indent="0">
              <a:buNone/>
            </a:pPr>
            <a:endParaRPr lang="fr-FR" sz="3200" dirty="0" smtClean="0"/>
          </a:p>
          <a:p>
            <a:r>
              <a:rPr lang="fr-FR" sz="3200" dirty="0" smtClean="0"/>
              <a:t>Qu’est-ce qui les rend heureuses?</a:t>
            </a:r>
          </a:p>
          <a:p>
            <a:pPr marL="0" indent="0">
              <a:buNone/>
            </a:pPr>
            <a:endParaRPr lang="fr-FR" sz="3200" dirty="0" smtClean="0"/>
          </a:p>
          <a:p>
            <a:pPr marL="0" indent="0">
              <a:buNone/>
            </a:pPr>
            <a:endParaRPr lang="fr-FR" sz="3200" dirty="0"/>
          </a:p>
        </p:txBody>
      </p:sp>
    </p:spTree>
    <p:extLst>
      <p:ext uri="{BB962C8B-B14F-4D97-AF65-F5344CB8AC3E}">
        <p14:creationId xmlns:p14="http://schemas.microsoft.com/office/powerpoint/2010/main" val="245246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519480" y="336368"/>
            <a:ext cx="10018713" cy="698863"/>
          </a:xfrm>
        </p:spPr>
        <p:txBody>
          <a:bodyPr>
            <a:normAutofit fontScale="90000"/>
          </a:bodyPr>
          <a:lstStyle/>
          <a:p>
            <a:r>
              <a:rPr lang="fr-FR" dirty="0" smtClean="0"/>
              <a:t>Mise en situation : Angèle</a:t>
            </a:r>
            <a:endParaRPr lang="fr-FR" dirty="0"/>
          </a:p>
        </p:txBody>
      </p:sp>
      <p:sp>
        <p:nvSpPr>
          <p:cNvPr id="3" name="Espace réservé du contenu 2"/>
          <p:cNvSpPr>
            <a:spLocks noGrp="1"/>
          </p:cNvSpPr>
          <p:nvPr>
            <p:ph idx="1"/>
          </p:nvPr>
        </p:nvSpPr>
        <p:spPr>
          <a:xfrm>
            <a:off x="1288367" y="1881554"/>
            <a:ext cx="10018713" cy="4130626"/>
          </a:xfrm>
        </p:spPr>
        <p:txBody>
          <a:bodyPr>
            <a:normAutofit/>
          </a:bodyPr>
          <a:lstStyle/>
          <a:p>
            <a:pPr marL="0" indent="0">
              <a:buNone/>
            </a:pPr>
            <a:endParaRPr lang="fr-FR" b="1" dirty="0" smtClean="0"/>
          </a:p>
          <a:p>
            <a:pPr marL="0" indent="0">
              <a:buNone/>
            </a:pPr>
            <a:r>
              <a:rPr lang="fr-FR" b="1" dirty="0" smtClean="0"/>
              <a:t>Décentrons nous : quelles compétences avons-nous mobilisées ?</a:t>
            </a:r>
          </a:p>
          <a:p>
            <a:pPr marL="0" indent="0">
              <a:buNone/>
            </a:pPr>
            <a:endParaRPr lang="fr-FR" b="1" dirty="0"/>
          </a:p>
          <a:p>
            <a:pPr marL="0" indent="0">
              <a:buNone/>
            </a:pPr>
            <a:r>
              <a:rPr lang="fr-FR" b="1" dirty="0" smtClean="0">
                <a:sym typeface="Wingdings" panose="05000000000000000000" pitchFamily="2" charset="2"/>
              </a:rPr>
              <a:t> Synthèse des réponses </a:t>
            </a:r>
            <a:endParaRPr lang="fr-FR" b="1" dirty="0" smtClean="0"/>
          </a:p>
          <a:p>
            <a:pPr marL="0" indent="0">
              <a:buNone/>
            </a:pPr>
            <a:endParaRPr lang="fr-FR" dirty="0"/>
          </a:p>
          <a:p>
            <a:pPr marL="0" indent="0">
              <a:buNone/>
            </a:pPr>
            <a:endParaRPr lang="fr-FR" sz="2900" dirty="0"/>
          </a:p>
        </p:txBody>
      </p:sp>
    </p:spTree>
    <p:extLst>
      <p:ext uri="{BB962C8B-B14F-4D97-AF65-F5344CB8AC3E}">
        <p14:creationId xmlns:p14="http://schemas.microsoft.com/office/powerpoint/2010/main" val="651880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
            <a:ext cx="10515600" cy="845126"/>
          </a:xfrm>
        </p:spPr>
        <p:txBody>
          <a:bodyPr>
            <a:normAutofit/>
          </a:bodyPr>
          <a:lstStyle/>
          <a:p>
            <a:r>
              <a:rPr lang="fr-FR" dirty="0" smtClean="0"/>
              <a:t>  Tâches de transposition et d’approfondissement</a:t>
            </a:r>
            <a:endParaRPr lang="fr-FR" dirty="0"/>
          </a:p>
        </p:txBody>
      </p:sp>
      <p:sp>
        <p:nvSpPr>
          <p:cNvPr id="3" name="Espace réservé du contenu 2"/>
          <p:cNvSpPr>
            <a:spLocks noGrp="1"/>
          </p:cNvSpPr>
          <p:nvPr>
            <p:ph idx="1"/>
          </p:nvPr>
        </p:nvSpPr>
        <p:spPr>
          <a:xfrm>
            <a:off x="1981200" y="1134533"/>
            <a:ext cx="8970818" cy="5723466"/>
          </a:xfrm>
        </p:spPr>
        <p:txBody>
          <a:bodyPr>
            <a:normAutofit fontScale="85000" lnSpcReduction="20000"/>
          </a:bodyPr>
          <a:lstStyle/>
          <a:p>
            <a:r>
              <a:rPr lang="fr-FR" sz="3200" dirty="0" smtClean="0"/>
              <a:t>Au gymnase</a:t>
            </a:r>
          </a:p>
          <a:p>
            <a:pPr lvl="1">
              <a:buFont typeface="Wingdings" panose="05000000000000000000" pitchFamily="2" charset="2"/>
              <a:buChar char="ü"/>
            </a:pPr>
            <a:r>
              <a:rPr lang="fr-FR" sz="2800" dirty="0"/>
              <a:t>Décrire ce que l’on voit à plat ventre</a:t>
            </a:r>
          </a:p>
          <a:p>
            <a:pPr lvl="1">
              <a:buFont typeface="Wingdings" panose="05000000000000000000" pitchFamily="2" charset="2"/>
              <a:buChar char="ü"/>
            </a:pPr>
            <a:r>
              <a:rPr lang="fr-FR" sz="2800" dirty="0"/>
              <a:t>Décrire ce que l’on voit perché </a:t>
            </a:r>
            <a:r>
              <a:rPr lang="fr-FR" sz="2800" dirty="0" smtClean="0"/>
              <a:t>sur </a:t>
            </a:r>
            <a:r>
              <a:rPr lang="fr-FR" sz="2800" dirty="0"/>
              <a:t>un portique</a:t>
            </a:r>
          </a:p>
          <a:p>
            <a:pPr marL="0" indent="0">
              <a:buNone/>
            </a:pPr>
            <a:endParaRPr lang="fr-FR" sz="3200" dirty="0" smtClean="0"/>
          </a:p>
          <a:p>
            <a:r>
              <a:rPr lang="fr-FR" sz="3200" dirty="0" smtClean="0"/>
              <a:t>En classe</a:t>
            </a:r>
          </a:p>
          <a:p>
            <a:pPr lvl="1">
              <a:buFont typeface="Wingdings" panose="05000000000000000000" pitchFamily="2" charset="2"/>
              <a:buChar char="ü"/>
            </a:pPr>
            <a:r>
              <a:rPr lang="fr-FR" sz="2800" dirty="0"/>
              <a:t>Décrire ce que voit quelqu’un qui me fait face</a:t>
            </a:r>
          </a:p>
          <a:p>
            <a:pPr lvl="1">
              <a:buFont typeface="Wingdings" panose="05000000000000000000" pitchFamily="2" charset="2"/>
              <a:buChar char="ü"/>
            </a:pPr>
            <a:r>
              <a:rPr lang="fr-FR" sz="2800" dirty="0"/>
              <a:t>Décrire ce que voit quelqu’un qui est derrière </a:t>
            </a:r>
            <a:r>
              <a:rPr lang="fr-FR" sz="2800" dirty="0" smtClean="0"/>
              <a:t>moi</a:t>
            </a:r>
          </a:p>
          <a:p>
            <a:pPr marL="457200" lvl="1" indent="0">
              <a:buNone/>
            </a:pPr>
            <a:endParaRPr lang="fr-FR" sz="2800" dirty="0" smtClean="0"/>
          </a:p>
          <a:p>
            <a:r>
              <a:rPr lang="fr-FR" sz="3200" dirty="0" smtClean="0"/>
              <a:t>Mettre en relation avec les personnages</a:t>
            </a:r>
          </a:p>
          <a:p>
            <a:pPr lvl="1">
              <a:buFont typeface="Wingdings" panose="05000000000000000000" pitchFamily="2" charset="2"/>
              <a:buChar char="ü"/>
            </a:pPr>
            <a:r>
              <a:rPr lang="fr-FR" sz="2800" dirty="0"/>
              <a:t>l</a:t>
            </a:r>
            <a:r>
              <a:rPr lang="fr-FR" sz="2800" dirty="0" smtClean="0"/>
              <a:t>eurs actions</a:t>
            </a:r>
          </a:p>
          <a:p>
            <a:pPr lvl="1">
              <a:buFont typeface="Wingdings" panose="05000000000000000000" pitchFamily="2" charset="2"/>
              <a:buChar char="ü"/>
            </a:pPr>
            <a:r>
              <a:rPr lang="fr-FR" sz="2800" dirty="0"/>
              <a:t>l</a:t>
            </a:r>
            <a:r>
              <a:rPr lang="fr-FR" sz="2800" dirty="0" smtClean="0"/>
              <a:t>eurs pensées: buts et raisons</a:t>
            </a:r>
          </a:p>
          <a:p>
            <a:pPr lvl="1">
              <a:buFont typeface="Wingdings" panose="05000000000000000000" pitchFamily="2" charset="2"/>
              <a:buChar char="ü"/>
            </a:pPr>
            <a:r>
              <a:rPr lang="fr-FR" sz="2800" dirty="0"/>
              <a:t>l</a:t>
            </a:r>
            <a:r>
              <a:rPr lang="fr-FR" sz="2800" dirty="0" smtClean="0"/>
              <a:t>eurs sentiments, leurs émotions</a:t>
            </a:r>
          </a:p>
          <a:p>
            <a:pPr lvl="1">
              <a:buFont typeface="Wingdings" panose="05000000000000000000" pitchFamily="2" charset="2"/>
              <a:buChar char="ü"/>
            </a:pPr>
            <a:endParaRPr lang="fr-FR" dirty="0"/>
          </a:p>
          <a:p>
            <a:pPr marL="457200" lvl="1" indent="0">
              <a:buNone/>
            </a:pPr>
            <a:endParaRPr lang="fr-FR" dirty="0" smtClean="0"/>
          </a:p>
        </p:txBody>
      </p:sp>
    </p:spTree>
    <p:extLst>
      <p:ext uri="{BB962C8B-B14F-4D97-AF65-F5344CB8AC3E}">
        <p14:creationId xmlns:p14="http://schemas.microsoft.com/office/powerpoint/2010/main" val="1372034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0"/>
            <a:ext cx="10515600" cy="757093"/>
          </a:xfrm>
        </p:spPr>
        <p:txBody>
          <a:bodyPr/>
          <a:lstStyle/>
          <a:p>
            <a:r>
              <a:rPr lang="fr-FR" dirty="0" smtClean="0"/>
              <a:t>                 Tâches de transfert</a:t>
            </a:r>
            <a:endParaRPr lang="fr-FR" dirty="0"/>
          </a:p>
        </p:txBody>
      </p:sp>
      <p:sp>
        <p:nvSpPr>
          <p:cNvPr id="3" name="Espace réservé du contenu 2"/>
          <p:cNvSpPr>
            <a:spLocks noGrp="1"/>
          </p:cNvSpPr>
          <p:nvPr>
            <p:ph idx="1"/>
          </p:nvPr>
        </p:nvSpPr>
        <p:spPr>
          <a:xfrm>
            <a:off x="1896533" y="1032933"/>
            <a:ext cx="10143067" cy="5547977"/>
          </a:xfrm>
        </p:spPr>
        <p:txBody>
          <a:bodyPr>
            <a:normAutofit fontScale="85000" lnSpcReduction="20000"/>
          </a:bodyPr>
          <a:lstStyle/>
          <a:p>
            <a:r>
              <a:rPr lang="fr-FR" sz="3600" dirty="0" smtClean="0"/>
              <a:t>Insertion d’une page « oubliée »</a:t>
            </a:r>
            <a:br>
              <a:rPr lang="fr-FR" sz="3600" dirty="0" smtClean="0"/>
            </a:br>
            <a:endParaRPr lang="fr-FR" sz="3600" dirty="0" smtClean="0"/>
          </a:p>
          <a:p>
            <a:r>
              <a:rPr lang="fr-FR" sz="3600" dirty="0" smtClean="0"/>
              <a:t>Nouvelle insertion</a:t>
            </a:r>
            <a:br>
              <a:rPr lang="fr-FR" sz="3600" dirty="0" smtClean="0"/>
            </a:br>
            <a:endParaRPr lang="fr-FR" sz="3600" dirty="0" smtClean="0"/>
          </a:p>
          <a:p>
            <a:r>
              <a:rPr lang="fr-FR" sz="3600" dirty="0" smtClean="0"/>
              <a:t>Invention d’une suite, de dialogues </a:t>
            </a:r>
            <a:br>
              <a:rPr lang="fr-FR" sz="3600" dirty="0" smtClean="0"/>
            </a:br>
            <a:endParaRPr lang="fr-FR" sz="3600" dirty="0" smtClean="0"/>
          </a:p>
          <a:p>
            <a:r>
              <a:rPr lang="fr-FR" sz="3600" dirty="0" smtClean="0"/>
              <a:t>Choix de titres, de résumés</a:t>
            </a:r>
            <a:br>
              <a:rPr lang="fr-FR" sz="3600" dirty="0" smtClean="0"/>
            </a:br>
            <a:endParaRPr lang="fr-FR" sz="3600" dirty="0"/>
          </a:p>
          <a:p>
            <a:r>
              <a:rPr lang="fr-FR" sz="3600" dirty="0" smtClean="0"/>
              <a:t>Détection une erreur</a:t>
            </a:r>
          </a:p>
          <a:p>
            <a:endParaRPr lang="fr-FR" sz="3600" dirty="0"/>
          </a:p>
          <a:p>
            <a:r>
              <a:rPr lang="fr-FR" sz="3600" dirty="0" smtClean="0"/>
              <a:t>Dans une boîte, recherche </a:t>
            </a:r>
            <a:r>
              <a:rPr lang="fr-FR" sz="3600" dirty="0"/>
              <a:t>d</a:t>
            </a:r>
            <a:r>
              <a:rPr lang="fr-FR" sz="3600" dirty="0" smtClean="0"/>
              <a:t>es éléments de l’histoire</a:t>
            </a:r>
            <a:endParaRPr lang="fr-FR" sz="3200" dirty="0"/>
          </a:p>
          <a:p>
            <a:endParaRPr lang="fr-FR" sz="2800" dirty="0"/>
          </a:p>
        </p:txBody>
      </p:sp>
    </p:spTree>
    <p:extLst>
      <p:ext uri="{BB962C8B-B14F-4D97-AF65-F5344CB8AC3E}">
        <p14:creationId xmlns:p14="http://schemas.microsoft.com/office/powerpoint/2010/main" val="177584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1"/>
            <a:ext cx="10018713" cy="1143000"/>
          </a:xfrm>
        </p:spPr>
        <p:txBody>
          <a:bodyPr/>
          <a:lstStyle/>
          <a:p>
            <a:r>
              <a:rPr lang="fr-FR" dirty="0" smtClean="0"/>
              <a:t>Les ACT  du ROLL</a:t>
            </a:r>
            <a:endParaRPr lang="fr-FR" dirty="0"/>
          </a:p>
        </p:txBody>
      </p:sp>
      <p:sp>
        <p:nvSpPr>
          <p:cNvPr id="3" name="Espace réservé du contenu 2"/>
          <p:cNvSpPr>
            <a:spLocks noGrp="1"/>
          </p:cNvSpPr>
          <p:nvPr>
            <p:ph idx="1"/>
          </p:nvPr>
        </p:nvSpPr>
        <p:spPr>
          <a:xfrm>
            <a:off x="1484310" y="1828801"/>
            <a:ext cx="10018713" cy="3962399"/>
          </a:xfrm>
        </p:spPr>
        <p:txBody>
          <a:bodyPr/>
          <a:lstStyle/>
          <a:p>
            <a:pPr marL="0" indent="0">
              <a:buNone/>
            </a:pPr>
            <a:r>
              <a:rPr lang="fr-FR" dirty="0" smtClean="0"/>
              <a:t>Une organisation en 4 temps, pour une durée totale de 30 minutes environ : </a:t>
            </a:r>
          </a:p>
          <a:p>
            <a:pPr marL="0" indent="0">
              <a:buNone/>
            </a:pPr>
            <a:endParaRPr lang="fr-FR" dirty="0"/>
          </a:p>
          <a:p>
            <a:pPr marL="457200" indent="-457200">
              <a:buAutoNum type="arabicPeriod"/>
            </a:pPr>
            <a:r>
              <a:rPr lang="fr-FR" b="1" dirty="0"/>
              <a:t>L</a:t>
            </a:r>
            <a:r>
              <a:rPr lang="fr-FR" b="1" dirty="0" smtClean="0"/>
              <a:t>ecture individuelle </a:t>
            </a:r>
            <a:r>
              <a:rPr lang="fr-FR" dirty="0" smtClean="0"/>
              <a:t>ou/et par le maître. </a:t>
            </a:r>
          </a:p>
          <a:p>
            <a:pPr marL="457200" indent="-457200">
              <a:buAutoNum type="arabicPeriod"/>
            </a:pPr>
            <a:r>
              <a:rPr lang="fr-FR" dirty="0" smtClean="0"/>
              <a:t>Echanges et débat.  Le maitre note  les  affirmations au tableau </a:t>
            </a:r>
            <a:r>
              <a:rPr lang="fr-FR" dirty="0" smtClean="0">
                <a:solidFill>
                  <a:srgbClr val="FF0000"/>
                </a:solidFill>
              </a:rPr>
              <a:t>sans trancher. </a:t>
            </a:r>
          </a:p>
          <a:p>
            <a:pPr marL="457200" indent="-457200">
              <a:buAutoNum type="arabicPeriod"/>
            </a:pPr>
            <a:r>
              <a:rPr lang="fr-FR" dirty="0" smtClean="0"/>
              <a:t>Vérification par le retour au texte et </a:t>
            </a:r>
            <a:r>
              <a:rPr lang="fr-FR" b="1" dirty="0" smtClean="0"/>
              <a:t>la lecture à haute voix   </a:t>
            </a:r>
          </a:p>
          <a:p>
            <a:pPr marL="457200" indent="-457200">
              <a:buAutoNum type="arabicPeriod"/>
            </a:pPr>
            <a:r>
              <a:rPr lang="fr-FR" dirty="0"/>
              <a:t> </a:t>
            </a:r>
            <a:r>
              <a:rPr lang="fr-FR" dirty="0" smtClean="0"/>
              <a:t>Synthèse / Reformulation</a:t>
            </a:r>
          </a:p>
        </p:txBody>
      </p:sp>
    </p:spTree>
    <p:extLst>
      <p:ext uri="{BB962C8B-B14F-4D97-AF65-F5344CB8AC3E}">
        <p14:creationId xmlns:p14="http://schemas.microsoft.com/office/powerpoint/2010/main" val="756561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Comment enseigner la compréhension de textes entendus</a:t>
            </a:r>
            <a:endParaRPr lang="fr-FR" dirty="0"/>
          </a:p>
        </p:txBody>
      </p:sp>
      <p:sp>
        <p:nvSpPr>
          <p:cNvPr id="3" name="Espace réservé du contenu 2"/>
          <p:cNvSpPr>
            <a:spLocks noGrp="1"/>
          </p:cNvSpPr>
          <p:nvPr>
            <p:ph idx="1"/>
          </p:nvPr>
        </p:nvSpPr>
        <p:spPr>
          <a:xfrm>
            <a:off x="1981200" y="2395926"/>
            <a:ext cx="8229600" cy="1783777"/>
          </a:xfrm>
        </p:spPr>
        <p:txBody>
          <a:bodyPr>
            <a:normAutofit fontScale="85000" lnSpcReduction="10000"/>
          </a:bodyPr>
          <a:lstStyle/>
          <a:p>
            <a:pPr marL="0" indent="0">
              <a:buNone/>
            </a:pPr>
            <a:r>
              <a:rPr lang="fr-FR" dirty="0" smtClean="0"/>
              <a:t>Recherche NARRAMUS, dirigée par Sylvie </a:t>
            </a:r>
            <a:r>
              <a:rPr lang="fr-FR" dirty="0" err="1" smtClean="0"/>
              <a:t>Cèbe</a:t>
            </a:r>
            <a:endParaRPr lang="fr-FR" dirty="0" smtClean="0"/>
          </a:p>
          <a:p>
            <a:pPr>
              <a:buFontTx/>
              <a:buChar char="-"/>
            </a:pPr>
            <a:r>
              <a:rPr lang="fr-FR" dirty="0" smtClean="0"/>
              <a:t>Le rappel de récit,</a:t>
            </a:r>
          </a:p>
          <a:p>
            <a:pPr>
              <a:buFontTx/>
              <a:buChar char="-"/>
            </a:pPr>
            <a:r>
              <a:rPr lang="fr-FR" dirty="0" smtClean="0"/>
              <a:t>S’interroger systématiquement sur ce que pensent les personnages, </a:t>
            </a:r>
          </a:p>
          <a:p>
            <a:pPr>
              <a:buFontTx/>
              <a:buChar char="-"/>
            </a:pPr>
            <a:r>
              <a:rPr lang="fr-FR" dirty="0" smtClean="0"/>
              <a:t>Remplir les blancs du texte</a:t>
            </a:r>
            <a:endParaRPr lang="fr-FR" dirty="0"/>
          </a:p>
        </p:txBody>
      </p:sp>
      <p:pic>
        <p:nvPicPr>
          <p:cNvPr id="5" name="Image 4"/>
          <p:cNvPicPr>
            <a:picLocks noChangeAspect="1"/>
          </p:cNvPicPr>
          <p:nvPr/>
        </p:nvPicPr>
        <p:blipFill>
          <a:blip r:embed="rId3"/>
          <a:stretch>
            <a:fillRect/>
          </a:stretch>
        </p:blipFill>
        <p:spPr>
          <a:xfrm>
            <a:off x="8569324" y="1472001"/>
            <a:ext cx="2933700" cy="92392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4754" y="3667451"/>
            <a:ext cx="2182839" cy="3086746"/>
          </a:xfrm>
          <a:prstGeom prst="rect">
            <a:avLst/>
          </a:prstGeom>
        </p:spPr>
      </p:pic>
    </p:spTree>
    <p:extLst>
      <p:ext uri="{BB962C8B-B14F-4D97-AF65-F5344CB8AC3E}">
        <p14:creationId xmlns:p14="http://schemas.microsoft.com/office/powerpoint/2010/main" val="25958219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395785"/>
            <a:ext cx="10018713" cy="1105469"/>
          </a:xfrm>
        </p:spPr>
        <p:txBody>
          <a:bodyPr>
            <a:normAutofit/>
          </a:bodyPr>
          <a:lstStyle/>
          <a:p>
            <a:r>
              <a:rPr lang="fr-FR" dirty="0"/>
              <a:t>Reformulations </a:t>
            </a:r>
            <a:r>
              <a:rPr lang="fr-FR" dirty="0" smtClean="0"/>
              <a:t>«en cascade»</a:t>
            </a:r>
            <a:endParaRPr lang="fr-FR" dirty="0"/>
          </a:p>
        </p:txBody>
      </p:sp>
      <p:pic>
        <p:nvPicPr>
          <p:cNvPr id="4" name="Image 3"/>
          <p:cNvPicPr>
            <a:picLocks noChangeAspect="1"/>
          </p:cNvPicPr>
          <p:nvPr/>
        </p:nvPicPr>
        <p:blipFill>
          <a:blip r:embed="rId3"/>
          <a:stretch>
            <a:fillRect/>
          </a:stretch>
        </p:blipFill>
        <p:spPr>
          <a:xfrm>
            <a:off x="2053096" y="1610437"/>
            <a:ext cx="8634530" cy="4799608"/>
          </a:xfrm>
          <a:prstGeom prst="rect">
            <a:avLst/>
          </a:prstGeom>
        </p:spPr>
      </p:pic>
    </p:spTree>
    <p:extLst>
      <p:ext uri="{BB962C8B-B14F-4D97-AF65-F5344CB8AC3E}">
        <p14:creationId xmlns:p14="http://schemas.microsoft.com/office/powerpoint/2010/main" val="824887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327547"/>
            <a:ext cx="10018713" cy="1269242"/>
          </a:xfrm>
        </p:spPr>
        <p:txBody>
          <a:bodyPr>
            <a:normAutofit fontScale="90000"/>
          </a:bodyPr>
          <a:lstStyle/>
          <a:p>
            <a:r>
              <a:rPr lang="fr-FR" dirty="0"/>
              <a:t>S’interroger sur les états mentaux de </a:t>
            </a:r>
            <a:br>
              <a:rPr lang="fr-FR" dirty="0"/>
            </a:br>
            <a:r>
              <a:rPr lang="fr-FR" dirty="0"/>
              <a:t>chacun des </a:t>
            </a:r>
            <a:r>
              <a:rPr lang="fr-FR" dirty="0" smtClean="0"/>
              <a:t>personnages</a:t>
            </a:r>
            <a:endParaRPr lang="fr-FR" dirty="0"/>
          </a:p>
        </p:txBody>
      </p:sp>
      <p:pic>
        <p:nvPicPr>
          <p:cNvPr id="4" name="Image 3"/>
          <p:cNvPicPr>
            <a:picLocks noChangeAspect="1"/>
          </p:cNvPicPr>
          <p:nvPr/>
        </p:nvPicPr>
        <p:blipFill>
          <a:blip r:embed="rId2"/>
          <a:stretch>
            <a:fillRect/>
          </a:stretch>
        </p:blipFill>
        <p:spPr>
          <a:xfrm>
            <a:off x="2374493" y="1772817"/>
            <a:ext cx="7800810" cy="4608537"/>
          </a:xfrm>
          <a:prstGeom prst="rect">
            <a:avLst/>
          </a:prstGeom>
        </p:spPr>
      </p:pic>
    </p:spTree>
    <p:extLst>
      <p:ext uri="{BB962C8B-B14F-4D97-AF65-F5344CB8AC3E}">
        <p14:creationId xmlns:p14="http://schemas.microsoft.com/office/powerpoint/2010/main" val="17367396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stretch>
            <a:fillRect/>
          </a:stretch>
        </p:blipFill>
        <p:spPr>
          <a:xfrm>
            <a:off x="2207568" y="692697"/>
            <a:ext cx="7992888" cy="5040559"/>
          </a:xfrm>
          <a:prstGeom prst="rect">
            <a:avLst/>
          </a:prstGeom>
        </p:spPr>
      </p:pic>
      <p:sp>
        <p:nvSpPr>
          <p:cNvPr id="3" name="ZoneTexte 2"/>
          <p:cNvSpPr txBox="1"/>
          <p:nvPr/>
        </p:nvSpPr>
        <p:spPr>
          <a:xfrm>
            <a:off x="3791744" y="6093296"/>
            <a:ext cx="5040560" cy="369332"/>
          </a:xfrm>
          <a:prstGeom prst="rect">
            <a:avLst/>
          </a:prstGeom>
          <a:noFill/>
        </p:spPr>
        <p:txBody>
          <a:bodyPr wrap="square" rtlCol="0">
            <a:spAutoFit/>
          </a:bodyPr>
          <a:lstStyle/>
          <a:p>
            <a:r>
              <a:rPr lang="fr-FR" dirty="0"/>
              <a:t>Vérifions dans le texte</a:t>
            </a:r>
          </a:p>
        </p:txBody>
      </p:sp>
    </p:spTree>
    <p:extLst>
      <p:ext uri="{BB962C8B-B14F-4D97-AF65-F5344CB8AC3E}">
        <p14:creationId xmlns:p14="http://schemas.microsoft.com/office/powerpoint/2010/main" val="170672256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2231006" y="1052737"/>
            <a:ext cx="8411843" cy="4626513"/>
          </a:xfrm>
          <a:prstGeom prst="rect">
            <a:avLst/>
          </a:prstGeom>
        </p:spPr>
      </p:pic>
    </p:spTree>
    <p:extLst>
      <p:ext uri="{BB962C8B-B14F-4D97-AF65-F5344CB8AC3E}">
        <p14:creationId xmlns:p14="http://schemas.microsoft.com/office/powerpoint/2010/main" val="13490880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1991544" y="650173"/>
            <a:ext cx="8146102" cy="5515131"/>
          </a:xfrm>
          <a:prstGeom prst="rect">
            <a:avLst/>
          </a:prstGeom>
        </p:spPr>
      </p:pic>
    </p:spTree>
    <p:extLst>
      <p:ext uri="{BB962C8B-B14F-4D97-AF65-F5344CB8AC3E}">
        <p14:creationId xmlns:p14="http://schemas.microsoft.com/office/powerpoint/2010/main" val="106853979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429513" y="1033887"/>
            <a:ext cx="1150620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7" name="Titre 1"/>
          <p:cNvSpPr txBox="1">
            <a:spLocks/>
          </p:cNvSpPr>
          <p:nvPr/>
        </p:nvSpPr>
        <p:spPr>
          <a:xfrm>
            <a:off x="767976" y="359194"/>
            <a:ext cx="10975790"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600" b="1" i="1" dirty="0" smtClean="0">
                <a:solidFill>
                  <a:srgbClr val="0070C0"/>
                </a:solidFill>
                <a:latin typeface="+mn-lt"/>
              </a:rPr>
              <a:t>R22: </a:t>
            </a:r>
            <a:r>
              <a:rPr lang="fr-FR" sz="3200" dirty="0" smtClean="0">
                <a:solidFill>
                  <a:srgbClr val="0070C0"/>
                </a:solidFill>
                <a:latin typeface="+mn-lt"/>
              </a:rPr>
              <a:t>: Un enseignement structuré, systématique et explicite</a:t>
            </a:r>
          </a:p>
        </p:txBody>
      </p:sp>
      <p:sp>
        <p:nvSpPr>
          <p:cNvPr id="8" name="ZoneTexte 7"/>
          <p:cNvSpPr txBox="1"/>
          <p:nvPr/>
        </p:nvSpPr>
        <p:spPr>
          <a:xfrm>
            <a:off x="0" y="20621"/>
            <a:ext cx="3386055" cy="523220"/>
          </a:xfrm>
          <a:prstGeom prst="rect">
            <a:avLst/>
          </a:prstGeom>
          <a:noFill/>
        </p:spPr>
        <p:txBody>
          <a:bodyPr wrap="none" rtlCol="0">
            <a:spAutoFit/>
          </a:bodyPr>
          <a:lstStyle/>
          <a:p>
            <a:r>
              <a:rPr lang="fr-FR" sz="2800" dirty="0"/>
              <a:t>Les </a:t>
            </a:r>
            <a:r>
              <a:rPr lang="fr-FR" sz="2800" dirty="0" smtClean="0"/>
              <a:t>recommandations</a:t>
            </a:r>
            <a:endParaRPr lang="fr-FR" sz="2800" dirty="0"/>
          </a:p>
        </p:txBody>
      </p:sp>
      <p:sp>
        <p:nvSpPr>
          <p:cNvPr id="2" name="Espace réservé du contenu 1"/>
          <p:cNvSpPr>
            <a:spLocks noGrp="1"/>
          </p:cNvSpPr>
          <p:nvPr>
            <p:ph idx="1"/>
          </p:nvPr>
        </p:nvSpPr>
        <p:spPr>
          <a:xfrm>
            <a:off x="1293749" y="1170874"/>
            <a:ext cx="10788480" cy="5798282"/>
          </a:xfrm>
        </p:spPr>
        <p:txBody>
          <a:bodyPr>
            <a:normAutofit/>
          </a:bodyPr>
          <a:lstStyle/>
          <a:p>
            <a:pPr marL="0" lvl="2" indent="0">
              <a:spcBef>
                <a:spcPts val="0"/>
              </a:spcBef>
              <a:spcAft>
                <a:spcPts val="600"/>
              </a:spcAft>
              <a:buNone/>
            </a:pPr>
            <a:r>
              <a:rPr lang="fr-FR" sz="2800" dirty="0" smtClean="0">
                <a:sym typeface="Wingdings" pitchFamily="2" charset="2"/>
              </a:rPr>
              <a:t>PRINCIPES</a:t>
            </a:r>
          </a:p>
          <a:p>
            <a:pPr marL="800100" lvl="3" indent="-342900">
              <a:buFont typeface="Arial" panose="020B0604020202020204" pitchFamily="34" charset="0"/>
              <a:buChar char="•"/>
            </a:pPr>
            <a:r>
              <a:rPr lang="fr-FR" sz="2400" b="1" dirty="0" smtClean="0">
                <a:sym typeface="Wingdings" pitchFamily="2" charset="2"/>
              </a:rPr>
              <a:t>Etayage et supervision</a:t>
            </a:r>
            <a:r>
              <a:rPr lang="fr-FR" sz="2400" dirty="0" smtClean="0">
                <a:sym typeface="Wingdings" pitchFamily="2" charset="2"/>
              </a:rPr>
              <a:t> de </a:t>
            </a:r>
            <a:r>
              <a:rPr lang="fr-FR" sz="2400" b="1" dirty="0" smtClean="0">
                <a:sym typeface="Wingdings" pitchFamily="2" charset="2"/>
              </a:rPr>
              <a:t>l’enseignant</a:t>
            </a:r>
          </a:p>
          <a:p>
            <a:pPr marL="1257300" lvl="4" indent="-342900">
              <a:buFont typeface="Corbel" panose="020B0503020204020204" pitchFamily="34" charset="0"/>
              <a:buChar char="-"/>
            </a:pPr>
            <a:r>
              <a:rPr lang="fr-FR" sz="2000" dirty="0" smtClean="0">
                <a:sym typeface="Wingdings" pitchFamily="2" charset="2"/>
              </a:rPr>
              <a:t>Fixer les objectifs</a:t>
            </a:r>
          </a:p>
          <a:p>
            <a:pPr marL="1257300" lvl="4" indent="-342900">
              <a:buFont typeface="Corbel" panose="020B0503020204020204" pitchFamily="34" charset="0"/>
              <a:buChar char="-"/>
            </a:pPr>
            <a:r>
              <a:rPr lang="fr-FR" sz="2000" dirty="0" smtClean="0">
                <a:solidFill>
                  <a:schemeClr val="bg2">
                    <a:lumMod val="25000"/>
                  </a:schemeClr>
                </a:solidFill>
                <a:sym typeface="Wingdings" pitchFamily="2" charset="2"/>
              </a:rPr>
              <a:t>Découper l’activité en unités maîtrisables</a:t>
            </a:r>
          </a:p>
          <a:p>
            <a:pPr marL="1257300" lvl="4" indent="-342900">
              <a:buFont typeface="Corbel" panose="020B0503020204020204" pitchFamily="34" charset="0"/>
              <a:buChar char="-"/>
            </a:pPr>
            <a:r>
              <a:rPr lang="fr-FR" sz="2000" dirty="0" smtClean="0">
                <a:solidFill>
                  <a:schemeClr val="bg2">
                    <a:lumMod val="25000"/>
                  </a:schemeClr>
                </a:solidFill>
                <a:sym typeface="Wingdings" pitchFamily="2" charset="2"/>
              </a:rPr>
              <a:t>Expliciter, montrer </a:t>
            </a:r>
            <a:r>
              <a:rPr lang="fr-FR" sz="2000" dirty="0" smtClean="0">
                <a:sym typeface="Wingdings" pitchFamily="2" charset="2"/>
              </a:rPr>
              <a:t>les procédures. </a:t>
            </a:r>
          </a:p>
          <a:p>
            <a:pPr marL="1257300" lvl="4" indent="-342900">
              <a:buFont typeface="Corbel" panose="020B0503020204020204" pitchFamily="34" charset="0"/>
              <a:buChar char="-"/>
            </a:pPr>
            <a:r>
              <a:rPr lang="fr-FR" sz="2000" dirty="0" smtClean="0"/>
              <a:t>Intégrer des phases d’oral: feed </a:t>
            </a:r>
            <a:r>
              <a:rPr lang="fr-FR" sz="2000" dirty="0"/>
              <a:t>back et </a:t>
            </a:r>
            <a:r>
              <a:rPr lang="fr-FR" sz="2000" dirty="0" smtClean="0"/>
              <a:t>révision</a:t>
            </a:r>
            <a:endParaRPr lang="fr-FR" sz="2000" dirty="0" smtClean="0">
              <a:sym typeface="Wingdings" pitchFamily="2" charset="2"/>
            </a:endParaRPr>
          </a:p>
          <a:p>
            <a:pPr marL="638175" lvl="2"/>
            <a:r>
              <a:rPr lang="fr-FR" sz="2200" b="1" dirty="0" smtClean="0">
                <a:sym typeface="Wingdings" pitchFamily="2" charset="2"/>
              </a:rPr>
              <a:t>Pratique guidée </a:t>
            </a:r>
          </a:p>
          <a:p>
            <a:pPr marL="1106487" lvl="1" indent="-342900">
              <a:buFont typeface="Corbel" panose="020B0503020204020204" pitchFamily="34" charset="0"/>
              <a:buChar char="-"/>
            </a:pPr>
            <a:r>
              <a:rPr lang="fr-FR" dirty="0" smtClean="0">
                <a:sym typeface="Wingdings" pitchFamily="2" charset="2"/>
              </a:rPr>
              <a:t>L’élève réfléchit, applique et </a:t>
            </a:r>
            <a:r>
              <a:rPr lang="fr-FR" dirty="0" smtClean="0">
                <a:solidFill>
                  <a:schemeClr val="bg2">
                    <a:lumMod val="25000"/>
                  </a:schemeClr>
                </a:solidFill>
                <a:sym typeface="Wingdings" pitchFamily="2" charset="2"/>
              </a:rPr>
              <a:t>s’entraîne</a:t>
            </a:r>
            <a:r>
              <a:rPr lang="fr-FR" dirty="0" smtClean="0">
                <a:sym typeface="Wingdings" pitchFamily="2" charset="2"/>
              </a:rPr>
              <a:t> </a:t>
            </a:r>
            <a:r>
              <a:rPr lang="fr-FR" dirty="0" smtClean="0">
                <a:solidFill>
                  <a:schemeClr val="accent2"/>
                </a:solidFill>
                <a:sym typeface="Wingdings" pitchFamily="2" charset="2"/>
              </a:rPr>
              <a:t>(verbaliser, justifier, argumenter)</a:t>
            </a:r>
          </a:p>
          <a:p>
            <a:pPr marL="1106487" lvl="1" indent="-342900">
              <a:buFont typeface="Corbel" panose="020B0503020204020204" pitchFamily="34" charset="0"/>
              <a:buChar char="-"/>
            </a:pPr>
            <a:r>
              <a:rPr lang="fr-FR" dirty="0" smtClean="0">
                <a:sym typeface="Wingdings" pitchFamily="2" charset="2"/>
              </a:rPr>
              <a:t>  Maître et élèves </a:t>
            </a:r>
            <a:r>
              <a:rPr lang="fr-FR" dirty="0" smtClean="0">
                <a:solidFill>
                  <a:schemeClr val="bg2">
                    <a:lumMod val="25000"/>
                  </a:schemeClr>
                </a:solidFill>
                <a:sym typeface="Wingdings" pitchFamily="2" charset="2"/>
              </a:rPr>
              <a:t>coopèrent à l’appropriation d’une notion</a:t>
            </a:r>
            <a:r>
              <a:rPr lang="fr-FR" b="1" dirty="0" smtClean="0">
                <a:solidFill>
                  <a:schemeClr val="bg2">
                    <a:lumMod val="25000"/>
                  </a:schemeClr>
                </a:solidFill>
                <a:sym typeface="Wingdings" pitchFamily="2" charset="2"/>
              </a:rPr>
              <a:t> </a:t>
            </a:r>
            <a:r>
              <a:rPr lang="fr-FR" dirty="0" smtClean="0">
                <a:solidFill>
                  <a:schemeClr val="accent2"/>
                </a:solidFill>
                <a:sym typeface="Wingdings" pitchFamily="2" charset="2"/>
              </a:rPr>
              <a:t>(discussion et le débat)</a:t>
            </a:r>
            <a:endParaRPr lang="fr-FR" b="1" dirty="0" smtClean="0">
              <a:solidFill>
                <a:schemeClr val="accent2"/>
              </a:solidFill>
              <a:sym typeface="Wingdings" pitchFamily="2" charset="2"/>
            </a:endParaRPr>
          </a:p>
          <a:p>
            <a:pPr lvl="1"/>
            <a:r>
              <a:rPr lang="fr-FR" b="1" dirty="0" smtClean="0">
                <a:solidFill>
                  <a:schemeClr val="bg2">
                    <a:lumMod val="25000"/>
                  </a:schemeClr>
                </a:solidFill>
                <a:sym typeface="Wingdings" pitchFamily="2" charset="2"/>
              </a:rPr>
              <a:t> </a:t>
            </a:r>
            <a:r>
              <a:rPr lang="fr-FR" b="1" dirty="0" smtClean="0">
                <a:sym typeface="Wingdings" pitchFamily="2" charset="2"/>
              </a:rPr>
              <a:t>Pratique individuelle, entraînement ; transfert </a:t>
            </a:r>
            <a:r>
              <a:rPr lang="fr-FR" dirty="0" smtClean="0">
                <a:solidFill>
                  <a:schemeClr val="bg2">
                    <a:lumMod val="25000"/>
                  </a:schemeClr>
                </a:solidFill>
                <a:sym typeface="Wingdings" pitchFamily="2" charset="2"/>
              </a:rPr>
              <a:t>de la gestion de l’activité du maitre à l’élève</a:t>
            </a:r>
          </a:p>
          <a:p>
            <a:pPr marL="719138" lvl="1" indent="-271463">
              <a:spcAft>
                <a:spcPts val="600"/>
              </a:spcAft>
              <a:buFont typeface="Wingdings" charset="2"/>
              <a:buChar char="§"/>
            </a:pPr>
            <a:endParaRPr lang="fr-FR" b="1" dirty="0" smtClean="0"/>
          </a:p>
        </p:txBody>
      </p:sp>
    </p:spTree>
    <p:extLst>
      <p:ext uri="{BB962C8B-B14F-4D97-AF65-F5344CB8AC3E}">
        <p14:creationId xmlns:p14="http://schemas.microsoft.com/office/powerpoint/2010/main" val="2349451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dirty="0" smtClean="0"/>
              <a:t>Point d’étape 1</a:t>
            </a:r>
            <a:endParaRPr lang="fr-FR" dirty="0"/>
          </a:p>
        </p:txBody>
      </p:sp>
      <p:sp>
        <p:nvSpPr>
          <p:cNvPr id="4" name="Espace réservé du texte 3"/>
          <p:cNvSpPr>
            <a:spLocks noGrp="1"/>
          </p:cNvSpPr>
          <p:nvPr>
            <p:ph type="body" idx="1"/>
          </p:nvPr>
        </p:nvSpPr>
        <p:spPr>
          <a:solidFill>
            <a:schemeClr val="tx2">
              <a:lumMod val="20000"/>
              <a:lumOff val="80000"/>
            </a:schemeClr>
          </a:solidFill>
        </p:spPr>
        <p:txBody>
          <a:bodyPr>
            <a:normAutofit/>
          </a:bodyPr>
          <a:lstStyle/>
          <a:p>
            <a:pPr algn="l"/>
            <a:r>
              <a:rPr lang="fr-FR" sz="4000" dirty="0" smtClean="0"/>
              <a:t>Composantes de la compréhension </a:t>
            </a:r>
            <a:endParaRPr lang="fr-FR" sz="4000" dirty="0"/>
          </a:p>
        </p:txBody>
      </p:sp>
    </p:spTree>
    <p:extLst>
      <p:ext uri="{BB962C8B-B14F-4D97-AF65-F5344CB8AC3E}">
        <p14:creationId xmlns:p14="http://schemas.microsoft.com/office/powerpoint/2010/main" val="17941975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Connecteur droit 10"/>
          <p:cNvCxnSpPr/>
          <p:nvPr/>
        </p:nvCxnSpPr>
        <p:spPr>
          <a:xfrm>
            <a:off x="532746" y="1387179"/>
            <a:ext cx="1150620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1959208" y="1401627"/>
            <a:ext cx="8593325" cy="1229773"/>
          </a:xfrm>
        </p:spPr>
        <p:txBody>
          <a:bodyPr>
            <a:noAutofit/>
          </a:bodyPr>
          <a:lstStyle/>
          <a:p>
            <a:pPr algn="l"/>
            <a:r>
              <a:rPr lang="fr-FR" sz="2800" dirty="0" smtClean="0"/>
              <a:t>Inférences de connaissances: </a:t>
            </a:r>
            <a:r>
              <a:rPr lang="fr-FR" sz="2800" b="1" dirty="0"/>
              <a:t>s</a:t>
            </a:r>
            <a:r>
              <a:rPr lang="fr-FR" sz="2800" b="1" dirty="0" smtClean="0"/>
              <a:t>tratégie </a:t>
            </a:r>
            <a:r>
              <a:rPr lang="fr-FR" sz="2800" b="1" dirty="0"/>
              <a:t>du </a:t>
            </a:r>
            <a:r>
              <a:rPr lang="fr-FR" sz="2800" b="1" dirty="0" smtClean="0"/>
              <a:t>maçon </a:t>
            </a:r>
            <a:br>
              <a:rPr lang="fr-FR" sz="2800" b="1" dirty="0" smtClean="0"/>
            </a:br>
            <a:r>
              <a:rPr lang="fr-FR" sz="2800" b="1" dirty="0" smtClean="0"/>
              <a:t>je construis </a:t>
            </a:r>
            <a:r>
              <a:rPr lang="fr-FR" sz="2800" b="1" dirty="0"/>
              <a:t>ma compréhension avec </a:t>
            </a:r>
            <a:r>
              <a:rPr lang="fr-FR" sz="2800" b="1" dirty="0" smtClean="0"/>
              <a:t>3 </a:t>
            </a:r>
            <a:r>
              <a:rPr lang="fr-FR" sz="2800" b="1" dirty="0"/>
              <a:t>briques : 			</a:t>
            </a:r>
            <a:r>
              <a:rPr lang="fr-FR" sz="3200" dirty="0"/>
              <a:t>			</a:t>
            </a:r>
          </a:p>
        </p:txBody>
      </p:sp>
      <p:sp>
        <p:nvSpPr>
          <p:cNvPr id="3" name="Espace réservé du contenu 2"/>
          <p:cNvSpPr>
            <a:spLocks noGrp="1"/>
          </p:cNvSpPr>
          <p:nvPr>
            <p:ph idx="1"/>
          </p:nvPr>
        </p:nvSpPr>
        <p:spPr>
          <a:xfrm>
            <a:off x="1598964" y="2491675"/>
            <a:ext cx="10144802" cy="3684838"/>
          </a:xfrm>
        </p:spPr>
        <p:txBody>
          <a:bodyPr>
            <a:normAutofit fontScale="25000" lnSpcReduction="20000"/>
          </a:bodyPr>
          <a:lstStyle/>
          <a:p>
            <a:pPr marL="801688" indent="0">
              <a:buNone/>
            </a:pPr>
            <a:r>
              <a:rPr lang="fr-FR" sz="9600" b="1" dirty="0" smtClean="0"/>
              <a:t>1- Etayage </a:t>
            </a:r>
            <a:r>
              <a:rPr lang="fr-FR" sz="9600" b="1" dirty="0"/>
              <a:t>et supervision </a:t>
            </a:r>
            <a:endParaRPr lang="fr-FR" sz="9600" b="1" dirty="0" smtClean="0"/>
          </a:p>
          <a:p>
            <a:pPr marL="801688" indent="0">
              <a:buNone/>
            </a:pPr>
            <a:endParaRPr lang="fr-FR" sz="9600" b="1" dirty="0" smtClean="0"/>
          </a:p>
          <a:p>
            <a:pPr marL="0" indent="0">
              <a:buNone/>
            </a:pPr>
            <a:r>
              <a:rPr lang="fr-FR" sz="9600" b="1" dirty="0" smtClean="0"/>
              <a:t>Objectifs /  Unités maîtrisables </a:t>
            </a:r>
            <a:r>
              <a:rPr lang="fr-FR" sz="8000" dirty="0"/>
              <a:t>(centre l’attention sur les </a:t>
            </a:r>
            <a:r>
              <a:rPr lang="fr-FR" sz="8000" dirty="0" smtClean="0"/>
              <a:t>éléments structurants)</a:t>
            </a:r>
            <a:endParaRPr lang="fr-FR" sz="2000" dirty="0" smtClean="0"/>
          </a:p>
          <a:p>
            <a:pPr marL="0" indent="0" algn="just">
              <a:buNone/>
            </a:pPr>
            <a:r>
              <a:rPr lang="fr-FR" sz="8000" i="1" dirty="0" smtClean="0"/>
              <a:t>« Pour </a:t>
            </a:r>
            <a:r>
              <a:rPr lang="fr-FR" sz="8000" i="1" dirty="0"/>
              <a:t>bien comprendre un texte, Il faut comprendre les mots, les pronoms, les connecteurs et les causes des événements. </a:t>
            </a:r>
            <a:endParaRPr lang="fr-FR" sz="8000" i="1" dirty="0" smtClean="0"/>
          </a:p>
          <a:p>
            <a:pPr marL="0" indent="0" algn="just">
              <a:buNone/>
            </a:pPr>
            <a:r>
              <a:rPr lang="fr-FR" sz="8000" i="1" dirty="0" smtClean="0"/>
              <a:t>Il </a:t>
            </a:r>
            <a:r>
              <a:rPr lang="fr-FR" sz="8000" i="1" dirty="0"/>
              <a:t>faut aussi savoir de quoi, de qui l’on parle, où et quand se passe l’action ; ces informations ne sont pas toujours données </a:t>
            </a:r>
            <a:r>
              <a:rPr lang="fr-FR" sz="8000" i="1" dirty="0" smtClean="0"/>
              <a:t>précisément. </a:t>
            </a:r>
            <a:r>
              <a:rPr lang="fr-FR" sz="8000" i="1" dirty="0"/>
              <a:t>Il faut donc les reconstruire en repérant les indices contenus dans le texte et en utilisant ses connaissances </a:t>
            </a:r>
            <a:r>
              <a:rPr lang="fr-FR" sz="8000" i="1" dirty="0" smtClean="0"/>
              <a:t>personnelles. C’est ce que nous allons faire aujourd’hui. »</a:t>
            </a:r>
            <a:endParaRPr lang="fr-FR" sz="8000" dirty="0"/>
          </a:p>
        </p:txBody>
      </p:sp>
      <p:pic>
        <p:nvPicPr>
          <p:cNvPr id="6" name="Image 5"/>
          <p:cNvPicPr>
            <a:picLocks noChangeAspect="1"/>
          </p:cNvPicPr>
          <p:nvPr/>
        </p:nvPicPr>
        <p:blipFill>
          <a:blip r:embed="rId3" cstate="print"/>
          <a:stretch>
            <a:fillRect/>
          </a:stretch>
        </p:blipFill>
        <p:spPr>
          <a:xfrm>
            <a:off x="10082526" y="114145"/>
            <a:ext cx="1752663" cy="1579529"/>
          </a:xfrm>
          <a:prstGeom prst="rect">
            <a:avLst/>
          </a:prstGeom>
        </p:spPr>
      </p:pic>
      <p:grpSp>
        <p:nvGrpSpPr>
          <p:cNvPr id="21" name="Groupe 20"/>
          <p:cNvGrpSpPr/>
          <p:nvPr/>
        </p:nvGrpSpPr>
        <p:grpSpPr>
          <a:xfrm>
            <a:off x="10744200" y="1693674"/>
            <a:ext cx="1154207" cy="2527742"/>
            <a:chOff x="10455454" y="2102963"/>
            <a:chExt cx="1322397" cy="2647878"/>
          </a:xfrm>
        </p:grpSpPr>
        <p:grpSp>
          <p:nvGrpSpPr>
            <p:cNvPr id="22" name="Groupe 21"/>
            <p:cNvGrpSpPr/>
            <p:nvPr/>
          </p:nvGrpSpPr>
          <p:grpSpPr>
            <a:xfrm>
              <a:off x="10476199" y="3710173"/>
              <a:ext cx="1253093" cy="1040668"/>
              <a:chOff x="5596222" y="1804425"/>
              <a:chExt cx="1188000" cy="1188000"/>
            </a:xfrm>
          </p:grpSpPr>
          <p:pic>
            <p:nvPicPr>
              <p:cNvPr id="29" name="Image 28"/>
              <p:cNvPicPr>
                <a:picLocks noChangeAspect="1"/>
              </p:cNvPicPr>
              <p:nvPr/>
            </p:nvPicPr>
            <p:blipFill>
              <a:blip r:embed="rId4" cstate="print"/>
              <a:stretch>
                <a:fillRect/>
              </a:stretch>
            </p:blipFill>
            <p:spPr>
              <a:xfrm>
                <a:off x="5596222" y="1804425"/>
                <a:ext cx="1188000" cy="1188000"/>
              </a:xfrm>
              <a:prstGeom prst="rect">
                <a:avLst/>
              </a:prstGeom>
            </p:spPr>
          </p:pic>
          <p:sp>
            <p:nvSpPr>
              <p:cNvPr id="30" name="ZoneTexte 29"/>
              <p:cNvSpPr txBox="1"/>
              <p:nvPr/>
            </p:nvSpPr>
            <p:spPr>
              <a:xfrm>
                <a:off x="5971006" y="2181253"/>
                <a:ext cx="671979" cy="369332"/>
              </a:xfrm>
              <a:prstGeom prst="rect">
                <a:avLst/>
              </a:prstGeom>
              <a:noFill/>
            </p:spPr>
            <p:txBody>
              <a:bodyPr wrap="none" rtlCol="0">
                <a:spAutoFit/>
              </a:bodyPr>
              <a:lstStyle/>
              <a:p>
                <a:r>
                  <a:rPr lang="fr-FR" dirty="0">
                    <a:solidFill>
                      <a:schemeClr val="bg1"/>
                    </a:solidFill>
                  </a:rPr>
                  <a:t>Où ? </a:t>
                </a:r>
              </a:p>
            </p:txBody>
          </p:sp>
        </p:grpSp>
        <p:grpSp>
          <p:nvGrpSpPr>
            <p:cNvPr id="23" name="Groupe 22"/>
            <p:cNvGrpSpPr/>
            <p:nvPr/>
          </p:nvGrpSpPr>
          <p:grpSpPr>
            <a:xfrm>
              <a:off x="10455454" y="2871286"/>
              <a:ext cx="1322397" cy="1040668"/>
              <a:chOff x="3665626" y="1818998"/>
              <a:chExt cx="1253704" cy="1188000"/>
            </a:xfrm>
          </p:grpSpPr>
          <p:pic>
            <p:nvPicPr>
              <p:cNvPr id="27" name="Image 26"/>
              <p:cNvPicPr>
                <a:picLocks noChangeAspect="1"/>
              </p:cNvPicPr>
              <p:nvPr/>
            </p:nvPicPr>
            <p:blipFill>
              <a:blip r:embed="rId4" cstate="print"/>
              <a:stretch>
                <a:fillRect/>
              </a:stretch>
            </p:blipFill>
            <p:spPr>
              <a:xfrm>
                <a:off x="3665626" y="1818998"/>
                <a:ext cx="1188000" cy="1188000"/>
              </a:xfrm>
              <a:prstGeom prst="rect">
                <a:avLst/>
              </a:prstGeom>
            </p:spPr>
          </p:pic>
          <p:sp>
            <p:nvSpPr>
              <p:cNvPr id="28" name="Rectangle 27"/>
              <p:cNvSpPr/>
              <p:nvPr/>
            </p:nvSpPr>
            <p:spPr>
              <a:xfrm>
                <a:off x="3833869" y="2178743"/>
                <a:ext cx="1085461" cy="369332"/>
              </a:xfrm>
              <a:prstGeom prst="rect">
                <a:avLst/>
              </a:prstGeom>
            </p:spPr>
            <p:txBody>
              <a:bodyPr wrap="square">
                <a:spAutoFit/>
              </a:bodyPr>
              <a:lstStyle/>
              <a:p>
                <a:r>
                  <a:rPr lang="fr-FR" dirty="0">
                    <a:solidFill>
                      <a:schemeClr val="bg1"/>
                    </a:solidFill>
                  </a:rPr>
                  <a:t>Quand ? </a:t>
                </a:r>
              </a:p>
            </p:txBody>
          </p:sp>
        </p:grpSp>
        <p:grpSp>
          <p:nvGrpSpPr>
            <p:cNvPr id="24" name="Groupe 23"/>
            <p:cNvGrpSpPr/>
            <p:nvPr/>
          </p:nvGrpSpPr>
          <p:grpSpPr>
            <a:xfrm>
              <a:off x="10458539" y="2102963"/>
              <a:ext cx="1253093" cy="1040668"/>
              <a:chOff x="7493966" y="1830408"/>
              <a:chExt cx="1188000" cy="1188000"/>
            </a:xfrm>
          </p:grpSpPr>
          <p:pic>
            <p:nvPicPr>
              <p:cNvPr id="25" name="Image 24"/>
              <p:cNvPicPr>
                <a:picLocks noChangeAspect="1"/>
              </p:cNvPicPr>
              <p:nvPr/>
            </p:nvPicPr>
            <p:blipFill>
              <a:blip r:embed="rId4" cstate="print"/>
              <a:stretch>
                <a:fillRect/>
              </a:stretch>
            </p:blipFill>
            <p:spPr>
              <a:xfrm>
                <a:off x="7493966" y="1830408"/>
                <a:ext cx="1188000" cy="1188000"/>
              </a:xfrm>
              <a:prstGeom prst="rect">
                <a:avLst/>
              </a:prstGeom>
            </p:spPr>
          </p:pic>
          <p:sp>
            <p:nvSpPr>
              <p:cNvPr id="26" name="ZoneTexte 25"/>
              <p:cNvSpPr txBox="1"/>
              <p:nvPr/>
            </p:nvSpPr>
            <p:spPr>
              <a:xfrm>
                <a:off x="7836574" y="2191587"/>
                <a:ext cx="728084" cy="369332"/>
              </a:xfrm>
              <a:prstGeom prst="rect">
                <a:avLst/>
              </a:prstGeom>
              <a:noFill/>
            </p:spPr>
            <p:txBody>
              <a:bodyPr wrap="none" rtlCol="0">
                <a:spAutoFit/>
              </a:bodyPr>
              <a:lstStyle/>
              <a:p>
                <a:r>
                  <a:rPr lang="fr-FR" dirty="0">
                    <a:solidFill>
                      <a:schemeClr val="bg1"/>
                    </a:solidFill>
                  </a:rPr>
                  <a:t>Qui ? </a:t>
                </a:r>
              </a:p>
            </p:txBody>
          </p:sp>
        </p:grpSp>
      </p:grpSp>
      <p:sp>
        <p:nvSpPr>
          <p:cNvPr id="31" name="ZoneTexte 30"/>
          <p:cNvSpPr txBox="1"/>
          <p:nvPr/>
        </p:nvSpPr>
        <p:spPr>
          <a:xfrm>
            <a:off x="0" y="6558498"/>
            <a:ext cx="1358834" cy="276999"/>
          </a:xfrm>
          <a:prstGeom prst="rect">
            <a:avLst/>
          </a:prstGeom>
          <a:noFill/>
          <a:ln>
            <a:solidFill>
              <a:schemeClr val="tx1"/>
            </a:solidFill>
          </a:ln>
        </p:spPr>
        <p:txBody>
          <a:bodyPr wrap="none" rtlCol="0">
            <a:spAutoFit/>
          </a:bodyPr>
          <a:lstStyle/>
          <a:p>
            <a:r>
              <a:rPr lang="fr-FR" sz="1200" dirty="0" smtClean="0"/>
              <a:t>Lima, Bianco, 2016</a:t>
            </a:r>
            <a:endParaRPr lang="fr-FR" sz="1200" dirty="0"/>
          </a:p>
        </p:txBody>
      </p:sp>
      <p:sp>
        <p:nvSpPr>
          <p:cNvPr id="32" name="Titre 1"/>
          <p:cNvSpPr txBox="1">
            <a:spLocks/>
          </p:cNvSpPr>
          <p:nvPr/>
        </p:nvSpPr>
        <p:spPr>
          <a:xfrm>
            <a:off x="767976" y="359194"/>
            <a:ext cx="10975790"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600" b="1" i="1" smtClean="0">
                <a:solidFill>
                  <a:srgbClr val="0070C0"/>
                </a:solidFill>
                <a:latin typeface="+mn-lt"/>
              </a:rPr>
              <a:t>R22: </a:t>
            </a:r>
            <a:r>
              <a:rPr lang="fr-FR" sz="3200" smtClean="0">
                <a:solidFill>
                  <a:srgbClr val="0070C0"/>
                </a:solidFill>
                <a:latin typeface="+mn-lt"/>
              </a:rPr>
              <a:t>: Un enseignement structuré, systématique et explicite</a:t>
            </a:r>
            <a:endParaRPr lang="fr-FR" sz="3200" dirty="0" smtClean="0">
              <a:solidFill>
                <a:srgbClr val="0070C0"/>
              </a:solidFill>
              <a:latin typeface="+mn-lt"/>
            </a:endParaRPr>
          </a:p>
        </p:txBody>
      </p:sp>
      <p:sp>
        <p:nvSpPr>
          <p:cNvPr id="33" name="ZoneTexte 32"/>
          <p:cNvSpPr txBox="1"/>
          <p:nvPr/>
        </p:nvSpPr>
        <p:spPr>
          <a:xfrm>
            <a:off x="0" y="20621"/>
            <a:ext cx="3386055" cy="523220"/>
          </a:xfrm>
          <a:prstGeom prst="rect">
            <a:avLst/>
          </a:prstGeom>
          <a:noFill/>
        </p:spPr>
        <p:txBody>
          <a:bodyPr wrap="none" rtlCol="0">
            <a:spAutoFit/>
          </a:bodyPr>
          <a:lstStyle/>
          <a:p>
            <a:r>
              <a:rPr lang="fr-FR" sz="2800" dirty="0"/>
              <a:t>Les </a:t>
            </a:r>
            <a:r>
              <a:rPr lang="fr-FR" sz="2800" dirty="0" smtClean="0"/>
              <a:t>recommandations</a:t>
            </a:r>
            <a:endParaRPr lang="fr-FR" sz="2800" dirty="0"/>
          </a:p>
        </p:txBody>
      </p:sp>
    </p:spTree>
    <p:extLst>
      <p:ext uri="{BB962C8B-B14F-4D97-AF65-F5344CB8AC3E}">
        <p14:creationId xmlns:p14="http://schemas.microsoft.com/office/powerpoint/2010/main" val="386820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55659" y="4239377"/>
            <a:ext cx="10098470" cy="1933561"/>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sz="2000" dirty="0">
                <a:solidFill>
                  <a:schemeClr val="tx1"/>
                </a:solidFill>
              </a:rPr>
              <a:t>Pendant les quinze jours suivants, il allait faire très froid. D’abord la neige se mit à tomber. Comme ça, tout d’un coup, un matin, au moment même où Charlie </a:t>
            </a:r>
            <a:r>
              <a:rPr lang="fr-FR" sz="2000" dirty="0" err="1">
                <a:solidFill>
                  <a:schemeClr val="tx1"/>
                </a:solidFill>
              </a:rPr>
              <a:t>Bucket</a:t>
            </a:r>
            <a:r>
              <a:rPr lang="fr-FR" sz="2000" dirty="0">
                <a:solidFill>
                  <a:schemeClr val="tx1"/>
                </a:solidFill>
              </a:rPr>
              <a:t> s’habillait pour aller en classe. Par la fenêtre, il vit des gros flocons qui tournoyaient lentement dans un ciel glacial et livide.</a:t>
            </a:r>
          </a:p>
          <a:p>
            <a:r>
              <a:rPr lang="fr-FR" sz="2000" i="1" dirty="0">
                <a:solidFill>
                  <a:schemeClr val="tx1"/>
                </a:solidFill>
              </a:rPr>
              <a:t>D’après Charlie et la chocolaterie (Roald Dahl)</a:t>
            </a:r>
          </a:p>
        </p:txBody>
      </p:sp>
      <p:cxnSp>
        <p:nvCxnSpPr>
          <p:cNvPr id="11" name="Connecteur droit 10"/>
          <p:cNvCxnSpPr/>
          <p:nvPr/>
        </p:nvCxnSpPr>
        <p:spPr>
          <a:xfrm>
            <a:off x="559640" y="936377"/>
            <a:ext cx="1150620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1973806" y="943086"/>
            <a:ext cx="9043801" cy="1284846"/>
          </a:xfrm>
        </p:spPr>
        <p:txBody>
          <a:bodyPr>
            <a:noAutofit/>
          </a:bodyPr>
          <a:lstStyle/>
          <a:p>
            <a:pPr algn="l"/>
            <a:r>
              <a:rPr lang="fr-FR" sz="2800" dirty="0"/>
              <a:t>Inférences de connaissances: </a:t>
            </a:r>
            <a:r>
              <a:rPr lang="fr-FR" sz="2800" b="1" dirty="0"/>
              <a:t>s</a:t>
            </a:r>
            <a:r>
              <a:rPr lang="fr-FR" sz="2800" b="1" dirty="0" smtClean="0"/>
              <a:t>tratégie </a:t>
            </a:r>
            <a:r>
              <a:rPr lang="fr-FR" sz="2800" b="1" dirty="0"/>
              <a:t>du </a:t>
            </a:r>
            <a:r>
              <a:rPr lang="fr-FR" sz="2800" b="1" dirty="0" smtClean="0"/>
              <a:t>maçon </a:t>
            </a:r>
            <a:r>
              <a:rPr lang="fr-FR" sz="2800" dirty="0" smtClean="0"/>
              <a:t/>
            </a:r>
            <a:br>
              <a:rPr lang="fr-FR" sz="2800" dirty="0" smtClean="0"/>
            </a:br>
            <a:r>
              <a:rPr lang="fr-FR" sz="2800" dirty="0" smtClean="0"/>
              <a:t>je construis </a:t>
            </a:r>
            <a:r>
              <a:rPr lang="fr-FR" sz="2800" dirty="0"/>
              <a:t>ma compréhension avec 3 briques : </a:t>
            </a:r>
            <a:r>
              <a:rPr lang="fr-FR" sz="3200" dirty="0"/>
              <a:t>				</a:t>
            </a:r>
          </a:p>
        </p:txBody>
      </p:sp>
      <p:sp>
        <p:nvSpPr>
          <p:cNvPr id="3" name="Espace réservé du contenu 2"/>
          <p:cNvSpPr>
            <a:spLocks noGrp="1"/>
          </p:cNvSpPr>
          <p:nvPr>
            <p:ph idx="1"/>
          </p:nvPr>
        </p:nvSpPr>
        <p:spPr>
          <a:xfrm>
            <a:off x="431514" y="2174012"/>
            <a:ext cx="10426512" cy="1901450"/>
          </a:xfrm>
        </p:spPr>
        <p:txBody>
          <a:bodyPr>
            <a:normAutofit fontScale="32500" lnSpcReduction="20000"/>
          </a:bodyPr>
          <a:lstStyle/>
          <a:p>
            <a:pPr marL="719138" indent="0">
              <a:buNone/>
            </a:pPr>
            <a:r>
              <a:rPr lang="fr-FR" sz="6200" b="1" dirty="0" smtClean="0"/>
              <a:t>1- Etayage </a:t>
            </a:r>
            <a:r>
              <a:rPr lang="fr-FR" sz="6200" b="1" dirty="0"/>
              <a:t>et supervision </a:t>
            </a:r>
          </a:p>
          <a:p>
            <a:pPr marL="268288" indent="0">
              <a:buNone/>
              <a:tabLst>
                <a:tab pos="268288" algn="l"/>
              </a:tabLst>
            </a:pPr>
            <a:r>
              <a:rPr lang="fr-FR" sz="6000" b="1" dirty="0" smtClean="0"/>
              <a:t>         Modelage</a:t>
            </a:r>
            <a:r>
              <a:rPr lang="fr-FR" sz="4500" dirty="0" smtClean="0"/>
              <a:t>	</a:t>
            </a:r>
            <a:r>
              <a:rPr lang="fr-FR" sz="4200" dirty="0" smtClean="0"/>
              <a:t>			</a:t>
            </a:r>
          </a:p>
          <a:p>
            <a:pPr marL="1436688" indent="-1436688">
              <a:buNone/>
            </a:pPr>
            <a:r>
              <a:rPr lang="fr-FR" sz="4200" dirty="0" smtClean="0"/>
              <a:t>	</a:t>
            </a:r>
            <a:r>
              <a:rPr lang="fr-FR" sz="6000" dirty="0" smtClean="0"/>
              <a:t>Nous allons lire ce texte et chercher les réponses aux questions: </a:t>
            </a:r>
          </a:p>
          <a:p>
            <a:pPr marL="1436688" indent="-1436688">
              <a:buNone/>
            </a:pPr>
            <a:r>
              <a:rPr lang="fr-FR" sz="6000" dirty="0"/>
              <a:t>	Qui est Charlie </a:t>
            </a:r>
            <a:r>
              <a:rPr lang="fr-FR" sz="6000" dirty="0" err="1"/>
              <a:t>Bucket</a:t>
            </a:r>
            <a:r>
              <a:rPr lang="fr-FR" sz="6000" dirty="0"/>
              <a:t> </a:t>
            </a:r>
            <a:r>
              <a:rPr lang="fr-FR" sz="6000" dirty="0" smtClean="0"/>
              <a:t>? </a:t>
            </a:r>
            <a:r>
              <a:rPr lang="fr-FR" sz="6000" dirty="0"/>
              <a:t>Q</a:t>
            </a:r>
            <a:r>
              <a:rPr lang="fr-FR" sz="6000" dirty="0" smtClean="0"/>
              <a:t>uand </a:t>
            </a:r>
            <a:r>
              <a:rPr lang="fr-FR" sz="6000" dirty="0"/>
              <a:t>se passe l’évènement ? Où  se situe l’évènement ? </a:t>
            </a:r>
            <a:endParaRPr lang="fr-FR" sz="6000" dirty="0" smtClean="0"/>
          </a:p>
          <a:p>
            <a:pPr marL="0" indent="0">
              <a:buNone/>
            </a:pPr>
            <a:endParaRPr lang="fr-FR" dirty="0"/>
          </a:p>
        </p:txBody>
      </p:sp>
      <p:pic>
        <p:nvPicPr>
          <p:cNvPr id="6" name="Image 5"/>
          <p:cNvPicPr>
            <a:picLocks noChangeAspect="1"/>
          </p:cNvPicPr>
          <p:nvPr/>
        </p:nvPicPr>
        <p:blipFill>
          <a:blip r:embed="rId2" cstate="print"/>
          <a:stretch>
            <a:fillRect/>
          </a:stretch>
        </p:blipFill>
        <p:spPr>
          <a:xfrm>
            <a:off x="10635953" y="128422"/>
            <a:ext cx="1247089" cy="1123897"/>
          </a:xfrm>
          <a:prstGeom prst="rect">
            <a:avLst/>
          </a:prstGeom>
        </p:spPr>
      </p:pic>
      <p:grpSp>
        <p:nvGrpSpPr>
          <p:cNvPr id="31" name="Groupe 30"/>
          <p:cNvGrpSpPr/>
          <p:nvPr/>
        </p:nvGrpSpPr>
        <p:grpSpPr>
          <a:xfrm>
            <a:off x="10876681" y="1082162"/>
            <a:ext cx="1189159" cy="2653471"/>
            <a:chOff x="10455454" y="2092606"/>
            <a:chExt cx="1322397" cy="2658235"/>
          </a:xfrm>
        </p:grpSpPr>
        <p:grpSp>
          <p:nvGrpSpPr>
            <p:cNvPr id="32" name="Groupe 31"/>
            <p:cNvGrpSpPr/>
            <p:nvPr/>
          </p:nvGrpSpPr>
          <p:grpSpPr>
            <a:xfrm>
              <a:off x="10476199" y="3710173"/>
              <a:ext cx="1253093" cy="1040668"/>
              <a:chOff x="5596222" y="1804425"/>
              <a:chExt cx="1188000" cy="1188000"/>
            </a:xfrm>
          </p:grpSpPr>
          <p:pic>
            <p:nvPicPr>
              <p:cNvPr id="39" name="Image 38"/>
              <p:cNvPicPr>
                <a:picLocks noChangeAspect="1"/>
              </p:cNvPicPr>
              <p:nvPr/>
            </p:nvPicPr>
            <p:blipFill>
              <a:blip r:embed="rId3" cstate="print"/>
              <a:stretch>
                <a:fillRect/>
              </a:stretch>
            </p:blipFill>
            <p:spPr>
              <a:xfrm>
                <a:off x="5596222" y="1804425"/>
                <a:ext cx="1188000" cy="1188000"/>
              </a:xfrm>
              <a:prstGeom prst="rect">
                <a:avLst/>
              </a:prstGeom>
            </p:spPr>
          </p:pic>
          <p:sp>
            <p:nvSpPr>
              <p:cNvPr id="40" name="ZoneTexte 39"/>
              <p:cNvSpPr txBox="1"/>
              <p:nvPr/>
            </p:nvSpPr>
            <p:spPr>
              <a:xfrm>
                <a:off x="5971006" y="2181253"/>
                <a:ext cx="671979" cy="369332"/>
              </a:xfrm>
              <a:prstGeom prst="rect">
                <a:avLst/>
              </a:prstGeom>
              <a:noFill/>
            </p:spPr>
            <p:txBody>
              <a:bodyPr wrap="none" rtlCol="0">
                <a:spAutoFit/>
              </a:bodyPr>
              <a:lstStyle/>
              <a:p>
                <a:r>
                  <a:rPr lang="fr-FR" dirty="0">
                    <a:solidFill>
                      <a:schemeClr val="bg1"/>
                    </a:solidFill>
                  </a:rPr>
                  <a:t>Où ? </a:t>
                </a:r>
              </a:p>
            </p:txBody>
          </p:sp>
        </p:grpSp>
        <p:grpSp>
          <p:nvGrpSpPr>
            <p:cNvPr id="33" name="Groupe 32"/>
            <p:cNvGrpSpPr/>
            <p:nvPr/>
          </p:nvGrpSpPr>
          <p:grpSpPr>
            <a:xfrm>
              <a:off x="10455454" y="2871286"/>
              <a:ext cx="1322397" cy="1040668"/>
              <a:chOff x="3665626" y="1818998"/>
              <a:chExt cx="1253704" cy="1188000"/>
            </a:xfrm>
          </p:grpSpPr>
          <p:pic>
            <p:nvPicPr>
              <p:cNvPr id="37" name="Image 36"/>
              <p:cNvPicPr>
                <a:picLocks noChangeAspect="1"/>
              </p:cNvPicPr>
              <p:nvPr/>
            </p:nvPicPr>
            <p:blipFill>
              <a:blip r:embed="rId3" cstate="print"/>
              <a:stretch>
                <a:fillRect/>
              </a:stretch>
            </p:blipFill>
            <p:spPr>
              <a:xfrm>
                <a:off x="3665626" y="1818998"/>
                <a:ext cx="1188000" cy="1188000"/>
              </a:xfrm>
              <a:prstGeom prst="rect">
                <a:avLst/>
              </a:prstGeom>
            </p:spPr>
          </p:pic>
          <p:sp>
            <p:nvSpPr>
              <p:cNvPr id="38" name="Rectangle 37"/>
              <p:cNvSpPr/>
              <p:nvPr/>
            </p:nvSpPr>
            <p:spPr>
              <a:xfrm>
                <a:off x="3833869" y="2178743"/>
                <a:ext cx="1085461" cy="369332"/>
              </a:xfrm>
              <a:prstGeom prst="rect">
                <a:avLst/>
              </a:prstGeom>
            </p:spPr>
            <p:txBody>
              <a:bodyPr wrap="square">
                <a:spAutoFit/>
              </a:bodyPr>
              <a:lstStyle/>
              <a:p>
                <a:r>
                  <a:rPr lang="fr-FR" dirty="0">
                    <a:solidFill>
                      <a:schemeClr val="bg1"/>
                    </a:solidFill>
                  </a:rPr>
                  <a:t>Quand ? </a:t>
                </a:r>
              </a:p>
            </p:txBody>
          </p:sp>
        </p:grpSp>
        <p:grpSp>
          <p:nvGrpSpPr>
            <p:cNvPr id="34" name="Groupe 33"/>
            <p:cNvGrpSpPr/>
            <p:nvPr/>
          </p:nvGrpSpPr>
          <p:grpSpPr>
            <a:xfrm>
              <a:off x="10465826" y="2092606"/>
              <a:ext cx="1253093" cy="1040668"/>
              <a:chOff x="7500874" y="1818585"/>
              <a:chExt cx="1188000" cy="1188000"/>
            </a:xfrm>
          </p:grpSpPr>
          <p:pic>
            <p:nvPicPr>
              <p:cNvPr id="35" name="Image 34"/>
              <p:cNvPicPr>
                <a:picLocks noChangeAspect="1"/>
              </p:cNvPicPr>
              <p:nvPr/>
            </p:nvPicPr>
            <p:blipFill>
              <a:blip r:embed="rId3" cstate="print"/>
              <a:stretch>
                <a:fillRect/>
              </a:stretch>
            </p:blipFill>
            <p:spPr>
              <a:xfrm>
                <a:off x="7500874" y="1818585"/>
                <a:ext cx="1188000" cy="1188000"/>
              </a:xfrm>
              <a:prstGeom prst="rect">
                <a:avLst/>
              </a:prstGeom>
            </p:spPr>
          </p:pic>
          <p:sp>
            <p:nvSpPr>
              <p:cNvPr id="36" name="ZoneTexte 35"/>
              <p:cNvSpPr txBox="1"/>
              <p:nvPr/>
            </p:nvSpPr>
            <p:spPr>
              <a:xfrm>
                <a:off x="7836574" y="2191587"/>
                <a:ext cx="728084" cy="369332"/>
              </a:xfrm>
              <a:prstGeom prst="rect">
                <a:avLst/>
              </a:prstGeom>
              <a:noFill/>
            </p:spPr>
            <p:txBody>
              <a:bodyPr wrap="none" rtlCol="0">
                <a:spAutoFit/>
              </a:bodyPr>
              <a:lstStyle/>
              <a:p>
                <a:r>
                  <a:rPr lang="fr-FR" dirty="0">
                    <a:solidFill>
                      <a:schemeClr val="bg1"/>
                    </a:solidFill>
                  </a:rPr>
                  <a:t>Qui ? </a:t>
                </a:r>
              </a:p>
            </p:txBody>
          </p:sp>
        </p:grpSp>
      </p:grpSp>
      <p:sp>
        <p:nvSpPr>
          <p:cNvPr id="41" name="ZoneTexte 40"/>
          <p:cNvSpPr txBox="1"/>
          <p:nvPr/>
        </p:nvSpPr>
        <p:spPr>
          <a:xfrm>
            <a:off x="97362" y="6512768"/>
            <a:ext cx="1358834" cy="276999"/>
          </a:xfrm>
          <a:prstGeom prst="rect">
            <a:avLst/>
          </a:prstGeom>
          <a:noFill/>
          <a:ln>
            <a:solidFill>
              <a:schemeClr val="tx1"/>
            </a:solidFill>
          </a:ln>
        </p:spPr>
        <p:txBody>
          <a:bodyPr wrap="none" rtlCol="0">
            <a:spAutoFit/>
          </a:bodyPr>
          <a:lstStyle/>
          <a:p>
            <a:r>
              <a:rPr lang="fr-FR" sz="1200" dirty="0" smtClean="0"/>
              <a:t>Lima, Bianco, 2016</a:t>
            </a:r>
            <a:endParaRPr lang="fr-FR" sz="1200" dirty="0"/>
          </a:p>
        </p:txBody>
      </p:sp>
      <p:sp>
        <p:nvSpPr>
          <p:cNvPr id="20" name="Titre 1"/>
          <p:cNvSpPr txBox="1">
            <a:spLocks/>
          </p:cNvSpPr>
          <p:nvPr/>
        </p:nvSpPr>
        <p:spPr>
          <a:xfrm>
            <a:off x="734580" y="207454"/>
            <a:ext cx="10975790"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600" b="1" i="1" dirty="0" smtClean="0">
                <a:solidFill>
                  <a:srgbClr val="0070C0"/>
                </a:solidFill>
                <a:latin typeface="+mn-lt"/>
              </a:rPr>
              <a:t>R22: </a:t>
            </a:r>
            <a:r>
              <a:rPr lang="fr-FR" sz="3200" dirty="0" smtClean="0">
                <a:solidFill>
                  <a:srgbClr val="0070C0"/>
                </a:solidFill>
                <a:latin typeface="+mn-lt"/>
              </a:rPr>
              <a:t>: Un enseignement structuré, systématique et explicite</a:t>
            </a:r>
          </a:p>
        </p:txBody>
      </p:sp>
      <p:sp>
        <p:nvSpPr>
          <p:cNvPr id="21" name="ZoneTexte 20"/>
          <p:cNvSpPr txBox="1"/>
          <p:nvPr/>
        </p:nvSpPr>
        <p:spPr>
          <a:xfrm>
            <a:off x="49721" y="-8340"/>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Tree>
    <p:extLst>
      <p:ext uri="{BB962C8B-B14F-4D97-AF65-F5344CB8AC3E}">
        <p14:creationId xmlns:p14="http://schemas.microsoft.com/office/powerpoint/2010/main" val="21554561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6331" y="913401"/>
            <a:ext cx="11506200" cy="805350"/>
          </a:xfrm>
        </p:spPr>
        <p:txBody>
          <a:bodyPr>
            <a:noAutofit/>
          </a:bodyPr>
          <a:lstStyle/>
          <a:p>
            <a:pPr algn="l"/>
            <a:r>
              <a:rPr lang="fr-FR" sz="2000" dirty="0" smtClean="0"/>
              <a:t>                               </a:t>
            </a:r>
            <a:br>
              <a:rPr lang="fr-FR" sz="2000" dirty="0" smtClean="0"/>
            </a:br>
            <a:r>
              <a:rPr lang="fr-FR" sz="2000" dirty="0"/>
              <a:t> </a:t>
            </a:r>
            <a:r>
              <a:rPr lang="fr-FR" sz="2000" dirty="0" smtClean="0"/>
              <a:t>                                   </a:t>
            </a:r>
            <a:r>
              <a:rPr lang="fr-FR" sz="2400" b="1" dirty="0" smtClean="0"/>
              <a:t>Inférences </a:t>
            </a:r>
            <a:r>
              <a:rPr lang="fr-FR" sz="2400" b="1" dirty="0"/>
              <a:t>de connaissances: </a:t>
            </a:r>
            <a:r>
              <a:rPr lang="fr-FR" sz="2400" b="1" dirty="0" smtClean="0"/>
              <a:t>Stratégie </a:t>
            </a:r>
            <a:r>
              <a:rPr lang="fr-FR" sz="2400" b="1" dirty="0"/>
              <a:t>du </a:t>
            </a:r>
            <a:r>
              <a:rPr lang="fr-FR" sz="2400" b="1" dirty="0" smtClean="0"/>
              <a:t>maçon</a:t>
            </a:r>
            <a:br>
              <a:rPr lang="fr-FR" sz="2400" b="1" dirty="0" smtClean="0"/>
            </a:br>
            <a:r>
              <a:rPr lang="fr-FR" sz="2400" dirty="0"/>
              <a:t> </a:t>
            </a:r>
            <a:r>
              <a:rPr lang="fr-FR" sz="2400" dirty="0" smtClean="0"/>
              <a:t>                               je construis </a:t>
            </a:r>
            <a:r>
              <a:rPr lang="fr-FR" sz="2400" dirty="0"/>
              <a:t>ma compréhension avec 3 briques : </a:t>
            </a:r>
            <a:r>
              <a:rPr lang="fr-FR" sz="3200" dirty="0"/>
              <a:t>				</a:t>
            </a:r>
          </a:p>
        </p:txBody>
      </p:sp>
      <p:sp>
        <p:nvSpPr>
          <p:cNvPr id="3" name="Espace réservé du contenu 2"/>
          <p:cNvSpPr>
            <a:spLocks noGrp="1"/>
          </p:cNvSpPr>
          <p:nvPr>
            <p:ph idx="1"/>
          </p:nvPr>
        </p:nvSpPr>
        <p:spPr>
          <a:xfrm>
            <a:off x="497515" y="1459570"/>
            <a:ext cx="11362795" cy="5398430"/>
          </a:xfrm>
        </p:spPr>
        <p:txBody>
          <a:bodyPr>
            <a:normAutofit fontScale="32500" lnSpcReduction="20000"/>
          </a:bodyPr>
          <a:lstStyle/>
          <a:p>
            <a:pPr marL="719138" indent="0">
              <a:buNone/>
            </a:pPr>
            <a:r>
              <a:rPr lang="fr-FR" sz="6200" b="1" dirty="0" smtClean="0"/>
              <a:t>1- </a:t>
            </a:r>
            <a:r>
              <a:rPr lang="fr-FR" sz="8000" b="1" dirty="0" smtClean="0"/>
              <a:t>Etayage </a:t>
            </a:r>
            <a:r>
              <a:rPr lang="fr-FR" sz="8000" b="1" dirty="0"/>
              <a:t>et supervision </a:t>
            </a:r>
            <a:endParaRPr lang="fr-FR" sz="8000" dirty="0"/>
          </a:p>
          <a:p>
            <a:pPr marL="0" indent="0">
              <a:buNone/>
            </a:pPr>
            <a:r>
              <a:rPr lang="fr-FR" sz="8000" b="1" dirty="0" smtClean="0"/>
              <a:t>Modelage</a:t>
            </a:r>
            <a:r>
              <a:rPr lang="fr-FR" sz="8000" dirty="0" smtClean="0"/>
              <a:t>	</a:t>
            </a:r>
          </a:p>
          <a:p>
            <a:pPr marL="0" indent="0">
              <a:buNone/>
            </a:pPr>
            <a:r>
              <a:rPr lang="fr-FR" sz="8000" b="1" i="1" dirty="0" smtClean="0"/>
              <a:t>Quand </a:t>
            </a:r>
            <a:r>
              <a:rPr lang="fr-FR" sz="8000" b="1" i="1" dirty="0"/>
              <a:t>je lis</a:t>
            </a:r>
            <a:r>
              <a:rPr lang="fr-FR" sz="8000" i="1" dirty="0"/>
              <a:t> </a:t>
            </a:r>
            <a:r>
              <a:rPr lang="fr-FR" sz="8000" i="1" dirty="0" smtClean="0"/>
              <a:t>:</a:t>
            </a:r>
            <a:endParaRPr lang="fr-FR" sz="5000" dirty="0" smtClean="0"/>
          </a:p>
          <a:p>
            <a:pPr marL="0" indent="0">
              <a:buNone/>
            </a:pPr>
            <a:endParaRPr lang="fr-FR" sz="5000" dirty="0" smtClean="0"/>
          </a:p>
          <a:p>
            <a:pPr marL="0" indent="0">
              <a:buNone/>
            </a:pPr>
            <a:r>
              <a:rPr lang="fr-FR" sz="8000" b="1" i="1" dirty="0" smtClean="0"/>
              <a:t>          On ne </a:t>
            </a:r>
            <a:r>
              <a:rPr lang="fr-FR" sz="8000" b="1" i="1" dirty="0"/>
              <a:t>dit </a:t>
            </a:r>
            <a:r>
              <a:rPr lang="fr-FR" sz="8000" b="1" i="1" dirty="0" smtClean="0"/>
              <a:t>ni </a:t>
            </a:r>
            <a:r>
              <a:rPr lang="fr-FR" sz="8000" b="1" i="1" dirty="0"/>
              <a:t>qui est Charlie </a:t>
            </a:r>
            <a:r>
              <a:rPr lang="fr-FR" sz="8000" b="1" i="1" dirty="0" err="1" smtClean="0"/>
              <a:t>Bucket</a:t>
            </a:r>
            <a:r>
              <a:rPr lang="fr-FR" sz="8000" b="1" i="1" dirty="0" smtClean="0"/>
              <a:t>, </a:t>
            </a:r>
            <a:r>
              <a:rPr lang="fr-FR" sz="8000" b="1" i="1" dirty="0"/>
              <a:t>ni où </a:t>
            </a:r>
            <a:r>
              <a:rPr lang="fr-FR" sz="8000" b="1" i="1" dirty="0" smtClean="0"/>
              <a:t>et quand l’histoire </a:t>
            </a:r>
            <a:r>
              <a:rPr lang="fr-FR" sz="8000" b="1" i="1" dirty="0"/>
              <a:t>se passe, </a:t>
            </a:r>
            <a:r>
              <a:rPr lang="fr-FR" sz="8000" b="1" i="1" dirty="0" smtClean="0"/>
              <a:t>. </a:t>
            </a:r>
            <a:endParaRPr lang="fr-FR" sz="7200" b="1" i="1" dirty="0" smtClean="0"/>
          </a:p>
          <a:p>
            <a:pPr marL="989013" indent="0">
              <a:buNone/>
            </a:pPr>
            <a:r>
              <a:rPr lang="fr-FR" sz="8000" b="1" i="1" dirty="0" smtClean="0"/>
              <a:t>1- Je m’interroge </a:t>
            </a:r>
            <a:r>
              <a:rPr lang="fr-FR" sz="8000" i="1" dirty="0" smtClean="0"/>
              <a:t>: </a:t>
            </a:r>
            <a:r>
              <a:rPr lang="fr-FR" sz="8000" i="1" dirty="0"/>
              <a:t>qui est Charlie </a:t>
            </a:r>
            <a:r>
              <a:rPr lang="fr-FR" sz="8000" i="1" dirty="0" err="1"/>
              <a:t>Bucket</a:t>
            </a:r>
            <a:r>
              <a:rPr lang="fr-FR" sz="8000" i="1" dirty="0"/>
              <a:t> ? </a:t>
            </a:r>
          </a:p>
          <a:p>
            <a:pPr marL="989013" indent="0">
              <a:buNone/>
            </a:pPr>
            <a:r>
              <a:rPr lang="fr-FR" sz="8000" b="1" i="1" dirty="0" smtClean="0"/>
              <a:t>2- Je lis </a:t>
            </a:r>
            <a:r>
              <a:rPr lang="fr-FR" sz="8000" i="1" dirty="0" smtClean="0"/>
              <a:t>:  </a:t>
            </a:r>
            <a:r>
              <a:rPr lang="fr-FR" sz="8000" i="1" dirty="0"/>
              <a:t>que Charlie </a:t>
            </a:r>
            <a:r>
              <a:rPr lang="fr-FR" sz="8000" i="1" dirty="0" err="1"/>
              <a:t>Bucket</a:t>
            </a:r>
            <a:r>
              <a:rPr lang="fr-FR" sz="8000" i="1" dirty="0"/>
              <a:t> se prépare pour aller en classe. </a:t>
            </a:r>
          </a:p>
          <a:p>
            <a:pPr marL="989013" indent="0">
              <a:buNone/>
            </a:pPr>
            <a:r>
              <a:rPr lang="fr-FR" sz="8000" b="1" i="1" dirty="0" smtClean="0"/>
              <a:t>3- Je </a:t>
            </a:r>
            <a:r>
              <a:rPr lang="fr-FR" sz="8000" b="1" i="1" dirty="0"/>
              <a:t>sais</a:t>
            </a:r>
            <a:r>
              <a:rPr lang="fr-FR" sz="8000" i="1" dirty="0"/>
              <a:t> : que les enfants et les professeurs vont en classe le matin. </a:t>
            </a:r>
          </a:p>
          <a:p>
            <a:pPr marL="2062163" indent="-1073150">
              <a:buNone/>
            </a:pPr>
            <a:r>
              <a:rPr lang="fr-FR" sz="8000" b="1" i="1" dirty="0" smtClean="0"/>
              <a:t>4- Je construis </a:t>
            </a:r>
            <a:r>
              <a:rPr lang="fr-FR" sz="8000" i="1" dirty="0"/>
              <a:t>: Charlie est un enfant ou un professeur. Là je ne peux pas savoir exactement et j’en apprendrais certainement plus en lisant la suite de l’histoire. </a:t>
            </a:r>
            <a:endParaRPr lang="fr-FR" sz="8000" i="1" dirty="0" smtClean="0"/>
          </a:p>
        </p:txBody>
      </p:sp>
      <p:sp>
        <p:nvSpPr>
          <p:cNvPr id="7" name="Rectangle 6"/>
          <p:cNvSpPr/>
          <p:nvPr/>
        </p:nvSpPr>
        <p:spPr>
          <a:xfrm>
            <a:off x="2379058" y="2244884"/>
            <a:ext cx="8525393" cy="992828"/>
          </a:xfrm>
          <a:prstGeom prst="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fr-FR" sz="1600" i="1" dirty="0">
                <a:solidFill>
                  <a:schemeClr val="tx1"/>
                </a:solidFill>
              </a:rPr>
              <a:t>Pendant les quinze jours suivants, il allait faire très froid. D’abord la neige se mit à tomber. Comme ça, tout d’un coup, un matin, au moment même où Charlie </a:t>
            </a:r>
            <a:r>
              <a:rPr lang="fr-FR" sz="1600" i="1" dirty="0" err="1">
                <a:solidFill>
                  <a:schemeClr val="tx1"/>
                </a:solidFill>
              </a:rPr>
              <a:t>Bucket</a:t>
            </a:r>
            <a:r>
              <a:rPr lang="fr-FR" sz="1600" i="1" dirty="0">
                <a:solidFill>
                  <a:schemeClr val="tx1"/>
                </a:solidFill>
              </a:rPr>
              <a:t> s’habillait pour aller en classe. Par la fenêtre, il vit des gros flocons qui tournoyaient lentement dans un ciel glacial et livide</a:t>
            </a:r>
            <a:r>
              <a:rPr lang="fr-FR" sz="1600" i="1" dirty="0" smtClean="0">
                <a:solidFill>
                  <a:schemeClr val="tx1"/>
                </a:solidFill>
              </a:rPr>
              <a:t>.</a:t>
            </a:r>
            <a:endParaRPr lang="fr-FR" sz="1600" i="1" dirty="0">
              <a:solidFill>
                <a:schemeClr val="tx1"/>
              </a:solidFill>
            </a:endParaRPr>
          </a:p>
        </p:txBody>
      </p:sp>
      <p:cxnSp>
        <p:nvCxnSpPr>
          <p:cNvPr id="11" name="Connecteur droit 10"/>
          <p:cNvCxnSpPr/>
          <p:nvPr/>
        </p:nvCxnSpPr>
        <p:spPr>
          <a:xfrm>
            <a:off x="516331" y="992118"/>
            <a:ext cx="1150620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pic>
        <p:nvPicPr>
          <p:cNvPr id="6" name="Image 5"/>
          <p:cNvPicPr>
            <a:picLocks noChangeAspect="1"/>
          </p:cNvPicPr>
          <p:nvPr/>
        </p:nvPicPr>
        <p:blipFill>
          <a:blip r:embed="rId3" cstate="print"/>
          <a:stretch>
            <a:fillRect/>
          </a:stretch>
        </p:blipFill>
        <p:spPr>
          <a:xfrm>
            <a:off x="10463866" y="181880"/>
            <a:ext cx="1208181" cy="1088833"/>
          </a:xfrm>
          <a:prstGeom prst="rect">
            <a:avLst/>
          </a:prstGeom>
        </p:spPr>
      </p:pic>
      <p:grpSp>
        <p:nvGrpSpPr>
          <p:cNvPr id="21" name="Groupe 20"/>
          <p:cNvGrpSpPr/>
          <p:nvPr/>
        </p:nvGrpSpPr>
        <p:grpSpPr>
          <a:xfrm>
            <a:off x="10893208" y="1270713"/>
            <a:ext cx="1129323" cy="2194936"/>
            <a:chOff x="10455454" y="2102963"/>
            <a:chExt cx="1322397" cy="2647878"/>
          </a:xfrm>
        </p:grpSpPr>
        <p:grpSp>
          <p:nvGrpSpPr>
            <p:cNvPr id="22" name="Groupe 21"/>
            <p:cNvGrpSpPr/>
            <p:nvPr/>
          </p:nvGrpSpPr>
          <p:grpSpPr>
            <a:xfrm>
              <a:off x="10476199" y="3710173"/>
              <a:ext cx="1253093" cy="1040668"/>
              <a:chOff x="5596222" y="1804425"/>
              <a:chExt cx="1188000" cy="1188000"/>
            </a:xfrm>
          </p:grpSpPr>
          <p:pic>
            <p:nvPicPr>
              <p:cNvPr id="29" name="Image 28"/>
              <p:cNvPicPr>
                <a:picLocks noChangeAspect="1"/>
              </p:cNvPicPr>
              <p:nvPr/>
            </p:nvPicPr>
            <p:blipFill>
              <a:blip r:embed="rId4" cstate="print"/>
              <a:stretch>
                <a:fillRect/>
              </a:stretch>
            </p:blipFill>
            <p:spPr>
              <a:xfrm>
                <a:off x="5596222" y="1804425"/>
                <a:ext cx="1188000" cy="1188000"/>
              </a:xfrm>
              <a:prstGeom prst="rect">
                <a:avLst/>
              </a:prstGeom>
            </p:spPr>
          </p:pic>
          <p:sp>
            <p:nvSpPr>
              <p:cNvPr id="30" name="ZoneTexte 29"/>
              <p:cNvSpPr txBox="1"/>
              <p:nvPr/>
            </p:nvSpPr>
            <p:spPr>
              <a:xfrm>
                <a:off x="5971006" y="2181253"/>
                <a:ext cx="671979" cy="369332"/>
              </a:xfrm>
              <a:prstGeom prst="rect">
                <a:avLst/>
              </a:prstGeom>
              <a:noFill/>
            </p:spPr>
            <p:txBody>
              <a:bodyPr wrap="none" rtlCol="0">
                <a:spAutoFit/>
              </a:bodyPr>
              <a:lstStyle/>
              <a:p>
                <a:r>
                  <a:rPr lang="fr-FR" dirty="0">
                    <a:solidFill>
                      <a:schemeClr val="bg1"/>
                    </a:solidFill>
                  </a:rPr>
                  <a:t>Où ? </a:t>
                </a:r>
              </a:p>
            </p:txBody>
          </p:sp>
        </p:grpSp>
        <p:grpSp>
          <p:nvGrpSpPr>
            <p:cNvPr id="23" name="Groupe 22"/>
            <p:cNvGrpSpPr/>
            <p:nvPr/>
          </p:nvGrpSpPr>
          <p:grpSpPr>
            <a:xfrm>
              <a:off x="10455454" y="2871286"/>
              <a:ext cx="1322397" cy="1040668"/>
              <a:chOff x="3665626" y="1818998"/>
              <a:chExt cx="1253704" cy="1188000"/>
            </a:xfrm>
          </p:grpSpPr>
          <p:pic>
            <p:nvPicPr>
              <p:cNvPr id="27" name="Image 26"/>
              <p:cNvPicPr>
                <a:picLocks noChangeAspect="1"/>
              </p:cNvPicPr>
              <p:nvPr/>
            </p:nvPicPr>
            <p:blipFill>
              <a:blip r:embed="rId4" cstate="print"/>
              <a:stretch>
                <a:fillRect/>
              </a:stretch>
            </p:blipFill>
            <p:spPr>
              <a:xfrm>
                <a:off x="3665626" y="1818998"/>
                <a:ext cx="1188000" cy="1188000"/>
              </a:xfrm>
              <a:prstGeom prst="rect">
                <a:avLst/>
              </a:prstGeom>
            </p:spPr>
          </p:pic>
          <p:sp>
            <p:nvSpPr>
              <p:cNvPr id="28" name="Rectangle 27"/>
              <p:cNvSpPr/>
              <p:nvPr/>
            </p:nvSpPr>
            <p:spPr>
              <a:xfrm>
                <a:off x="3833869" y="2178743"/>
                <a:ext cx="1085461" cy="369332"/>
              </a:xfrm>
              <a:prstGeom prst="rect">
                <a:avLst/>
              </a:prstGeom>
            </p:spPr>
            <p:txBody>
              <a:bodyPr wrap="square">
                <a:spAutoFit/>
              </a:bodyPr>
              <a:lstStyle/>
              <a:p>
                <a:r>
                  <a:rPr lang="fr-FR" dirty="0">
                    <a:solidFill>
                      <a:schemeClr val="bg1"/>
                    </a:solidFill>
                  </a:rPr>
                  <a:t>Quand ? </a:t>
                </a:r>
              </a:p>
            </p:txBody>
          </p:sp>
        </p:grpSp>
        <p:grpSp>
          <p:nvGrpSpPr>
            <p:cNvPr id="24" name="Groupe 23"/>
            <p:cNvGrpSpPr/>
            <p:nvPr/>
          </p:nvGrpSpPr>
          <p:grpSpPr>
            <a:xfrm>
              <a:off x="10458539" y="2102963"/>
              <a:ext cx="1253093" cy="1040668"/>
              <a:chOff x="7493966" y="1830408"/>
              <a:chExt cx="1188000" cy="1188000"/>
            </a:xfrm>
          </p:grpSpPr>
          <p:pic>
            <p:nvPicPr>
              <p:cNvPr id="25" name="Image 24"/>
              <p:cNvPicPr>
                <a:picLocks noChangeAspect="1"/>
              </p:cNvPicPr>
              <p:nvPr/>
            </p:nvPicPr>
            <p:blipFill>
              <a:blip r:embed="rId4" cstate="print"/>
              <a:stretch>
                <a:fillRect/>
              </a:stretch>
            </p:blipFill>
            <p:spPr>
              <a:xfrm>
                <a:off x="7493966" y="1830408"/>
                <a:ext cx="1188000" cy="1188000"/>
              </a:xfrm>
              <a:prstGeom prst="rect">
                <a:avLst/>
              </a:prstGeom>
            </p:spPr>
          </p:pic>
          <p:sp>
            <p:nvSpPr>
              <p:cNvPr id="26" name="ZoneTexte 25"/>
              <p:cNvSpPr txBox="1"/>
              <p:nvPr/>
            </p:nvSpPr>
            <p:spPr>
              <a:xfrm>
                <a:off x="7836574" y="2191587"/>
                <a:ext cx="728084" cy="369332"/>
              </a:xfrm>
              <a:prstGeom prst="rect">
                <a:avLst/>
              </a:prstGeom>
              <a:noFill/>
            </p:spPr>
            <p:txBody>
              <a:bodyPr wrap="none" rtlCol="0">
                <a:spAutoFit/>
              </a:bodyPr>
              <a:lstStyle/>
              <a:p>
                <a:r>
                  <a:rPr lang="fr-FR" dirty="0">
                    <a:solidFill>
                      <a:schemeClr val="bg1"/>
                    </a:solidFill>
                  </a:rPr>
                  <a:t>Qui ? </a:t>
                </a:r>
              </a:p>
            </p:txBody>
          </p:sp>
        </p:grpSp>
      </p:grpSp>
      <p:sp>
        <p:nvSpPr>
          <p:cNvPr id="19" name="Titre 1"/>
          <p:cNvSpPr txBox="1">
            <a:spLocks/>
          </p:cNvSpPr>
          <p:nvPr/>
        </p:nvSpPr>
        <p:spPr>
          <a:xfrm>
            <a:off x="685800" y="122613"/>
            <a:ext cx="10975790"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600" b="1" i="1" dirty="0" smtClean="0">
                <a:solidFill>
                  <a:srgbClr val="0070C0"/>
                </a:solidFill>
                <a:latin typeface="+mn-lt"/>
              </a:rPr>
              <a:t>R22: </a:t>
            </a:r>
            <a:r>
              <a:rPr lang="fr-FR" sz="3200" dirty="0" smtClean="0">
                <a:solidFill>
                  <a:srgbClr val="0070C0"/>
                </a:solidFill>
                <a:latin typeface="+mn-lt"/>
              </a:rPr>
              <a:t>: Un enseignement structuré, systématique et explicite</a:t>
            </a:r>
          </a:p>
        </p:txBody>
      </p:sp>
      <p:sp>
        <p:nvSpPr>
          <p:cNvPr id="20" name="ZoneTexte 19"/>
          <p:cNvSpPr txBox="1"/>
          <p:nvPr/>
        </p:nvSpPr>
        <p:spPr>
          <a:xfrm>
            <a:off x="15367" y="-25774"/>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Tree>
    <p:extLst>
      <p:ext uri="{BB962C8B-B14F-4D97-AF65-F5344CB8AC3E}">
        <p14:creationId xmlns:p14="http://schemas.microsoft.com/office/powerpoint/2010/main" val="2087639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e 17"/>
          <p:cNvGrpSpPr/>
          <p:nvPr/>
        </p:nvGrpSpPr>
        <p:grpSpPr>
          <a:xfrm>
            <a:off x="11351975" y="1515324"/>
            <a:ext cx="689428" cy="1954986"/>
            <a:chOff x="10455454" y="2102963"/>
            <a:chExt cx="1365730" cy="2647878"/>
          </a:xfrm>
        </p:grpSpPr>
        <p:grpSp>
          <p:nvGrpSpPr>
            <p:cNvPr id="16" name="Groupe 15"/>
            <p:cNvGrpSpPr/>
            <p:nvPr/>
          </p:nvGrpSpPr>
          <p:grpSpPr>
            <a:xfrm>
              <a:off x="10476197" y="3710173"/>
              <a:ext cx="1273524" cy="1040668"/>
              <a:chOff x="5596222" y="1804425"/>
              <a:chExt cx="1207370" cy="1188000"/>
            </a:xfrm>
          </p:grpSpPr>
          <p:pic>
            <p:nvPicPr>
              <p:cNvPr id="9" name="Image 8"/>
              <p:cNvPicPr>
                <a:picLocks noChangeAspect="1"/>
              </p:cNvPicPr>
              <p:nvPr/>
            </p:nvPicPr>
            <p:blipFill>
              <a:blip r:embed="rId2" cstate="print"/>
              <a:stretch>
                <a:fillRect/>
              </a:stretch>
            </p:blipFill>
            <p:spPr>
              <a:xfrm>
                <a:off x="5596222" y="1804425"/>
                <a:ext cx="1188000" cy="1188000"/>
              </a:xfrm>
              <a:prstGeom prst="rect">
                <a:avLst/>
              </a:prstGeom>
            </p:spPr>
          </p:pic>
          <p:sp>
            <p:nvSpPr>
              <p:cNvPr id="14" name="ZoneTexte 13"/>
              <p:cNvSpPr txBox="1"/>
              <p:nvPr/>
            </p:nvSpPr>
            <p:spPr>
              <a:xfrm>
                <a:off x="5848650" y="2138487"/>
                <a:ext cx="954942" cy="428289"/>
              </a:xfrm>
              <a:prstGeom prst="rect">
                <a:avLst/>
              </a:prstGeom>
              <a:noFill/>
            </p:spPr>
            <p:txBody>
              <a:bodyPr wrap="none" rtlCol="0">
                <a:spAutoFit/>
              </a:bodyPr>
              <a:lstStyle/>
              <a:p>
                <a:r>
                  <a:rPr lang="fr-FR" sz="1200" dirty="0">
                    <a:solidFill>
                      <a:schemeClr val="bg1"/>
                    </a:solidFill>
                  </a:rPr>
                  <a:t>Où ? </a:t>
                </a:r>
              </a:p>
            </p:txBody>
          </p:sp>
        </p:grpSp>
        <p:grpSp>
          <p:nvGrpSpPr>
            <p:cNvPr id="19" name="Groupe 18"/>
            <p:cNvGrpSpPr/>
            <p:nvPr/>
          </p:nvGrpSpPr>
          <p:grpSpPr>
            <a:xfrm>
              <a:off x="10455454" y="2871286"/>
              <a:ext cx="1365728" cy="1040668"/>
              <a:chOff x="3665626" y="1818998"/>
              <a:chExt cx="1294784" cy="1188000"/>
            </a:xfrm>
          </p:grpSpPr>
          <p:pic>
            <p:nvPicPr>
              <p:cNvPr id="8" name="Image 7"/>
              <p:cNvPicPr>
                <a:picLocks noChangeAspect="1"/>
              </p:cNvPicPr>
              <p:nvPr/>
            </p:nvPicPr>
            <p:blipFill>
              <a:blip r:embed="rId2" cstate="print"/>
              <a:stretch>
                <a:fillRect/>
              </a:stretch>
            </p:blipFill>
            <p:spPr>
              <a:xfrm>
                <a:off x="3665626" y="1818998"/>
                <a:ext cx="1188000" cy="1188000"/>
              </a:xfrm>
              <a:prstGeom prst="rect">
                <a:avLst/>
              </a:prstGeom>
            </p:spPr>
          </p:pic>
          <p:sp>
            <p:nvSpPr>
              <p:cNvPr id="13" name="Rectangle 12"/>
              <p:cNvSpPr/>
              <p:nvPr/>
            </p:nvSpPr>
            <p:spPr>
              <a:xfrm>
                <a:off x="3665626" y="2177630"/>
                <a:ext cx="1294784" cy="404495"/>
              </a:xfrm>
              <a:prstGeom prst="rect">
                <a:avLst/>
              </a:prstGeom>
            </p:spPr>
            <p:txBody>
              <a:bodyPr wrap="square">
                <a:spAutoFit/>
              </a:bodyPr>
              <a:lstStyle/>
              <a:p>
                <a:r>
                  <a:rPr lang="fr-FR" sz="1100" dirty="0">
                    <a:solidFill>
                      <a:schemeClr val="bg1"/>
                    </a:solidFill>
                  </a:rPr>
                  <a:t>Quand ? </a:t>
                </a:r>
              </a:p>
            </p:txBody>
          </p:sp>
        </p:grpSp>
        <p:grpSp>
          <p:nvGrpSpPr>
            <p:cNvPr id="17" name="Groupe 16"/>
            <p:cNvGrpSpPr/>
            <p:nvPr/>
          </p:nvGrpSpPr>
          <p:grpSpPr>
            <a:xfrm>
              <a:off x="10458542" y="2102963"/>
              <a:ext cx="1362642" cy="1040668"/>
              <a:chOff x="7493966" y="1830408"/>
              <a:chExt cx="1291858" cy="1188000"/>
            </a:xfrm>
          </p:grpSpPr>
          <p:pic>
            <p:nvPicPr>
              <p:cNvPr id="10" name="Image 9"/>
              <p:cNvPicPr>
                <a:picLocks noChangeAspect="1"/>
              </p:cNvPicPr>
              <p:nvPr/>
            </p:nvPicPr>
            <p:blipFill>
              <a:blip r:embed="rId2" cstate="print"/>
              <a:stretch>
                <a:fillRect/>
              </a:stretch>
            </p:blipFill>
            <p:spPr>
              <a:xfrm>
                <a:off x="7493966" y="1830408"/>
                <a:ext cx="1188000" cy="1188000"/>
              </a:xfrm>
              <a:prstGeom prst="rect">
                <a:avLst/>
              </a:prstGeom>
            </p:spPr>
          </p:pic>
          <p:sp>
            <p:nvSpPr>
              <p:cNvPr id="15" name="ZoneTexte 14"/>
              <p:cNvSpPr txBox="1"/>
              <p:nvPr/>
            </p:nvSpPr>
            <p:spPr>
              <a:xfrm>
                <a:off x="7659282" y="2088726"/>
                <a:ext cx="1126542" cy="571052"/>
              </a:xfrm>
              <a:prstGeom prst="rect">
                <a:avLst/>
              </a:prstGeom>
              <a:noFill/>
            </p:spPr>
            <p:txBody>
              <a:bodyPr wrap="none" rtlCol="0">
                <a:spAutoFit/>
              </a:bodyPr>
              <a:lstStyle/>
              <a:p>
                <a:r>
                  <a:rPr lang="fr-FR" sz="1200" dirty="0">
                    <a:solidFill>
                      <a:schemeClr val="bg1"/>
                    </a:solidFill>
                  </a:rPr>
                  <a:t>Qui </a:t>
                </a:r>
                <a:r>
                  <a:rPr lang="fr-FR" dirty="0">
                    <a:solidFill>
                      <a:schemeClr val="bg1"/>
                    </a:solidFill>
                  </a:rPr>
                  <a:t>? </a:t>
                </a:r>
              </a:p>
            </p:txBody>
          </p:sp>
        </p:grpSp>
      </p:grpSp>
      <p:cxnSp>
        <p:nvCxnSpPr>
          <p:cNvPr id="11" name="Connecteur droit 10"/>
          <p:cNvCxnSpPr/>
          <p:nvPr/>
        </p:nvCxnSpPr>
        <p:spPr>
          <a:xfrm>
            <a:off x="618654" y="1061402"/>
            <a:ext cx="11506200" cy="0"/>
          </a:xfrm>
          <a:prstGeom prst="line">
            <a:avLst/>
          </a:prstGeom>
          <a:ln w="285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re 1"/>
          <p:cNvSpPr>
            <a:spLocks noGrp="1"/>
          </p:cNvSpPr>
          <p:nvPr>
            <p:ph type="title"/>
          </p:nvPr>
        </p:nvSpPr>
        <p:spPr>
          <a:xfrm>
            <a:off x="424747" y="1184067"/>
            <a:ext cx="10972800" cy="531741"/>
          </a:xfrm>
        </p:spPr>
        <p:txBody>
          <a:bodyPr>
            <a:noAutofit/>
          </a:bodyPr>
          <a:lstStyle/>
          <a:p>
            <a:pPr algn="l">
              <a:lnSpc>
                <a:spcPct val="100000"/>
              </a:lnSpc>
            </a:pPr>
            <a:r>
              <a:rPr lang="fr-FR" sz="2000" dirty="0"/>
              <a:t>Inférences de connaissances: </a:t>
            </a:r>
            <a:r>
              <a:rPr lang="fr-FR" sz="2000" b="1" dirty="0" smtClean="0"/>
              <a:t>Stratégie </a:t>
            </a:r>
            <a:r>
              <a:rPr lang="fr-FR" sz="2000" b="1" dirty="0"/>
              <a:t>du </a:t>
            </a:r>
            <a:r>
              <a:rPr lang="fr-FR" sz="2000" b="1" dirty="0" smtClean="0"/>
              <a:t>maçon</a:t>
            </a:r>
            <a:r>
              <a:rPr lang="fr-FR" sz="2000" dirty="0" smtClean="0"/>
              <a:t>  je construis </a:t>
            </a:r>
            <a:r>
              <a:rPr lang="fr-FR" sz="2000" dirty="0"/>
              <a:t>ma compréhension avec 3 briques : </a:t>
            </a:r>
            <a:r>
              <a:rPr lang="fr-FR" sz="3200" dirty="0"/>
              <a:t>		</a:t>
            </a:r>
          </a:p>
        </p:txBody>
      </p:sp>
      <p:sp>
        <p:nvSpPr>
          <p:cNvPr id="3" name="Espace réservé du contenu 2"/>
          <p:cNvSpPr>
            <a:spLocks noGrp="1"/>
          </p:cNvSpPr>
          <p:nvPr>
            <p:ph idx="1"/>
          </p:nvPr>
        </p:nvSpPr>
        <p:spPr>
          <a:xfrm>
            <a:off x="0" y="1728334"/>
            <a:ext cx="5626382" cy="3085206"/>
          </a:xfrm>
        </p:spPr>
        <p:txBody>
          <a:bodyPr>
            <a:normAutofit/>
          </a:bodyPr>
          <a:lstStyle/>
          <a:p>
            <a:pPr marL="719138" indent="0">
              <a:buNone/>
            </a:pPr>
            <a:r>
              <a:rPr lang="fr-FR" sz="2000" b="1" dirty="0" smtClean="0"/>
              <a:t>       2- Pratique guidée</a:t>
            </a:r>
            <a:r>
              <a:rPr lang="fr-FR" sz="2000" dirty="0" smtClean="0">
                <a:solidFill>
                  <a:schemeClr val="bg1"/>
                </a:solidFill>
                <a:sym typeface="Wingdings" pitchFamily="2" charset="2"/>
              </a:rPr>
              <a:t>)</a:t>
            </a:r>
            <a:endParaRPr lang="fr-FR" sz="2000" dirty="0"/>
          </a:p>
          <a:p>
            <a:pPr marL="550863" indent="-457200">
              <a:buFont typeface="Wingdings" panose="05000000000000000000" pitchFamily="2" charset="2"/>
              <a:buChar char="§"/>
            </a:pPr>
            <a:r>
              <a:rPr lang="fr-FR" sz="2000" dirty="0" smtClean="0"/>
              <a:t>Maître </a:t>
            </a:r>
            <a:r>
              <a:rPr lang="fr-FR" sz="2000" dirty="0"/>
              <a:t>et élèves coopèrent à </a:t>
            </a:r>
            <a:r>
              <a:rPr lang="fr-FR" sz="2000" dirty="0" smtClean="0"/>
              <a:t>l’appropriation </a:t>
            </a:r>
            <a:r>
              <a:rPr lang="fr-FR" sz="2000" dirty="0"/>
              <a:t>de la stratégie (discussion et le débat – verbalisation, discussion et argumentation</a:t>
            </a:r>
            <a:r>
              <a:rPr lang="fr-FR" sz="2000" dirty="0" smtClean="0"/>
              <a:t>)</a:t>
            </a:r>
            <a:endParaRPr lang="fr-FR" sz="2000" dirty="0"/>
          </a:p>
          <a:p>
            <a:pPr marL="541338" indent="-447675">
              <a:buFont typeface="Wingdings" panose="05000000000000000000" pitchFamily="2" charset="2"/>
              <a:buChar char="§"/>
              <a:tabLst>
                <a:tab pos="177800" algn="l"/>
              </a:tabLst>
            </a:pPr>
            <a:r>
              <a:rPr lang="fr-FR" sz="2000" dirty="0"/>
              <a:t>Dispositifs </a:t>
            </a:r>
            <a:r>
              <a:rPr lang="fr-FR" sz="2000" dirty="0" smtClean="0"/>
              <a:t>collaboratifs</a:t>
            </a:r>
            <a:endParaRPr lang="fr-FR" sz="2000" dirty="0"/>
          </a:p>
          <a:p>
            <a:pPr marL="541338" indent="-447675">
              <a:buFont typeface="Wingdings" panose="05000000000000000000" pitchFamily="2" charset="2"/>
              <a:buChar char="§"/>
              <a:tabLst>
                <a:tab pos="177800" algn="l"/>
              </a:tabLst>
            </a:pPr>
            <a:r>
              <a:rPr lang="fr-FR" sz="2000" dirty="0"/>
              <a:t>Formalisation de la stratégie </a:t>
            </a:r>
            <a:r>
              <a:rPr lang="fr-FR" sz="2000" dirty="0" smtClean="0"/>
              <a:t>apprise</a:t>
            </a:r>
          </a:p>
          <a:p>
            <a:pPr marL="541338" indent="0">
              <a:buNone/>
              <a:tabLst>
                <a:tab pos="177800" algn="l"/>
              </a:tabLst>
            </a:pPr>
            <a:r>
              <a:rPr lang="fr-FR" sz="2000" dirty="0" smtClean="0"/>
              <a:t> </a:t>
            </a:r>
            <a:r>
              <a:rPr lang="fr-FR" sz="2000" dirty="0"/>
              <a:t>(synthèse graphique…)</a:t>
            </a:r>
          </a:p>
          <a:p>
            <a:pPr marL="719138" indent="0">
              <a:buNone/>
            </a:pPr>
            <a:endParaRPr lang="fr-FR" sz="2000" dirty="0" smtClean="0"/>
          </a:p>
          <a:p>
            <a:pPr marL="93663" indent="0">
              <a:buNone/>
            </a:pPr>
            <a:endParaRPr lang="fr-FR" sz="2000" b="1" dirty="0"/>
          </a:p>
        </p:txBody>
      </p:sp>
      <p:pic>
        <p:nvPicPr>
          <p:cNvPr id="6" name="Image 5"/>
          <p:cNvPicPr>
            <a:picLocks noChangeAspect="1"/>
          </p:cNvPicPr>
          <p:nvPr/>
        </p:nvPicPr>
        <p:blipFill>
          <a:blip r:embed="rId3" cstate="print"/>
          <a:stretch>
            <a:fillRect/>
          </a:stretch>
        </p:blipFill>
        <p:spPr>
          <a:xfrm>
            <a:off x="10767059" y="165452"/>
            <a:ext cx="1274343" cy="1148459"/>
          </a:xfrm>
          <a:prstGeom prst="rect">
            <a:avLst/>
          </a:prstGeom>
        </p:spPr>
      </p:pic>
      <p:graphicFrame>
        <p:nvGraphicFramePr>
          <p:cNvPr id="12" name="Tableau 11"/>
          <p:cNvGraphicFramePr>
            <a:graphicFrameLocks noGrp="1"/>
          </p:cNvGraphicFramePr>
          <p:nvPr>
            <p:extLst/>
          </p:nvPr>
        </p:nvGraphicFramePr>
        <p:xfrm>
          <a:off x="5616682" y="1843186"/>
          <a:ext cx="5489901" cy="2103120"/>
        </p:xfrm>
        <a:graphic>
          <a:graphicData uri="http://schemas.openxmlformats.org/drawingml/2006/table">
            <a:tbl>
              <a:tblPr firstRow="1" bandRow="1">
                <a:tableStyleId>{3C2FFA5D-87B4-456A-9821-1D502468CF0F}</a:tableStyleId>
              </a:tblPr>
              <a:tblGrid>
                <a:gridCol w="1992441"/>
                <a:gridCol w="3497460"/>
              </a:tblGrid>
              <a:tr h="533034">
                <a:tc gridSpan="2">
                  <a:txBody>
                    <a:bodyPr/>
                    <a:lstStyle/>
                    <a:p>
                      <a:r>
                        <a:rPr lang="fr-FR" sz="1800" dirty="0" smtClean="0"/>
                        <a:t>La dame écoute le cœur de l’enfant, palpe son ventre et remplit une ordonnance.</a:t>
                      </a:r>
                    </a:p>
                  </a:txBody>
                  <a:tcPr>
                    <a:solidFill>
                      <a:schemeClr val="bg2">
                        <a:lumMod val="75000"/>
                      </a:schemeClr>
                    </a:solidFill>
                  </a:tcPr>
                </a:tc>
                <a:tc hMerge="1">
                  <a:txBody>
                    <a:bodyPr/>
                    <a:lstStyle/>
                    <a:p>
                      <a:endParaRPr lang="fr-FR"/>
                    </a:p>
                  </a:txBody>
                  <a:tcPr/>
                </a:tc>
              </a:tr>
              <a:tr h="304591">
                <a:tc>
                  <a:txBody>
                    <a:bodyPr/>
                    <a:lstStyle/>
                    <a:p>
                      <a:r>
                        <a:rPr lang="fr-FR" sz="1800" dirty="0" smtClean="0"/>
                        <a:t>1-Je m’interroge :</a:t>
                      </a:r>
                    </a:p>
                  </a:txBody>
                  <a:tcPr>
                    <a:solidFill>
                      <a:schemeClr val="accent2">
                        <a:lumMod val="20000"/>
                        <a:lumOff val="80000"/>
                      </a:schemeClr>
                    </a:solidFill>
                  </a:tcPr>
                </a:tc>
                <a:tc>
                  <a:txBody>
                    <a:bodyPr/>
                    <a:lstStyle/>
                    <a:p>
                      <a:endParaRPr lang="fr-FR" dirty="0"/>
                    </a:p>
                  </a:txBody>
                  <a:tcPr>
                    <a:solidFill>
                      <a:schemeClr val="accent2">
                        <a:lumMod val="20000"/>
                        <a:lumOff val="80000"/>
                      </a:schemeClr>
                    </a:solidFill>
                  </a:tcPr>
                </a:tc>
              </a:tr>
              <a:tr h="304591">
                <a:tc>
                  <a:txBody>
                    <a:bodyPr/>
                    <a:lstStyle/>
                    <a:p>
                      <a:r>
                        <a:rPr lang="fr-FR" sz="1800" dirty="0" smtClean="0"/>
                        <a:t>2-Je relis : </a:t>
                      </a:r>
                    </a:p>
                  </a:txBody>
                  <a:tcPr>
                    <a:solidFill>
                      <a:schemeClr val="accent2">
                        <a:lumMod val="20000"/>
                        <a:lumOff val="80000"/>
                      </a:schemeClr>
                    </a:solidFill>
                  </a:tcPr>
                </a:tc>
                <a:tc>
                  <a:txBody>
                    <a:bodyPr/>
                    <a:lstStyle/>
                    <a:p>
                      <a:endParaRPr lang="fr-FR" sz="1800" dirty="0" smtClean="0"/>
                    </a:p>
                  </a:txBody>
                  <a:tcPr>
                    <a:solidFill>
                      <a:schemeClr val="accent2">
                        <a:lumMod val="20000"/>
                        <a:lumOff val="80000"/>
                      </a:schemeClr>
                    </a:solidFill>
                  </a:tcPr>
                </a:tc>
              </a:tr>
              <a:tr h="304591">
                <a:tc>
                  <a:txBody>
                    <a:bodyPr/>
                    <a:lstStyle/>
                    <a:p>
                      <a:r>
                        <a:rPr lang="fr-FR" sz="1800" dirty="0" smtClean="0"/>
                        <a:t>3-Je sais : </a:t>
                      </a:r>
                    </a:p>
                  </a:txBody>
                  <a:tcPr>
                    <a:solidFill>
                      <a:schemeClr val="accent2">
                        <a:lumMod val="20000"/>
                        <a:lumOff val="80000"/>
                      </a:schemeClr>
                    </a:solidFill>
                  </a:tcPr>
                </a:tc>
                <a:tc>
                  <a:txBody>
                    <a:bodyPr/>
                    <a:lstStyle/>
                    <a:p>
                      <a:endParaRPr lang="fr-FR" dirty="0"/>
                    </a:p>
                  </a:txBody>
                  <a:tcPr>
                    <a:solidFill>
                      <a:schemeClr val="accent2">
                        <a:lumMod val="20000"/>
                        <a:lumOff val="80000"/>
                      </a:schemeClr>
                    </a:solidFill>
                  </a:tcPr>
                </a:tc>
              </a:tr>
              <a:tr h="304591">
                <a:tc>
                  <a:txBody>
                    <a:bodyPr/>
                    <a:lstStyle/>
                    <a:p>
                      <a:r>
                        <a:rPr lang="fr-FR" sz="1800" dirty="0" smtClean="0"/>
                        <a:t>4-Je construis : </a:t>
                      </a:r>
                    </a:p>
                  </a:txBody>
                  <a:tcPr>
                    <a:solidFill>
                      <a:schemeClr val="accent2">
                        <a:lumMod val="20000"/>
                        <a:lumOff val="80000"/>
                      </a:schemeClr>
                    </a:solidFill>
                  </a:tcPr>
                </a:tc>
                <a:tc>
                  <a:txBody>
                    <a:bodyPr/>
                    <a:lstStyle/>
                    <a:p>
                      <a:endParaRPr lang="fr-FR" dirty="0"/>
                    </a:p>
                  </a:txBody>
                  <a:tcPr>
                    <a:solidFill>
                      <a:schemeClr val="accent2">
                        <a:lumMod val="20000"/>
                        <a:lumOff val="80000"/>
                      </a:schemeClr>
                    </a:solidFill>
                  </a:tcPr>
                </a:tc>
              </a:tr>
            </a:tbl>
          </a:graphicData>
        </a:graphic>
      </p:graphicFrame>
      <p:graphicFrame>
        <p:nvGraphicFramePr>
          <p:cNvPr id="21" name="Tableau 20"/>
          <p:cNvGraphicFramePr>
            <a:graphicFrameLocks noGrp="1"/>
          </p:cNvGraphicFramePr>
          <p:nvPr>
            <p:extLst/>
          </p:nvPr>
        </p:nvGraphicFramePr>
        <p:xfrm>
          <a:off x="127416" y="4253522"/>
          <a:ext cx="6525896" cy="2314953"/>
        </p:xfrm>
        <a:graphic>
          <a:graphicData uri="http://schemas.openxmlformats.org/drawingml/2006/table">
            <a:tbl>
              <a:tblPr firstRow="1" firstCol="1" bandRow="1">
                <a:tableStyleId>{5C22544A-7EE6-4342-B048-85BDC9FD1C3A}</a:tableStyleId>
              </a:tblPr>
              <a:tblGrid>
                <a:gridCol w="375197"/>
                <a:gridCol w="1752331"/>
                <a:gridCol w="2949357"/>
                <a:gridCol w="1449011"/>
              </a:tblGrid>
              <a:tr h="256805">
                <a:tc>
                  <a:txBody>
                    <a:bodyPr/>
                    <a:lstStyle/>
                    <a:p>
                      <a:pPr algn="just">
                        <a:lnSpc>
                          <a:spcPct val="115000"/>
                        </a:lnSpc>
                        <a:spcAft>
                          <a:spcPts val="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a:txBody>
                    <a:bodyPr/>
                    <a:lstStyle/>
                    <a:p>
                      <a:pPr algn="just">
                        <a:lnSpc>
                          <a:spcPct val="115000"/>
                        </a:lnSpc>
                        <a:spcAft>
                          <a:spcPts val="0"/>
                        </a:spcAft>
                      </a:pPr>
                      <a:r>
                        <a:rPr lang="fr-FR" sz="1400" dirty="0">
                          <a:effectLst/>
                        </a:rPr>
                        <a:t>Difficulté </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a:txBody>
                    <a:bodyPr/>
                    <a:lstStyle/>
                    <a:p>
                      <a:pPr algn="just">
                        <a:lnSpc>
                          <a:spcPct val="115000"/>
                        </a:lnSpc>
                        <a:spcAft>
                          <a:spcPts val="0"/>
                        </a:spcAft>
                      </a:pPr>
                      <a:r>
                        <a:rPr lang="fr-FR" sz="1400" dirty="0">
                          <a:effectLst/>
                        </a:rPr>
                        <a:t>Démarche </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c>
                  <a:txBody>
                    <a:bodyPr/>
                    <a:lstStyle/>
                    <a:p>
                      <a:pPr algn="just">
                        <a:lnSpc>
                          <a:spcPct val="115000"/>
                        </a:lnSpc>
                        <a:spcAft>
                          <a:spcPts val="0"/>
                        </a:spcAft>
                      </a:pPr>
                      <a:r>
                        <a:rPr lang="fr-FR" sz="1400" dirty="0">
                          <a:effectLst/>
                        </a:rPr>
                        <a:t>Vérification</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bg2">
                        <a:lumMod val="75000"/>
                      </a:schemeClr>
                    </a:solidFill>
                  </a:tcPr>
                </a:tc>
              </a:tr>
              <a:tr h="2058148">
                <a:tc>
                  <a:txBody>
                    <a:bodyPr/>
                    <a:lstStyle/>
                    <a:p>
                      <a:pPr marL="71755" marR="71755" algn="ctr">
                        <a:lnSpc>
                          <a:spcPct val="115000"/>
                        </a:lnSpc>
                        <a:spcAft>
                          <a:spcPts val="0"/>
                        </a:spcAft>
                      </a:pPr>
                      <a:r>
                        <a:rPr lang="fr-FR" sz="1400" dirty="0">
                          <a:effectLst/>
                        </a:rPr>
                        <a:t>Procédure</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vert="vert270">
                    <a:solidFill>
                      <a:schemeClr val="bg2">
                        <a:lumMod val="75000"/>
                      </a:schemeClr>
                    </a:solidFill>
                  </a:tcPr>
                </a:tc>
                <a:tc>
                  <a:txBody>
                    <a:bodyPr/>
                    <a:lstStyle/>
                    <a:p>
                      <a:pPr algn="just">
                        <a:lnSpc>
                          <a:spcPct val="115000"/>
                        </a:lnSpc>
                        <a:spcAft>
                          <a:spcPts val="0"/>
                        </a:spcAft>
                      </a:pPr>
                      <a:r>
                        <a:rPr lang="fr-FR" sz="1400" dirty="0">
                          <a:effectLst/>
                        </a:rPr>
                        <a:t>Je ne comprends pas :</a:t>
                      </a:r>
                    </a:p>
                    <a:p>
                      <a:pPr algn="l">
                        <a:lnSpc>
                          <a:spcPct val="115000"/>
                        </a:lnSpc>
                        <a:spcAft>
                          <a:spcPts val="0"/>
                        </a:spcAft>
                      </a:pPr>
                      <a:r>
                        <a:rPr lang="fr-FR" sz="1400" dirty="0" smtClean="0">
                          <a:effectLst/>
                        </a:rPr>
                        <a:t>-</a:t>
                      </a:r>
                      <a:r>
                        <a:rPr lang="fr-FR" sz="1400" baseline="0" dirty="0" smtClean="0">
                          <a:effectLst/>
                        </a:rPr>
                        <a:t> </a:t>
                      </a:r>
                      <a:r>
                        <a:rPr lang="fr-FR" sz="1400" dirty="0" smtClean="0">
                          <a:effectLst/>
                        </a:rPr>
                        <a:t>Où </a:t>
                      </a:r>
                      <a:r>
                        <a:rPr lang="fr-FR" sz="1400" dirty="0">
                          <a:effectLst/>
                        </a:rPr>
                        <a:t>se déroule un </a:t>
                      </a:r>
                      <a:r>
                        <a:rPr lang="fr-FR" sz="1400" dirty="0" smtClean="0">
                          <a:effectLst/>
                        </a:rPr>
                        <a:t>évènement</a:t>
                      </a:r>
                      <a:endParaRPr lang="fr-FR" sz="1400" dirty="0">
                        <a:effectLst/>
                      </a:endParaRPr>
                    </a:p>
                    <a:p>
                      <a:pPr algn="l">
                        <a:lnSpc>
                          <a:spcPct val="115000"/>
                        </a:lnSpc>
                        <a:spcAft>
                          <a:spcPts val="0"/>
                        </a:spcAft>
                      </a:pPr>
                      <a:r>
                        <a:rPr lang="fr-FR" sz="1400" dirty="0" smtClean="0">
                          <a:effectLst/>
                        </a:rPr>
                        <a:t>- Quand </a:t>
                      </a:r>
                      <a:r>
                        <a:rPr lang="fr-FR" sz="1400" dirty="0">
                          <a:effectLst/>
                        </a:rPr>
                        <a:t>se déroule un </a:t>
                      </a:r>
                      <a:r>
                        <a:rPr lang="fr-FR" sz="1400" dirty="0" smtClean="0">
                          <a:effectLst/>
                        </a:rPr>
                        <a:t>évènement</a:t>
                      </a:r>
                      <a:endParaRPr lang="fr-FR" sz="1400" dirty="0">
                        <a:effectLst/>
                      </a:endParaRPr>
                    </a:p>
                    <a:p>
                      <a:pPr algn="l">
                        <a:lnSpc>
                          <a:spcPct val="115000"/>
                        </a:lnSpc>
                        <a:spcAft>
                          <a:spcPts val="0"/>
                        </a:spcAft>
                      </a:pPr>
                      <a:r>
                        <a:rPr lang="fr-FR" sz="1400" dirty="0" smtClean="0">
                          <a:effectLst/>
                        </a:rPr>
                        <a:t>- Qui </a:t>
                      </a:r>
                      <a:r>
                        <a:rPr lang="fr-FR" sz="1400" dirty="0">
                          <a:effectLst/>
                        </a:rPr>
                        <a:t>est le personnage</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15000"/>
                        </a:lnSpc>
                        <a:spcAft>
                          <a:spcPts val="0"/>
                        </a:spcAft>
                      </a:pPr>
                      <a:r>
                        <a:rPr lang="fr-FR" sz="1400" dirty="0">
                          <a:effectLst/>
                        </a:rPr>
                        <a:t>1- Je m’interroge : Quelle l’information manque ? je me pose la question où ?, quand ? </a:t>
                      </a:r>
                      <a:r>
                        <a:rPr lang="fr-FR" sz="1400" dirty="0" smtClean="0">
                          <a:effectLst/>
                        </a:rPr>
                        <a:t> </a:t>
                      </a:r>
                      <a:r>
                        <a:rPr lang="fr-FR" sz="1400" dirty="0">
                          <a:effectLst/>
                        </a:rPr>
                        <a:t>qui ?</a:t>
                      </a:r>
                    </a:p>
                    <a:p>
                      <a:pPr algn="l">
                        <a:lnSpc>
                          <a:spcPct val="115000"/>
                        </a:lnSpc>
                        <a:spcAft>
                          <a:spcPts val="0"/>
                        </a:spcAft>
                      </a:pPr>
                      <a:r>
                        <a:rPr lang="fr-FR" sz="1400" dirty="0">
                          <a:effectLst/>
                        </a:rPr>
                        <a:t>2- </a:t>
                      </a:r>
                      <a:r>
                        <a:rPr lang="fr-FR" sz="1400" dirty="0" smtClean="0">
                          <a:effectLst/>
                        </a:rPr>
                        <a:t>Je </a:t>
                      </a:r>
                      <a:r>
                        <a:rPr lang="fr-FR" sz="1400" dirty="0">
                          <a:effectLst/>
                        </a:rPr>
                        <a:t>relis le texte pour trouver les informations qui peuvent m’aider</a:t>
                      </a:r>
                    </a:p>
                    <a:p>
                      <a:pPr algn="l">
                        <a:lnSpc>
                          <a:spcPct val="115000"/>
                        </a:lnSpc>
                        <a:spcAft>
                          <a:spcPts val="0"/>
                        </a:spcAft>
                      </a:pPr>
                      <a:r>
                        <a:rPr lang="fr-FR" sz="1400" dirty="0" smtClean="0">
                          <a:effectLst/>
                        </a:rPr>
                        <a:t>3- Je </a:t>
                      </a:r>
                      <a:r>
                        <a:rPr lang="fr-FR" sz="1400" dirty="0">
                          <a:effectLst/>
                        </a:rPr>
                        <a:t>complète avec mes connaissances </a:t>
                      </a:r>
                    </a:p>
                    <a:p>
                      <a:pPr algn="l">
                        <a:lnSpc>
                          <a:spcPct val="115000"/>
                        </a:lnSpc>
                        <a:spcAft>
                          <a:spcPts val="0"/>
                        </a:spcAft>
                      </a:pPr>
                      <a:r>
                        <a:rPr lang="fr-FR" sz="1400" dirty="0" smtClean="0">
                          <a:effectLst/>
                        </a:rPr>
                        <a:t>4- Je construis </a:t>
                      </a:r>
                      <a:r>
                        <a:rPr lang="fr-FR" sz="1400" dirty="0">
                          <a:effectLst/>
                        </a:rPr>
                        <a:t>ma réponse.</a:t>
                      </a:r>
                      <a:endParaRPr lang="fr-FR" sz="14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tc>
                  <a:txBody>
                    <a:bodyPr/>
                    <a:lstStyle/>
                    <a:p>
                      <a:pPr algn="l">
                        <a:lnSpc>
                          <a:spcPct val="115000"/>
                        </a:lnSpc>
                        <a:spcAft>
                          <a:spcPts val="0"/>
                        </a:spcAft>
                      </a:pPr>
                      <a:r>
                        <a:rPr lang="fr-FR" sz="1400" dirty="0">
                          <a:effectLst/>
                        </a:rPr>
                        <a:t>Je vérifie que ma réponse permet de mieux comprendre l’évènement</a:t>
                      </a:r>
                    </a:p>
                    <a:p>
                      <a:pPr algn="just">
                        <a:lnSpc>
                          <a:spcPct val="115000"/>
                        </a:lnSpc>
                        <a:spcAft>
                          <a:spcPts val="0"/>
                        </a:spcAft>
                      </a:pPr>
                      <a:r>
                        <a:rPr lang="fr-FR" sz="1100" dirty="0">
                          <a:effectLst/>
                        </a:rPr>
                        <a:t> </a:t>
                      </a:r>
                      <a:endParaRPr lang="fr-FR" sz="1100" dirty="0">
                        <a:effectLst/>
                        <a:latin typeface="Calibri" panose="020F050202020403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tr>
            </a:tbl>
          </a:graphicData>
        </a:graphic>
      </p:graphicFrame>
      <p:sp>
        <p:nvSpPr>
          <p:cNvPr id="22" name="ZoneTexte 21"/>
          <p:cNvSpPr txBox="1"/>
          <p:nvPr/>
        </p:nvSpPr>
        <p:spPr>
          <a:xfrm>
            <a:off x="6653312" y="4560522"/>
            <a:ext cx="5516813" cy="1631216"/>
          </a:xfrm>
          <a:prstGeom prst="rect">
            <a:avLst/>
          </a:prstGeom>
          <a:noFill/>
        </p:spPr>
        <p:txBody>
          <a:bodyPr wrap="square" rtlCol="0">
            <a:spAutoFit/>
          </a:bodyPr>
          <a:lstStyle/>
          <a:p>
            <a:pPr marL="719138" indent="0">
              <a:buNone/>
            </a:pPr>
            <a:r>
              <a:rPr lang="fr-FR" sz="2000" b="1" dirty="0"/>
              <a:t>3- Entraînement</a:t>
            </a:r>
          </a:p>
          <a:p>
            <a:pPr marL="625475" indent="-447675">
              <a:buFont typeface="Wingdings" panose="05000000000000000000" pitchFamily="2" charset="2"/>
              <a:buChar char="§"/>
            </a:pPr>
            <a:r>
              <a:rPr lang="fr-FR" sz="2000" dirty="0"/>
              <a:t>Intégrer progressivement la stratégie au bagage cognitif pour une utilisation flexible</a:t>
            </a:r>
          </a:p>
          <a:p>
            <a:pPr marL="625475" indent="-447675">
              <a:buFont typeface="Wingdings" panose="05000000000000000000" pitchFamily="2" charset="2"/>
              <a:buChar char="§"/>
            </a:pPr>
            <a:r>
              <a:rPr lang="fr-FR" sz="2000" dirty="0"/>
              <a:t>Seuls ou en groupes</a:t>
            </a:r>
          </a:p>
          <a:p>
            <a:pPr marL="625475" indent="-447675">
              <a:buFont typeface="Wingdings" panose="05000000000000000000" pitchFamily="2" charset="2"/>
              <a:buChar char="§"/>
            </a:pPr>
            <a:r>
              <a:rPr lang="fr-FR" sz="2000" dirty="0"/>
              <a:t>Exercices et </a:t>
            </a:r>
            <a:r>
              <a:rPr lang="fr-FR" sz="2000" dirty="0" smtClean="0"/>
              <a:t>narrations / documentaires</a:t>
            </a:r>
            <a:endParaRPr lang="fr-FR" sz="2000" dirty="0"/>
          </a:p>
        </p:txBody>
      </p:sp>
      <p:sp>
        <p:nvSpPr>
          <p:cNvPr id="23" name="ZoneTexte 22"/>
          <p:cNvSpPr txBox="1"/>
          <p:nvPr/>
        </p:nvSpPr>
        <p:spPr>
          <a:xfrm>
            <a:off x="52320" y="6581001"/>
            <a:ext cx="1358834" cy="276999"/>
          </a:xfrm>
          <a:prstGeom prst="rect">
            <a:avLst/>
          </a:prstGeom>
          <a:noFill/>
          <a:ln>
            <a:solidFill>
              <a:schemeClr val="tx1"/>
            </a:solidFill>
          </a:ln>
        </p:spPr>
        <p:txBody>
          <a:bodyPr wrap="none" rtlCol="0">
            <a:spAutoFit/>
          </a:bodyPr>
          <a:lstStyle/>
          <a:p>
            <a:r>
              <a:rPr lang="fr-FR" sz="1200" dirty="0" smtClean="0"/>
              <a:t>Lima, Bianco, 2016</a:t>
            </a:r>
            <a:endParaRPr lang="fr-FR" sz="1200" dirty="0"/>
          </a:p>
        </p:txBody>
      </p:sp>
      <p:sp>
        <p:nvSpPr>
          <p:cNvPr id="24" name="Titre 1"/>
          <p:cNvSpPr txBox="1">
            <a:spLocks/>
          </p:cNvSpPr>
          <p:nvPr/>
        </p:nvSpPr>
        <p:spPr>
          <a:xfrm>
            <a:off x="671662" y="190813"/>
            <a:ext cx="10975790" cy="8594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fr-FR" sz="3600" b="1" i="1" dirty="0" smtClean="0">
                <a:solidFill>
                  <a:srgbClr val="0070C0"/>
                </a:solidFill>
                <a:latin typeface="+mn-lt"/>
              </a:rPr>
              <a:t>R22: </a:t>
            </a:r>
            <a:r>
              <a:rPr lang="fr-FR" sz="3200" dirty="0" smtClean="0">
                <a:solidFill>
                  <a:srgbClr val="0070C0"/>
                </a:solidFill>
                <a:latin typeface="+mn-lt"/>
              </a:rPr>
              <a:t>: Un enseignement structuré, systématique et explicite</a:t>
            </a:r>
          </a:p>
        </p:txBody>
      </p:sp>
      <p:sp>
        <p:nvSpPr>
          <p:cNvPr id="25" name="ZoneTexte 24"/>
          <p:cNvSpPr txBox="1"/>
          <p:nvPr/>
        </p:nvSpPr>
        <p:spPr>
          <a:xfrm>
            <a:off x="-11259" y="-111020"/>
            <a:ext cx="2927533" cy="461665"/>
          </a:xfrm>
          <a:prstGeom prst="rect">
            <a:avLst/>
          </a:prstGeom>
          <a:noFill/>
        </p:spPr>
        <p:txBody>
          <a:bodyPr wrap="none" rtlCol="0">
            <a:spAutoFit/>
          </a:bodyPr>
          <a:lstStyle/>
          <a:p>
            <a:r>
              <a:rPr lang="fr-FR" sz="2400" dirty="0"/>
              <a:t>Les </a:t>
            </a:r>
            <a:r>
              <a:rPr lang="fr-FR" sz="2400" dirty="0" smtClean="0"/>
              <a:t>recommandations</a:t>
            </a:r>
            <a:endParaRPr lang="fr-FR" sz="2400" dirty="0"/>
          </a:p>
        </p:txBody>
      </p:sp>
    </p:spTree>
    <p:extLst>
      <p:ext uri="{BB962C8B-B14F-4D97-AF65-F5344CB8AC3E}">
        <p14:creationId xmlns:p14="http://schemas.microsoft.com/office/powerpoint/2010/main" val="33467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CONCLUSION</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14743856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5071" y="0"/>
            <a:ext cx="10697952" cy="1793631"/>
          </a:xfrm>
        </p:spPr>
        <p:txBody>
          <a:bodyPr>
            <a:normAutofit fontScale="90000"/>
          </a:bodyPr>
          <a:lstStyle/>
          <a:p>
            <a:r>
              <a:rPr lang="fr-FR" dirty="0" smtClean="0"/>
              <a:t>La place et le rôle du maitre </a:t>
            </a:r>
            <a:br>
              <a:rPr lang="fr-FR" dirty="0" smtClean="0"/>
            </a:br>
            <a:r>
              <a:rPr lang="fr-FR" dirty="0" smtClean="0"/>
              <a:t>d’après Catherine  </a:t>
            </a:r>
            <a:r>
              <a:rPr lang="fr-FR" dirty="0" err="1"/>
              <a:t>Tauveron</a:t>
            </a:r>
            <a:r>
              <a:rPr lang="fr-FR" dirty="0"/>
              <a:t>  </a:t>
            </a:r>
            <a:br>
              <a:rPr lang="fr-FR" dirty="0"/>
            </a:br>
            <a:endParaRPr lang="fr-FR" dirty="0"/>
          </a:p>
        </p:txBody>
      </p:sp>
      <p:sp>
        <p:nvSpPr>
          <p:cNvPr id="3" name="Espace réservé du contenu 2"/>
          <p:cNvSpPr>
            <a:spLocks noGrp="1"/>
          </p:cNvSpPr>
          <p:nvPr>
            <p:ph idx="1"/>
          </p:nvPr>
        </p:nvSpPr>
        <p:spPr>
          <a:xfrm>
            <a:off x="1125415" y="1406769"/>
            <a:ext cx="10656277" cy="5451231"/>
          </a:xfrm>
        </p:spPr>
        <p:txBody>
          <a:bodyPr>
            <a:noAutofit/>
          </a:bodyPr>
          <a:lstStyle/>
          <a:p>
            <a:r>
              <a:rPr lang="fr-FR" sz="2800" dirty="0" smtClean="0"/>
              <a:t>Construire une culture commune </a:t>
            </a:r>
            <a:r>
              <a:rPr lang="fr-FR" sz="2800" dirty="0" smtClean="0">
                <a:sym typeface="Wingdings" panose="05000000000000000000" pitchFamily="2" charset="2"/>
              </a:rPr>
              <a:t> </a:t>
            </a:r>
            <a:r>
              <a:rPr lang="fr-FR" sz="2800" b="1" dirty="0">
                <a:solidFill>
                  <a:srgbClr val="FF0000"/>
                </a:solidFill>
                <a:sym typeface="Wingdings" panose="05000000000000000000" pitchFamily="2" charset="2"/>
              </a:rPr>
              <a:t>r</a:t>
            </a:r>
            <a:r>
              <a:rPr lang="fr-FR" sz="2800" b="1" dirty="0" smtClean="0">
                <a:solidFill>
                  <a:srgbClr val="FF0000"/>
                </a:solidFill>
                <a:sym typeface="Wingdings" panose="05000000000000000000" pitchFamily="2" charset="2"/>
              </a:rPr>
              <a:t>éseaux de lectures </a:t>
            </a:r>
          </a:p>
          <a:p>
            <a:r>
              <a:rPr lang="fr-FR" sz="2800" dirty="0" smtClean="0">
                <a:sym typeface="Wingdings" panose="05000000000000000000" pitchFamily="2" charset="2"/>
              </a:rPr>
              <a:t>Bien connaitre </a:t>
            </a:r>
            <a:r>
              <a:rPr lang="fr-FR" sz="2800" dirty="0">
                <a:sym typeface="Wingdings" panose="05000000000000000000" pitchFamily="2" charset="2"/>
              </a:rPr>
              <a:t>le </a:t>
            </a:r>
            <a:r>
              <a:rPr lang="fr-FR" sz="2800" dirty="0" smtClean="0">
                <a:sym typeface="Wingdings" panose="05000000000000000000" pitchFamily="2" charset="2"/>
              </a:rPr>
              <a:t>texte : ses ressorts, ses difficultés, l’avoir lu,  lire à haute voix.  </a:t>
            </a:r>
          </a:p>
          <a:p>
            <a:r>
              <a:rPr lang="fr-FR" sz="2800" dirty="0" smtClean="0">
                <a:sym typeface="Wingdings" panose="05000000000000000000" pitchFamily="2" charset="2"/>
              </a:rPr>
              <a:t>Garantir les droits du texte et du lecteur ( possibilités d’interpréter ou pas)</a:t>
            </a:r>
          </a:p>
          <a:p>
            <a:r>
              <a:rPr lang="fr-FR" sz="2800" dirty="0" smtClean="0">
                <a:sym typeface="Wingdings" panose="05000000000000000000" pitchFamily="2" charset="2"/>
              </a:rPr>
              <a:t>Ouvrir des débats</a:t>
            </a:r>
          </a:p>
          <a:p>
            <a:r>
              <a:rPr lang="fr-FR" sz="2800" dirty="0" smtClean="0">
                <a:sym typeface="Wingdings" panose="05000000000000000000" pitchFamily="2" charset="2"/>
              </a:rPr>
              <a:t>Poser des questions ouvertes. </a:t>
            </a:r>
          </a:p>
          <a:p>
            <a:r>
              <a:rPr lang="fr-FR" sz="2800" dirty="0">
                <a:sym typeface="Wingdings" panose="05000000000000000000" pitchFamily="2" charset="2"/>
              </a:rPr>
              <a:t> </a:t>
            </a:r>
            <a:r>
              <a:rPr lang="fr-FR" sz="2800" b="1" dirty="0" smtClean="0">
                <a:solidFill>
                  <a:srgbClr val="FF0000"/>
                </a:solidFill>
                <a:sym typeface="Wingdings" panose="05000000000000000000" pitchFamily="2" charset="2"/>
              </a:rPr>
              <a:t>Ne pas trancher de suite, renvoyer à la littéralité du texte</a:t>
            </a:r>
            <a:r>
              <a:rPr lang="fr-FR" sz="2800" dirty="0" smtClean="0">
                <a:sym typeface="Wingdings" panose="05000000000000000000" pitchFamily="2" charset="2"/>
              </a:rPr>
              <a:t>. </a:t>
            </a:r>
          </a:p>
          <a:p>
            <a:r>
              <a:rPr lang="fr-FR" sz="2800" dirty="0" smtClean="0">
                <a:sym typeface="Wingdings" panose="05000000000000000000" pitchFamily="2" charset="2"/>
              </a:rPr>
              <a:t>Inviter l’élève à </a:t>
            </a:r>
            <a:r>
              <a:rPr lang="fr-FR" sz="2800" b="1" dirty="0" smtClean="0">
                <a:solidFill>
                  <a:srgbClr val="FF0000"/>
                </a:solidFill>
                <a:sym typeface="Wingdings" panose="05000000000000000000" pitchFamily="2" charset="2"/>
              </a:rPr>
              <a:t>SE questionner. </a:t>
            </a:r>
          </a:p>
          <a:p>
            <a:r>
              <a:rPr lang="fr-FR" sz="2800" dirty="0">
                <a:sym typeface="Wingdings" panose="05000000000000000000" pitchFamily="2" charset="2"/>
              </a:rPr>
              <a:t> </a:t>
            </a:r>
            <a:r>
              <a:rPr lang="fr-FR" sz="2800" dirty="0" smtClean="0">
                <a:sym typeface="Wingdings" panose="05000000000000000000" pitchFamily="2" charset="2"/>
              </a:rPr>
              <a:t>Mettre en place </a:t>
            </a:r>
            <a:r>
              <a:rPr lang="fr-FR" sz="2800" b="1" dirty="0" smtClean="0">
                <a:solidFill>
                  <a:srgbClr val="FF0000"/>
                </a:solidFill>
                <a:sym typeface="Wingdings" panose="05000000000000000000" pitchFamily="2" charset="2"/>
              </a:rPr>
              <a:t>des écrits intermédiaires et ou un journal de bord</a:t>
            </a:r>
            <a:r>
              <a:rPr lang="fr-FR" sz="2800" dirty="0" smtClean="0">
                <a:sym typeface="Wingdings" panose="05000000000000000000" pitchFamily="2" charset="2"/>
              </a:rPr>
              <a:t>. </a:t>
            </a:r>
            <a:endParaRPr lang="fr-FR" sz="2800" dirty="0"/>
          </a:p>
        </p:txBody>
      </p:sp>
    </p:spTree>
    <p:extLst>
      <p:ext uri="{BB962C8B-B14F-4D97-AF65-F5344CB8AC3E}">
        <p14:creationId xmlns:p14="http://schemas.microsoft.com/office/powerpoint/2010/main" val="9867947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19536" y="332656"/>
            <a:ext cx="8229600" cy="576064"/>
          </a:xfrm>
        </p:spPr>
        <p:txBody>
          <a:bodyPr>
            <a:normAutofit fontScale="90000"/>
          </a:bodyPr>
          <a:lstStyle/>
          <a:p>
            <a:r>
              <a:rPr lang="fr-FR" sz="3100" dirty="0">
                <a:solidFill>
                  <a:schemeClr val="accent5">
                    <a:lumMod val="75000"/>
                  </a:schemeClr>
                </a:solidFill>
              </a:rPr>
              <a:t/>
            </a:r>
            <a:br>
              <a:rPr lang="fr-FR" sz="3100" dirty="0">
                <a:solidFill>
                  <a:schemeClr val="accent5">
                    <a:lumMod val="75000"/>
                  </a:schemeClr>
                </a:solidFill>
              </a:rPr>
            </a:br>
            <a:endParaRPr lang="fr-FR" b="1" i="1" dirty="0"/>
          </a:p>
        </p:txBody>
      </p:sp>
      <p:sp>
        <p:nvSpPr>
          <p:cNvPr id="4" name="Espace réservé du contenu 3"/>
          <p:cNvSpPr>
            <a:spLocks noGrp="1"/>
          </p:cNvSpPr>
          <p:nvPr>
            <p:ph idx="1"/>
          </p:nvPr>
        </p:nvSpPr>
        <p:spPr>
          <a:xfrm>
            <a:off x="1214651" y="163773"/>
            <a:ext cx="10481480" cy="6694227"/>
          </a:xfrm>
        </p:spPr>
        <p:txBody>
          <a:bodyPr>
            <a:normAutofit/>
          </a:bodyPr>
          <a:lstStyle/>
          <a:p>
            <a:pPr algn="ctr">
              <a:buNone/>
            </a:pPr>
            <a:r>
              <a:rPr lang="fr-FR" b="1" dirty="0">
                <a:solidFill>
                  <a:schemeClr val="accent1">
                    <a:lumMod val="75000"/>
                  </a:schemeClr>
                </a:solidFill>
                <a:effectLst>
                  <a:outerShdw blurRad="38100" dist="38100" dir="2700000" algn="tl">
                    <a:srgbClr val="000000">
                      <a:alpha val="43137"/>
                    </a:srgbClr>
                  </a:outerShdw>
                </a:effectLst>
              </a:rPr>
              <a:t>Les recommandations de la conférence de consensus</a:t>
            </a:r>
          </a:p>
          <a:p>
            <a:pPr algn="ctr">
              <a:buNone/>
            </a:pPr>
            <a:r>
              <a:rPr lang="fr-FR" sz="1600" dirty="0">
                <a:solidFill>
                  <a:schemeClr val="accent1">
                    <a:lumMod val="75000"/>
                  </a:schemeClr>
                </a:solidFill>
              </a:rPr>
              <a:t>"</a:t>
            </a:r>
            <a:r>
              <a:rPr lang="fr-FR" sz="1600" b="1" dirty="0">
                <a:solidFill>
                  <a:schemeClr val="accent1">
                    <a:lumMod val="75000"/>
                  </a:schemeClr>
                </a:solidFill>
              </a:rPr>
              <a:t>Lire, comprendre, apprendre : comment soutenir le développement de compétences en lecture ?</a:t>
            </a:r>
            <a:r>
              <a:rPr lang="fr-FR" sz="1600" dirty="0">
                <a:solidFill>
                  <a:schemeClr val="accent1">
                    <a:lumMod val="75000"/>
                  </a:schemeClr>
                </a:solidFill>
              </a:rPr>
              <a:t>".</a:t>
            </a:r>
            <a:r>
              <a:rPr lang="fr-FR" sz="1600" b="1" u="sng" dirty="0">
                <a:solidFill>
                  <a:schemeClr val="accent1">
                    <a:lumMod val="75000"/>
                  </a:schemeClr>
                </a:solidFill>
              </a:rPr>
              <a:t> </a:t>
            </a:r>
            <a:r>
              <a:rPr lang="fr-FR" sz="1600" u="sng" dirty="0">
                <a:solidFill>
                  <a:schemeClr val="accent1">
                    <a:lumMod val="75000"/>
                  </a:schemeClr>
                </a:solidFill>
                <a:hlinkClick r:id="rId3"/>
              </a:rPr>
              <a:t>http://www.cnesco.fr/fr/lecture/</a:t>
            </a:r>
            <a:endParaRPr lang="fr-FR" b="1" dirty="0">
              <a:solidFill>
                <a:schemeClr val="accent1">
                  <a:lumMod val="75000"/>
                </a:schemeClr>
              </a:solidFill>
              <a:effectLst>
                <a:outerShdw blurRad="38100" dist="38100" dir="2700000" algn="tl">
                  <a:srgbClr val="000000">
                    <a:alpha val="43137"/>
                  </a:srgbClr>
                </a:outerShdw>
              </a:effectLst>
            </a:endParaRPr>
          </a:p>
          <a:p>
            <a:pPr algn="ctr">
              <a:buNone/>
            </a:pPr>
            <a:r>
              <a:rPr lang="fr-FR" sz="1800" b="1" dirty="0">
                <a:solidFill>
                  <a:schemeClr val="accent1">
                    <a:lumMod val="75000"/>
                  </a:schemeClr>
                </a:solidFill>
                <a:effectLst>
                  <a:outerShdw blurRad="38100" dist="38100" dir="2700000" algn="tl">
                    <a:srgbClr val="000000">
                      <a:alpha val="43137"/>
                    </a:srgbClr>
                  </a:outerShdw>
                </a:effectLst>
              </a:rPr>
              <a:t>Mars 2016</a:t>
            </a:r>
            <a:endParaRPr lang="fr-FR" b="1" dirty="0">
              <a:solidFill>
                <a:schemeClr val="accent1">
                  <a:lumMod val="75000"/>
                </a:schemeClr>
              </a:solidFill>
              <a:effectLst>
                <a:outerShdw blurRad="38100" dist="38100" dir="2700000" algn="tl">
                  <a:srgbClr val="000000">
                    <a:alpha val="43137"/>
                  </a:srgbClr>
                </a:outerShdw>
              </a:effectLst>
            </a:endParaRPr>
          </a:p>
          <a:p>
            <a:pPr lvl="1">
              <a:buFont typeface="Wingdings" pitchFamily="2" charset="2"/>
              <a:buChar char="§"/>
            </a:pPr>
            <a:r>
              <a:rPr lang="fr-FR" sz="2000" b="1" dirty="0">
                <a:solidFill>
                  <a:schemeClr val="accent1"/>
                </a:solidFill>
              </a:rPr>
              <a:t>R21</a:t>
            </a:r>
            <a:r>
              <a:rPr lang="fr-FR" sz="2000" dirty="0">
                <a:solidFill>
                  <a:schemeClr val="accent1"/>
                </a:solidFill>
              </a:rPr>
              <a:t> </a:t>
            </a:r>
            <a:r>
              <a:rPr lang="fr-FR" sz="2000" b="1" dirty="0">
                <a:solidFill>
                  <a:schemeClr val="accent1"/>
                </a:solidFill>
              </a:rPr>
              <a:t>: Il faut enseigner aux élèves à comprendre les textes lus à haute voix par l’adulte </a:t>
            </a:r>
            <a:r>
              <a:rPr lang="fr-FR" sz="2000" dirty="0">
                <a:solidFill>
                  <a:schemeClr val="accent1"/>
                </a:solidFill>
              </a:rPr>
              <a:t>(dès l’école maternelle, en CP puis tout au long du cursus de l’école élémentaire, voire au-delà)</a:t>
            </a:r>
            <a:r>
              <a:rPr lang="fr-FR" sz="2000" dirty="0"/>
              <a:t>.</a:t>
            </a:r>
            <a:endParaRPr lang="fr-FR" sz="2000" b="1" dirty="0">
              <a:solidFill>
                <a:srgbClr val="0070C0"/>
              </a:solidFill>
            </a:endParaRPr>
          </a:p>
          <a:p>
            <a:pPr lvl="1">
              <a:buFont typeface="Wingdings" pitchFamily="2" charset="2"/>
              <a:buChar char="§"/>
            </a:pPr>
            <a:r>
              <a:rPr lang="fr-FR" sz="2000" b="1" i="1" dirty="0">
                <a:solidFill>
                  <a:srgbClr val="0070C0"/>
                </a:solidFill>
              </a:rPr>
              <a:t>R22: </a:t>
            </a:r>
            <a:r>
              <a:rPr lang="fr-FR" sz="2000" b="1" dirty="0">
                <a:solidFill>
                  <a:srgbClr val="0070C0"/>
                </a:solidFill>
              </a:rPr>
              <a:t>: Un enseignement structuré, systématique et explicite de la compréhension est nécessaire </a:t>
            </a:r>
            <a:r>
              <a:rPr lang="fr-FR" sz="2000" dirty="0">
                <a:solidFill>
                  <a:srgbClr val="0070C0"/>
                </a:solidFill>
              </a:rPr>
              <a:t>pour tous les élèves et doit être </a:t>
            </a:r>
            <a:r>
              <a:rPr lang="fr-FR" sz="2000" u="sng" dirty="0">
                <a:solidFill>
                  <a:srgbClr val="0070C0"/>
                </a:solidFill>
              </a:rPr>
              <a:t>prolongé aussi longtemps que nécessaire</a:t>
            </a:r>
            <a:r>
              <a:rPr lang="fr-FR" sz="2000" dirty="0">
                <a:solidFill>
                  <a:srgbClr val="0070C0"/>
                </a:solidFill>
              </a:rPr>
              <a:t> pour les élèves moyens ou faibles afin d’en faire des lecteurs autonomes.</a:t>
            </a:r>
            <a:endParaRPr lang="fr-FR" sz="2000" i="1" dirty="0">
              <a:solidFill>
                <a:schemeClr val="accent1">
                  <a:lumMod val="75000"/>
                </a:schemeClr>
              </a:solidFill>
            </a:endParaRPr>
          </a:p>
          <a:p>
            <a:pPr lvl="1">
              <a:buFont typeface="Wingdings" pitchFamily="2" charset="2"/>
              <a:buChar char="§"/>
            </a:pPr>
            <a:r>
              <a:rPr lang="fr-FR" sz="2000" b="1" i="1" dirty="0">
                <a:solidFill>
                  <a:srgbClr val="0070C0"/>
                </a:solidFill>
              </a:rPr>
              <a:t>R23: </a:t>
            </a:r>
            <a:r>
              <a:rPr lang="fr-FR" sz="2000" b="1" dirty="0">
                <a:solidFill>
                  <a:srgbClr val="0070C0"/>
                </a:solidFill>
              </a:rPr>
              <a:t>Le temps alloué à l’enseignement de la compréhension doit aller crescendo au cours du CP</a:t>
            </a:r>
            <a:r>
              <a:rPr lang="fr-FR" sz="2000" dirty="0">
                <a:solidFill>
                  <a:srgbClr val="0070C0"/>
                </a:solidFill>
              </a:rPr>
              <a:t>, il doit être </a:t>
            </a:r>
            <a:r>
              <a:rPr lang="fr-FR" sz="2000" b="1" dirty="0">
                <a:solidFill>
                  <a:srgbClr val="0070C0"/>
                </a:solidFill>
              </a:rPr>
              <a:t>prévu dès le début de l’année </a:t>
            </a:r>
            <a:r>
              <a:rPr lang="fr-FR" sz="2000" u="sng" dirty="0">
                <a:solidFill>
                  <a:srgbClr val="0070C0"/>
                </a:solidFill>
              </a:rPr>
              <a:t>et donc ne pas attendre que les élèves maîtrisent le </a:t>
            </a:r>
            <a:r>
              <a:rPr lang="fr-FR" sz="2000" u="sng" dirty="0" smtClean="0">
                <a:solidFill>
                  <a:srgbClr val="0070C0"/>
                </a:solidFill>
              </a:rPr>
              <a:t>code.</a:t>
            </a:r>
            <a:endParaRPr lang="fr-FR" sz="2000" u="sng" dirty="0">
              <a:solidFill>
                <a:srgbClr val="0070C0"/>
              </a:solidFill>
            </a:endParaRPr>
          </a:p>
          <a:p>
            <a:pPr lvl="1">
              <a:buFont typeface="Wingdings" pitchFamily="2" charset="2"/>
              <a:buChar char="§"/>
            </a:pPr>
            <a:r>
              <a:rPr lang="fr-FR" sz="2000" b="1" i="1" dirty="0">
                <a:solidFill>
                  <a:srgbClr val="0070C0"/>
                </a:solidFill>
              </a:rPr>
              <a:t>R24: </a:t>
            </a:r>
            <a:r>
              <a:rPr lang="fr-FR" sz="2000" b="1" dirty="0">
                <a:solidFill>
                  <a:srgbClr val="0070C0"/>
                </a:solidFill>
              </a:rPr>
              <a:t>Le travail sur la compréhension des textes ne doit pas se limiter à l’utilisation de questionnaires, </a:t>
            </a:r>
            <a:r>
              <a:rPr lang="fr-FR" sz="2000" dirty="0">
                <a:solidFill>
                  <a:srgbClr val="0070C0"/>
                </a:solidFill>
              </a:rPr>
              <a:t>d’autres tâches comme le rappel, la paraphrase, la </a:t>
            </a:r>
            <a:r>
              <a:rPr lang="fr-FR" sz="2000" u="sng" dirty="0">
                <a:solidFill>
                  <a:srgbClr val="0070C0"/>
                </a:solidFill>
              </a:rPr>
              <a:t>reformulation</a:t>
            </a:r>
            <a:r>
              <a:rPr lang="fr-FR" sz="2000" dirty="0">
                <a:solidFill>
                  <a:srgbClr val="0070C0"/>
                </a:solidFill>
              </a:rPr>
              <a:t> ou les résumés (oraux et écrits) doivent être utilisées."</a:t>
            </a:r>
          </a:p>
          <a:p>
            <a:pPr lvl="1">
              <a:buFont typeface="Wingdings" pitchFamily="2" charset="2"/>
              <a:buChar char="§"/>
            </a:pPr>
            <a:endParaRPr lang="fr-FR" sz="2000" i="1" dirty="0">
              <a:solidFill>
                <a:schemeClr val="accent1">
                  <a:lumMod val="75000"/>
                </a:schemeClr>
              </a:solidFill>
            </a:endParaRPr>
          </a:p>
        </p:txBody>
      </p:sp>
    </p:spTree>
    <p:extLst>
      <p:ext uri="{BB962C8B-B14F-4D97-AF65-F5344CB8AC3E}">
        <p14:creationId xmlns:p14="http://schemas.microsoft.com/office/powerpoint/2010/main" val="413838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84311" y="685801"/>
            <a:ext cx="10018713" cy="795528"/>
          </a:xfrm>
        </p:spPr>
        <p:txBody>
          <a:bodyPr/>
          <a:lstStyle/>
          <a:p>
            <a:r>
              <a:rPr lang="fr-FR" dirty="0" smtClean="0"/>
              <a:t>Bibliographie, sources  </a:t>
            </a:r>
            <a:endParaRPr lang="fr-FR" dirty="0"/>
          </a:p>
        </p:txBody>
      </p:sp>
      <p:sp>
        <p:nvSpPr>
          <p:cNvPr id="3" name="Espace réservé du contenu 2"/>
          <p:cNvSpPr>
            <a:spLocks noGrp="1"/>
          </p:cNvSpPr>
          <p:nvPr>
            <p:ph idx="1"/>
          </p:nvPr>
        </p:nvSpPr>
        <p:spPr>
          <a:xfrm>
            <a:off x="1484311" y="1481330"/>
            <a:ext cx="10018713" cy="5120638"/>
          </a:xfrm>
        </p:spPr>
        <p:txBody>
          <a:bodyPr>
            <a:normAutofit/>
          </a:bodyPr>
          <a:lstStyle/>
          <a:p>
            <a:r>
              <a:rPr lang="fr-FR" i="1" dirty="0" err="1" smtClean="0"/>
              <a:t>Narramus</a:t>
            </a:r>
            <a:r>
              <a:rPr lang="fr-FR" i="1" dirty="0" smtClean="0"/>
              <a:t>, Apprendre à comprendre et à raconter</a:t>
            </a:r>
            <a:r>
              <a:rPr lang="fr-FR" dirty="0" smtClean="0"/>
              <a:t>, S. </a:t>
            </a:r>
            <a:r>
              <a:rPr lang="fr-FR" dirty="0" err="1" smtClean="0"/>
              <a:t>Cèbe</a:t>
            </a:r>
            <a:r>
              <a:rPr lang="fr-FR" dirty="0" smtClean="0"/>
              <a:t>, R. </a:t>
            </a:r>
            <a:r>
              <a:rPr lang="fr-FR" dirty="0" err="1" smtClean="0"/>
              <a:t>Goigoux</a:t>
            </a:r>
            <a:r>
              <a:rPr lang="fr-FR" dirty="0" smtClean="0"/>
              <a:t>, Retz</a:t>
            </a:r>
          </a:p>
          <a:p>
            <a:r>
              <a:rPr lang="fr-FR" i="1" dirty="0" err="1" smtClean="0"/>
              <a:t>Lectorino</a:t>
            </a:r>
            <a:r>
              <a:rPr lang="fr-FR" i="1" dirty="0" smtClean="0"/>
              <a:t> et </a:t>
            </a:r>
            <a:r>
              <a:rPr lang="fr-FR" i="1" dirty="0" err="1" smtClean="0"/>
              <a:t>Lectorinette</a:t>
            </a:r>
            <a:r>
              <a:rPr lang="fr-FR" dirty="0" smtClean="0"/>
              <a:t>, S. </a:t>
            </a:r>
            <a:r>
              <a:rPr lang="fr-FR" dirty="0" err="1" smtClean="0"/>
              <a:t>Cèbe</a:t>
            </a:r>
            <a:r>
              <a:rPr lang="fr-FR" dirty="0" smtClean="0"/>
              <a:t>, R. </a:t>
            </a:r>
            <a:r>
              <a:rPr lang="fr-FR" dirty="0" err="1" smtClean="0"/>
              <a:t>Goigoux</a:t>
            </a:r>
            <a:r>
              <a:rPr lang="fr-FR" dirty="0" smtClean="0"/>
              <a:t>, Retz</a:t>
            </a:r>
          </a:p>
          <a:p>
            <a:r>
              <a:rPr lang="fr-FR" i="1" dirty="0" smtClean="0"/>
              <a:t>Lire la littérature à l’école : Pourquoi et comment conduire cet apprentissage spécifique</a:t>
            </a:r>
            <a:r>
              <a:rPr lang="fr-FR" dirty="0" smtClean="0"/>
              <a:t>, dirigé par C. </a:t>
            </a:r>
            <a:r>
              <a:rPr lang="fr-FR" dirty="0" err="1" smtClean="0"/>
              <a:t>Tauveron</a:t>
            </a:r>
            <a:r>
              <a:rPr lang="fr-FR" dirty="0" smtClean="0"/>
              <a:t>, Hatier</a:t>
            </a:r>
          </a:p>
          <a:p>
            <a:r>
              <a:rPr lang="fr-FR" dirty="0" smtClean="0"/>
              <a:t>Roll : </a:t>
            </a:r>
            <a:r>
              <a:rPr lang="fr-FR" dirty="0" smtClean="0">
                <a:hlinkClick r:id="rId3"/>
              </a:rPr>
              <a:t>http</a:t>
            </a:r>
            <a:r>
              <a:rPr lang="fr-FR" dirty="0">
                <a:hlinkClick r:id="rId3"/>
              </a:rPr>
              <a:t>://</a:t>
            </a:r>
            <a:r>
              <a:rPr lang="fr-FR" dirty="0" smtClean="0">
                <a:hlinkClick r:id="rId3"/>
              </a:rPr>
              <a:t>roll-descartes.net/</a:t>
            </a:r>
            <a:endParaRPr lang="fr-FR" dirty="0" smtClean="0"/>
          </a:p>
          <a:p>
            <a:r>
              <a:rPr lang="fr-FR" dirty="0" smtClean="0"/>
              <a:t>Documents d’application des programmes sur le site </a:t>
            </a:r>
            <a:r>
              <a:rPr lang="fr-FR" dirty="0" err="1" smtClean="0"/>
              <a:t>Eduscol</a:t>
            </a:r>
            <a:r>
              <a:rPr lang="fr-FR" dirty="0"/>
              <a:t> : </a:t>
            </a:r>
            <a:r>
              <a:rPr lang="fr-FR" dirty="0">
                <a:hlinkClick r:id="rId4"/>
              </a:rPr>
              <a:t>http://eduscol.education.fr</a:t>
            </a:r>
            <a:r>
              <a:rPr lang="fr-FR" dirty="0" smtClean="0">
                <a:hlinkClick r:id="rId4"/>
              </a:rPr>
              <a:t>/</a:t>
            </a:r>
            <a:endParaRPr lang="fr-FR" dirty="0" smtClean="0"/>
          </a:p>
          <a:p>
            <a:r>
              <a:rPr lang="fr-FR" dirty="0" smtClean="0"/>
              <a:t>Recommandations du jury et synthèse Lire pour comprendre et apprendre : </a:t>
            </a:r>
          </a:p>
          <a:p>
            <a:pPr marL="0" indent="0">
              <a:buNone/>
            </a:pPr>
            <a:r>
              <a:rPr lang="fr-FR" dirty="0">
                <a:hlinkClick r:id="rId5"/>
              </a:rPr>
              <a:t>http://www.cnesco.fr/fr/lecture/</a:t>
            </a:r>
            <a:endParaRPr lang="fr-FR" dirty="0"/>
          </a:p>
          <a:p>
            <a:endParaRPr lang="fr-FR" dirty="0"/>
          </a:p>
        </p:txBody>
      </p:sp>
    </p:spTree>
    <p:extLst>
      <p:ext uri="{BB962C8B-B14F-4D97-AF65-F5344CB8AC3E}">
        <p14:creationId xmlns:p14="http://schemas.microsoft.com/office/powerpoint/2010/main" val="3521883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204716" y="136476"/>
            <a:ext cx="11791666" cy="6721523"/>
          </a:xfrm>
          <a:prstGeom prst="rect">
            <a:avLst/>
          </a:prstGeom>
        </p:spPr>
      </p:pic>
    </p:spTree>
    <p:extLst>
      <p:ext uri="{BB962C8B-B14F-4D97-AF65-F5344CB8AC3E}">
        <p14:creationId xmlns:p14="http://schemas.microsoft.com/office/powerpoint/2010/main" val="3618439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6072" y="0"/>
            <a:ext cx="10018713" cy="1347716"/>
          </a:xfrm>
        </p:spPr>
        <p:txBody>
          <a:bodyPr>
            <a:normAutofit/>
          </a:bodyPr>
          <a:lstStyle/>
          <a:p>
            <a:r>
              <a:rPr lang="fr-FR" sz="3600" b="1" dirty="0">
                <a:solidFill>
                  <a:schemeClr val="accent1">
                    <a:lumMod val="75000"/>
                  </a:schemeClr>
                </a:solidFill>
              </a:rPr>
              <a:t>Synthèse du rapport de la conférence de consensus 2016</a:t>
            </a:r>
          </a:p>
        </p:txBody>
      </p:sp>
      <p:sp>
        <p:nvSpPr>
          <p:cNvPr id="3" name="Espace réservé du contenu 2"/>
          <p:cNvSpPr>
            <a:spLocks noGrp="1"/>
          </p:cNvSpPr>
          <p:nvPr>
            <p:ph idx="1"/>
          </p:nvPr>
        </p:nvSpPr>
        <p:spPr>
          <a:xfrm>
            <a:off x="962526" y="1690688"/>
            <a:ext cx="10696074" cy="4906664"/>
          </a:xfrm>
        </p:spPr>
        <p:txBody>
          <a:bodyPr>
            <a:normAutofit fontScale="25000" lnSpcReduction="20000"/>
          </a:bodyPr>
          <a:lstStyle/>
          <a:p>
            <a:pPr>
              <a:buNone/>
            </a:pPr>
            <a:r>
              <a:rPr lang="fr-FR" i="1" dirty="0" smtClean="0"/>
              <a:t>	</a:t>
            </a:r>
            <a:r>
              <a:rPr lang="fr-FR" sz="7200" b="1" i="1" dirty="0">
                <a:solidFill>
                  <a:schemeClr val="accent1">
                    <a:lumMod val="75000"/>
                  </a:schemeClr>
                </a:solidFill>
              </a:rPr>
              <a:t>« Comprendre un texte est une activité qui sollicite à la fois </a:t>
            </a:r>
            <a:r>
              <a:rPr lang="fr-FR" sz="7200" b="1" i="1" u="sng" dirty="0">
                <a:solidFill>
                  <a:schemeClr val="accent1">
                    <a:lumMod val="75000"/>
                  </a:schemeClr>
                </a:solidFill>
              </a:rPr>
              <a:t>une activité délibérée</a:t>
            </a:r>
            <a:r>
              <a:rPr lang="fr-FR" sz="7200" b="1" i="1" dirty="0">
                <a:solidFill>
                  <a:schemeClr val="accent1">
                    <a:lumMod val="75000"/>
                  </a:schemeClr>
                </a:solidFill>
              </a:rPr>
              <a:t>, </a:t>
            </a:r>
            <a:r>
              <a:rPr lang="fr-FR" sz="7200" b="1" i="1" u="sng" dirty="0">
                <a:solidFill>
                  <a:schemeClr val="accent1">
                    <a:lumMod val="75000"/>
                  </a:schemeClr>
                </a:solidFill>
              </a:rPr>
              <a:t>stratégique</a:t>
            </a:r>
            <a:r>
              <a:rPr lang="fr-FR" sz="7200" b="1" i="1" dirty="0">
                <a:solidFill>
                  <a:schemeClr val="accent1">
                    <a:lumMod val="75000"/>
                  </a:schemeClr>
                </a:solidFill>
              </a:rPr>
              <a:t>,  et </a:t>
            </a:r>
            <a:r>
              <a:rPr lang="fr-FR" sz="7200" b="1" i="1" u="sng" dirty="0">
                <a:solidFill>
                  <a:schemeClr val="accent1">
                    <a:lumMod val="75000"/>
                  </a:schemeClr>
                </a:solidFill>
              </a:rPr>
              <a:t>la mise en œuvre d’automatismes </a:t>
            </a:r>
            <a:r>
              <a:rPr lang="fr-FR" sz="7200" b="1" i="1" dirty="0">
                <a:solidFill>
                  <a:schemeClr val="accent1">
                    <a:lumMod val="75000"/>
                  </a:schemeClr>
                </a:solidFill>
              </a:rPr>
              <a:t>qui dépassent largement ceux de l’identification des mots sur lesquels insistait la conférence de 2003 »</a:t>
            </a:r>
            <a:endParaRPr lang="fr-FR" sz="7200" b="1" dirty="0">
              <a:solidFill>
                <a:schemeClr val="accent1">
                  <a:lumMod val="75000"/>
                </a:schemeClr>
              </a:solidFill>
            </a:endParaRPr>
          </a:p>
          <a:p>
            <a:endParaRPr lang="fr-FR" sz="7200" dirty="0">
              <a:solidFill>
                <a:schemeClr val="accent1">
                  <a:lumMod val="75000"/>
                </a:schemeClr>
              </a:solidFill>
            </a:endParaRPr>
          </a:p>
          <a:p>
            <a:pPr>
              <a:buNone/>
            </a:pPr>
            <a:r>
              <a:rPr lang="fr-FR" sz="7200" b="1" i="1" dirty="0">
                <a:solidFill>
                  <a:schemeClr val="accent1">
                    <a:lumMod val="75000"/>
                  </a:schemeClr>
                </a:solidFill>
              </a:rPr>
              <a:t>	</a:t>
            </a:r>
            <a:r>
              <a:rPr lang="fr-FR" sz="7200" b="1" i="1" u="sng" dirty="0">
                <a:solidFill>
                  <a:schemeClr val="accent1">
                    <a:lumMod val="75000"/>
                  </a:schemeClr>
                </a:solidFill>
              </a:rPr>
              <a:t>Deux habiletés spécifiques au traitement des textes  </a:t>
            </a:r>
            <a:r>
              <a:rPr lang="fr-FR" sz="7200" b="1" i="1" dirty="0">
                <a:solidFill>
                  <a:schemeClr val="accent1">
                    <a:lumMod val="75000"/>
                  </a:schemeClr>
                </a:solidFill>
              </a:rPr>
              <a:t>:</a:t>
            </a:r>
            <a:endParaRPr lang="fr-FR" sz="7200" dirty="0">
              <a:solidFill>
                <a:schemeClr val="accent1">
                  <a:lumMod val="75000"/>
                </a:schemeClr>
              </a:solidFill>
            </a:endParaRPr>
          </a:p>
          <a:p>
            <a:pPr>
              <a:buNone/>
            </a:pPr>
            <a:r>
              <a:rPr lang="fr-FR" sz="7200" i="1" dirty="0">
                <a:solidFill>
                  <a:schemeClr val="accent1">
                    <a:lumMod val="75000"/>
                  </a:schemeClr>
                </a:solidFill>
              </a:rPr>
              <a:t>	les habiletés de construction de la cohérence et la fluidité de lecture en contexte.</a:t>
            </a:r>
            <a:endParaRPr lang="fr-FR" sz="7200" dirty="0">
              <a:solidFill>
                <a:schemeClr val="accent1">
                  <a:lumMod val="75000"/>
                </a:schemeClr>
              </a:solidFill>
            </a:endParaRPr>
          </a:p>
          <a:p>
            <a:pPr>
              <a:buNone/>
            </a:pPr>
            <a:r>
              <a:rPr lang="fr-FR" sz="7200" b="1" i="1" dirty="0">
                <a:solidFill>
                  <a:schemeClr val="accent1">
                    <a:lumMod val="75000"/>
                  </a:schemeClr>
                </a:solidFill>
              </a:rPr>
              <a:t> </a:t>
            </a:r>
            <a:endParaRPr lang="fr-FR" sz="7200" dirty="0">
              <a:solidFill>
                <a:schemeClr val="accent1">
                  <a:lumMod val="75000"/>
                </a:schemeClr>
              </a:solidFill>
            </a:endParaRPr>
          </a:p>
          <a:p>
            <a:pPr>
              <a:buNone/>
            </a:pPr>
            <a:r>
              <a:rPr lang="fr-FR" sz="7200" b="1" i="1" dirty="0">
                <a:solidFill>
                  <a:schemeClr val="accent1">
                    <a:lumMod val="75000"/>
                  </a:schemeClr>
                </a:solidFill>
              </a:rPr>
              <a:t>	</a:t>
            </a:r>
            <a:r>
              <a:rPr lang="fr-FR" sz="7200" b="1" i="1" u="sng" dirty="0">
                <a:solidFill>
                  <a:schemeClr val="accent1">
                    <a:lumMod val="75000"/>
                  </a:schemeClr>
                </a:solidFill>
              </a:rPr>
              <a:t>Quatre stratégies</a:t>
            </a:r>
            <a:endParaRPr lang="fr-FR" sz="7200" dirty="0">
              <a:solidFill>
                <a:schemeClr val="accent1">
                  <a:lumMod val="75000"/>
                </a:schemeClr>
              </a:solidFill>
            </a:endParaRPr>
          </a:p>
          <a:p>
            <a:pPr>
              <a:buNone/>
            </a:pPr>
            <a:r>
              <a:rPr lang="fr-FR" sz="7200" b="1" i="1" dirty="0">
                <a:solidFill>
                  <a:schemeClr val="accent1">
                    <a:lumMod val="75000"/>
                  </a:schemeClr>
                </a:solidFill>
              </a:rPr>
              <a:t>	1) les stratégies de préparation à la lecture </a:t>
            </a:r>
            <a:r>
              <a:rPr lang="fr-FR" sz="7200" i="1" dirty="0">
                <a:solidFill>
                  <a:schemeClr val="accent1">
                    <a:lumMod val="75000"/>
                  </a:schemeClr>
                </a:solidFill>
              </a:rPr>
              <a:t>afin d’être en lecture active</a:t>
            </a:r>
          </a:p>
          <a:p>
            <a:pPr>
              <a:buNone/>
            </a:pPr>
            <a:endParaRPr lang="fr-FR" sz="2000" i="1" dirty="0">
              <a:solidFill>
                <a:schemeClr val="accent1">
                  <a:lumMod val="75000"/>
                </a:schemeClr>
              </a:solidFill>
            </a:endParaRPr>
          </a:p>
          <a:p>
            <a:pPr>
              <a:buNone/>
            </a:pPr>
            <a:r>
              <a:rPr lang="fr-FR" sz="2000" i="1" dirty="0">
                <a:solidFill>
                  <a:schemeClr val="accent1">
                    <a:lumMod val="75000"/>
                  </a:schemeClr>
                </a:solidFill>
              </a:rPr>
              <a:t/>
            </a:r>
            <a:br>
              <a:rPr lang="fr-FR" sz="2000" i="1" dirty="0">
                <a:solidFill>
                  <a:schemeClr val="accent1">
                    <a:lumMod val="75000"/>
                  </a:schemeClr>
                </a:solidFill>
              </a:rPr>
            </a:br>
            <a:r>
              <a:rPr lang="fr-FR" sz="7200" b="1" i="1" dirty="0">
                <a:solidFill>
                  <a:schemeClr val="accent1">
                    <a:lumMod val="75000"/>
                  </a:schemeClr>
                </a:solidFill>
              </a:rPr>
              <a:t>2) les stratégies d’interprétation des mots, des phrases, et des idées du texte </a:t>
            </a:r>
            <a:r>
              <a:rPr lang="fr-FR" sz="7200" i="1" dirty="0">
                <a:solidFill>
                  <a:schemeClr val="accent1">
                    <a:lumMod val="75000"/>
                  </a:schemeClr>
                </a:solidFill>
              </a:rPr>
              <a:t>afin de construire une base de texte cohérente </a:t>
            </a:r>
          </a:p>
          <a:p>
            <a:pPr>
              <a:buNone/>
            </a:pPr>
            <a:endParaRPr lang="fr-FR" sz="2000" dirty="0">
              <a:solidFill>
                <a:schemeClr val="accent1">
                  <a:lumMod val="75000"/>
                </a:schemeClr>
              </a:solidFill>
            </a:endParaRPr>
          </a:p>
          <a:p>
            <a:pPr>
              <a:buNone/>
            </a:pPr>
            <a:r>
              <a:rPr lang="fr-FR" sz="7200" b="1" i="1" dirty="0">
                <a:solidFill>
                  <a:schemeClr val="accent1">
                    <a:lumMod val="75000"/>
                  </a:schemeClr>
                </a:solidFill>
              </a:rPr>
              <a:t>	3) les stratégies pour aller au-delà du texte </a:t>
            </a:r>
            <a:r>
              <a:rPr lang="fr-FR" sz="7200" i="1" dirty="0">
                <a:solidFill>
                  <a:schemeClr val="accent1">
                    <a:lumMod val="75000"/>
                  </a:schemeClr>
                </a:solidFill>
              </a:rPr>
              <a:t>afin de connecter les informations lues aux connaissances générales et à l’expérience du lecteur afin de comprendre l’implicite.</a:t>
            </a:r>
          </a:p>
          <a:p>
            <a:pPr>
              <a:buNone/>
            </a:pPr>
            <a:endParaRPr lang="fr-FR" sz="2000" dirty="0">
              <a:solidFill>
                <a:schemeClr val="accent1">
                  <a:lumMod val="75000"/>
                </a:schemeClr>
              </a:solidFill>
            </a:endParaRPr>
          </a:p>
          <a:p>
            <a:pPr>
              <a:buNone/>
            </a:pPr>
            <a:r>
              <a:rPr lang="fr-FR" sz="7200" b="1" i="1" dirty="0">
                <a:solidFill>
                  <a:schemeClr val="accent1">
                    <a:lumMod val="75000"/>
                  </a:schemeClr>
                </a:solidFill>
              </a:rPr>
              <a:t>	4) les stratégies d’organisation, de restructuration et de synthèse </a:t>
            </a:r>
            <a:r>
              <a:rPr lang="fr-FR" sz="7200" i="1" dirty="0">
                <a:solidFill>
                  <a:schemeClr val="accent1">
                    <a:lumMod val="75000"/>
                  </a:schemeClr>
                </a:solidFill>
              </a:rPr>
              <a:t>afin d’organiser l’ensemble des informations lues</a:t>
            </a:r>
            <a:endParaRPr lang="fr-FR" sz="7200" dirty="0">
              <a:solidFill>
                <a:schemeClr val="accent1">
                  <a:lumMod val="75000"/>
                </a:schemeClr>
              </a:solidFill>
            </a:endParaRPr>
          </a:p>
          <a:p>
            <a:pPr>
              <a:buNone/>
            </a:pPr>
            <a:endParaRPr lang="fr-FR" sz="4000" dirty="0">
              <a:solidFill>
                <a:schemeClr val="accent1">
                  <a:lumMod val="75000"/>
                </a:schemeClr>
              </a:solidFill>
            </a:endParaRPr>
          </a:p>
          <a:p>
            <a:pPr>
              <a:buNone/>
            </a:pPr>
            <a:r>
              <a:rPr lang="fr-FR" sz="7200" i="1" dirty="0">
                <a:solidFill>
                  <a:schemeClr val="accent1">
                    <a:lumMod val="75000"/>
                  </a:schemeClr>
                </a:solidFill>
              </a:rPr>
              <a:t>	</a:t>
            </a:r>
            <a:endParaRPr lang="fr-FR" dirty="0"/>
          </a:p>
        </p:txBody>
      </p:sp>
    </p:spTree>
    <p:extLst>
      <p:ext uri="{BB962C8B-B14F-4D97-AF65-F5344CB8AC3E}">
        <p14:creationId xmlns:p14="http://schemas.microsoft.com/office/powerpoint/2010/main" val="128814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iterate type="lt">
                                    <p:tmPct val="0"/>
                                  </p:iterate>
                                  <p:childTnLst>
                                    <p:set>
                                      <p:cBhvr>
                                        <p:cTn id="25" dur="1" fill="hold">
                                          <p:stCondLst>
                                            <p:cond delay="0"/>
                                          </p:stCondLst>
                                        </p:cTn>
                                        <p:tgtEl>
                                          <p:spTgt spid="3">
                                            <p:txEl>
                                              <p:pRg st="6" end="6"/>
                                            </p:txEl>
                                          </p:spTgt>
                                        </p:tgtEl>
                                        <p:attrNameLst>
                                          <p:attrName>style.visibility</p:attrName>
                                        </p:attrNameLst>
                                      </p:cBhvr>
                                      <p:to>
                                        <p:strVal val="visible"/>
                                      </p:to>
                                    </p:set>
                                    <p:anim calcmode="lin" valueType="num">
                                      <p:cBhvr>
                                        <p:cTn id="26"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iterate type="lt">
                                    <p:tmPct val="0"/>
                                  </p:iterate>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p:cTn id="33" dur="1000" fill="hold"/>
                                        <p:tgtEl>
                                          <p:spTgt spid="3">
                                            <p:txEl>
                                              <p:pRg st="8" end="8"/>
                                            </p:txEl>
                                          </p:spTgt>
                                        </p:tgtEl>
                                        <p:attrNameLst>
                                          <p:attrName>ppt_w</p:attrName>
                                        </p:attrNameLst>
                                      </p:cBhvr>
                                      <p:tavLst>
                                        <p:tav tm="0">
                                          <p:val>
                                            <p:strVal val="#ppt_w*0.70"/>
                                          </p:val>
                                        </p:tav>
                                        <p:tav tm="100000">
                                          <p:val>
                                            <p:strVal val="#ppt_w"/>
                                          </p:val>
                                        </p:tav>
                                      </p:tavLst>
                                    </p:anim>
                                    <p:anim calcmode="lin" valueType="num">
                                      <p:cBhvr>
                                        <p:cTn id="34" dur="1000" fill="hold"/>
                                        <p:tgtEl>
                                          <p:spTgt spid="3">
                                            <p:txEl>
                                              <p:pRg st="8" end="8"/>
                                            </p:txEl>
                                          </p:spTgt>
                                        </p:tgtEl>
                                        <p:attrNameLst>
                                          <p:attrName>ppt_h</p:attrName>
                                        </p:attrNameLst>
                                      </p:cBhvr>
                                      <p:tavLst>
                                        <p:tav tm="0">
                                          <p:val>
                                            <p:strVal val="#ppt_h"/>
                                          </p:val>
                                        </p:tav>
                                        <p:tav tm="100000">
                                          <p:val>
                                            <p:strVal val="#ppt_h"/>
                                          </p:val>
                                        </p:tav>
                                      </p:tavLst>
                                    </p:anim>
                                    <p:animEffect transition="in" filter="fade">
                                      <p:cBhvr>
                                        <p:cTn id="35" dur="10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 calcmode="lin" valueType="num">
                                      <p:cBhvr>
                                        <p:cTn id="40" dur="1000" fill="hold"/>
                                        <p:tgtEl>
                                          <p:spTgt spid="3">
                                            <p:txEl>
                                              <p:pRg st="10" end="10"/>
                                            </p:txEl>
                                          </p:spTgt>
                                        </p:tgtEl>
                                        <p:attrNameLst>
                                          <p:attrName>ppt_w</p:attrName>
                                        </p:attrNameLst>
                                      </p:cBhvr>
                                      <p:tavLst>
                                        <p:tav tm="0">
                                          <p:val>
                                            <p:strVal val="#ppt_w*0.70"/>
                                          </p:val>
                                        </p:tav>
                                        <p:tav tm="100000">
                                          <p:val>
                                            <p:strVal val="#ppt_w"/>
                                          </p:val>
                                        </p:tav>
                                      </p:tavLst>
                                    </p:anim>
                                    <p:anim calcmode="lin" valueType="num">
                                      <p:cBhvr>
                                        <p:cTn id="41" dur="1000" fill="hold"/>
                                        <p:tgtEl>
                                          <p:spTgt spid="3">
                                            <p:txEl>
                                              <p:pRg st="10" end="10"/>
                                            </p:txEl>
                                          </p:spTgt>
                                        </p:tgtEl>
                                        <p:attrNameLst>
                                          <p:attrName>ppt_h</p:attrName>
                                        </p:attrNameLst>
                                      </p:cBhvr>
                                      <p:tavLst>
                                        <p:tav tm="0">
                                          <p:val>
                                            <p:strVal val="#ppt_h"/>
                                          </p:val>
                                        </p:tav>
                                        <p:tav tm="100000">
                                          <p:val>
                                            <p:strVal val="#ppt_h"/>
                                          </p:val>
                                        </p:tav>
                                      </p:tavLst>
                                    </p:anim>
                                    <p:animEffect transition="in" filter="fade">
                                      <p:cBhvr>
                                        <p:cTn id="42" dur="1000"/>
                                        <p:tgtEl>
                                          <p:spTgt spid="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p:cTn id="47" dur="1000" fill="hold"/>
                                        <p:tgtEl>
                                          <p:spTgt spid="3">
                                            <p:txEl>
                                              <p:pRg st="12" end="12"/>
                                            </p:txEl>
                                          </p:spTgt>
                                        </p:tgtEl>
                                        <p:attrNameLst>
                                          <p:attrName>ppt_w</p:attrName>
                                        </p:attrNameLst>
                                      </p:cBhvr>
                                      <p:tavLst>
                                        <p:tav tm="0">
                                          <p:val>
                                            <p:strVal val="#ppt_w*0.70"/>
                                          </p:val>
                                        </p:tav>
                                        <p:tav tm="100000">
                                          <p:val>
                                            <p:strVal val="#ppt_w"/>
                                          </p:val>
                                        </p:tav>
                                      </p:tavLst>
                                    </p:anim>
                                    <p:anim calcmode="lin" valueType="num">
                                      <p:cBhvr>
                                        <p:cTn id="48" dur="1000" fill="hold"/>
                                        <p:tgtEl>
                                          <p:spTgt spid="3">
                                            <p:txEl>
                                              <p:pRg st="12" end="12"/>
                                            </p:txEl>
                                          </p:spTgt>
                                        </p:tgtEl>
                                        <p:attrNameLst>
                                          <p:attrName>ppt_h</p:attrName>
                                        </p:attrNameLst>
                                      </p:cBhvr>
                                      <p:tavLst>
                                        <p:tav tm="0">
                                          <p:val>
                                            <p:strVal val="#ppt_h"/>
                                          </p:val>
                                        </p:tav>
                                        <p:tav tm="100000">
                                          <p:val>
                                            <p:strVal val="#ppt_h"/>
                                          </p:val>
                                        </p:tav>
                                      </p:tavLst>
                                    </p:anim>
                                    <p:animEffect transition="in" filter="fade">
                                      <p:cBhvr>
                                        <p:cTn id="49" dur="10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3">
                                            <p:txEl>
                                              <p:pRg st="14" end="14"/>
                                            </p:txEl>
                                          </p:spTgt>
                                        </p:tgtEl>
                                        <p:attrNameLst>
                                          <p:attrName>style.visibility</p:attrName>
                                        </p:attrNameLst>
                                      </p:cBhvr>
                                      <p:to>
                                        <p:strVal val="visible"/>
                                      </p:to>
                                    </p:set>
                                    <p:anim calcmode="lin" valueType="num">
                                      <p:cBhvr>
                                        <p:cTn id="54" dur="1000" fill="hold"/>
                                        <p:tgtEl>
                                          <p:spTgt spid="3">
                                            <p:txEl>
                                              <p:pRg st="14" end="14"/>
                                            </p:txEl>
                                          </p:spTgt>
                                        </p:tgtEl>
                                        <p:attrNameLst>
                                          <p:attrName>ppt_w</p:attrName>
                                        </p:attrNameLst>
                                      </p:cBhvr>
                                      <p:tavLst>
                                        <p:tav tm="0">
                                          <p:val>
                                            <p:strVal val="#ppt_w*0.70"/>
                                          </p:val>
                                        </p:tav>
                                        <p:tav tm="100000">
                                          <p:val>
                                            <p:strVal val="#ppt_w"/>
                                          </p:val>
                                        </p:tav>
                                      </p:tavLst>
                                    </p:anim>
                                    <p:anim calcmode="lin" valueType="num">
                                      <p:cBhvr>
                                        <p:cTn id="55" dur="1000" fill="hold"/>
                                        <p:tgtEl>
                                          <p:spTgt spid="3">
                                            <p:txEl>
                                              <p:pRg st="14" end="14"/>
                                            </p:txEl>
                                          </p:spTgt>
                                        </p:tgtEl>
                                        <p:attrNameLst>
                                          <p:attrName>ppt_h</p:attrName>
                                        </p:attrNameLst>
                                      </p:cBhvr>
                                      <p:tavLst>
                                        <p:tav tm="0">
                                          <p:val>
                                            <p:strVal val="#ppt_h"/>
                                          </p:val>
                                        </p:tav>
                                        <p:tav tm="100000">
                                          <p:val>
                                            <p:strVal val="#ppt_h"/>
                                          </p:val>
                                        </p:tav>
                                      </p:tavLst>
                                    </p:anim>
                                    <p:animEffect transition="in" filter="fade">
                                      <p:cBhvr>
                                        <p:cTn id="56" dur="1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4558" y="274638"/>
            <a:ext cx="10744200" cy="1143000"/>
          </a:xfrm>
        </p:spPr>
        <p:txBody>
          <a:bodyPr>
            <a:normAutofit fontScale="90000"/>
          </a:bodyPr>
          <a:lstStyle/>
          <a:p>
            <a:pPr algn="ctr"/>
            <a:r>
              <a:rPr lang="fr-FR" sz="2400" b="1" dirty="0">
                <a:solidFill>
                  <a:srgbClr val="0070C0"/>
                </a:solidFill>
              </a:rPr>
              <a:t>COMPRENDRE UN TEXTE EN SITUATION DE LECTURE </a:t>
            </a:r>
            <a:r>
              <a:rPr lang="fr-FR" sz="2400" b="1" dirty="0" smtClean="0">
                <a:solidFill>
                  <a:srgbClr val="0070C0"/>
                </a:solidFill>
              </a:rPr>
              <a:t>AUTONOME</a:t>
            </a:r>
            <a:br>
              <a:rPr lang="fr-FR" sz="2400" b="1" dirty="0" smtClean="0">
                <a:solidFill>
                  <a:srgbClr val="0070C0"/>
                </a:solidFill>
              </a:rPr>
            </a:br>
            <a:r>
              <a:rPr lang="fr-FR" sz="2400" b="1" dirty="0">
                <a:solidFill>
                  <a:srgbClr val="0070C0"/>
                </a:solidFill>
              </a:rPr>
              <a:t/>
            </a:r>
            <a:br>
              <a:rPr lang="fr-FR" sz="2400" b="1" dirty="0">
                <a:solidFill>
                  <a:srgbClr val="0070C0"/>
                </a:solidFill>
              </a:rPr>
            </a:br>
            <a:r>
              <a:rPr lang="fr-FR" sz="2400" b="1" dirty="0" smtClean="0">
                <a:solidFill>
                  <a:srgbClr val="0070C0"/>
                </a:solidFill>
              </a:rPr>
              <a:t>habiletés </a:t>
            </a:r>
            <a:r>
              <a:rPr lang="fr-FR" sz="2400" b="1" dirty="0">
                <a:solidFill>
                  <a:srgbClr val="0070C0"/>
                </a:solidFill>
              </a:rPr>
              <a:t>langagières, </a:t>
            </a:r>
            <a:r>
              <a:rPr lang="fr-FR" sz="2400" b="1" dirty="0" smtClean="0">
                <a:solidFill>
                  <a:srgbClr val="0070C0"/>
                </a:solidFill>
              </a:rPr>
              <a:t>habiletés </a:t>
            </a:r>
            <a:r>
              <a:rPr lang="fr-FR" sz="2400" b="1" dirty="0">
                <a:solidFill>
                  <a:srgbClr val="0070C0"/>
                </a:solidFill>
              </a:rPr>
              <a:t>cognitives et processus médiateurs</a:t>
            </a:r>
          </a:p>
        </p:txBody>
      </p:sp>
      <p:sp>
        <p:nvSpPr>
          <p:cNvPr id="3" name="Espace réservé du contenu 2"/>
          <p:cNvSpPr>
            <a:spLocks noGrp="1"/>
          </p:cNvSpPr>
          <p:nvPr>
            <p:ph idx="1"/>
          </p:nvPr>
        </p:nvSpPr>
        <p:spPr>
          <a:xfrm>
            <a:off x="974558" y="1600200"/>
            <a:ext cx="10635916" cy="4925144"/>
          </a:xfrm>
        </p:spPr>
        <p:txBody>
          <a:bodyPr>
            <a:normAutofit fontScale="25000" lnSpcReduction="20000"/>
          </a:bodyPr>
          <a:lstStyle/>
          <a:p>
            <a:pPr algn="ctr">
              <a:buNone/>
            </a:pPr>
            <a:endParaRPr lang="fr-FR" sz="8000" b="1" i="1" dirty="0" smtClean="0">
              <a:solidFill>
                <a:schemeClr val="accent1">
                  <a:lumMod val="75000"/>
                </a:schemeClr>
              </a:solidFill>
            </a:endParaRPr>
          </a:p>
          <a:p>
            <a:pPr algn="ctr">
              <a:buNone/>
            </a:pPr>
            <a:r>
              <a:rPr lang="fr-FR" sz="8000" b="1" i="1" dirty="0" smtClean="0">
                <a:solidFill>
                  <a:schemeClr val="accent1">
                    <a:lumMod val="75000"/>
                  </a:schemeClr>
                </a:solidFill>
              </a:rPr>
              <a:t>La </a:t>
            </a:r>
            <a:r>
              <a:rPr lang="fr-FR" sz="8000" b="1" i="1" dirty="0">
                <a:solidFill>
                  <a:schemeClr val="accent1">
                    <a:lumMod val="75000"/>
                  </a:schemeClr>
                </a:solidFill>
              </a:rPr>
              <a:t>compréhension </a:t>
            </a:r>
            <a:r>
              <a:rPr lang="fr-FR" sz="8000" b="1" i="1" u="sng" dirty="0">
                <a:solidFill>
                  <a:schemeClr val="accent1">
                    <a:lumMod val="75000"/>
                  </a:schemeClr>
                </a:solidFill>
              </a:rPr>
              <a:t>d’un texte lu de manière autonome </a:t>
            </a:r>
            <a:r>
              <a:rPr lang="fr-FR" sz="8000" b="1" i="1" dirty="0">
                <a:solidFill>
                  <a:schemeClr val="accent1">
                    <a:lumMod val="75000"/>
                  </a:schemeClr>
                </a:solidFill>
              </a:rPr>
              <a:t>sollicite dans un temps bref et souvent simultanément, quatre grandes catégories d’habiletés :</a:t>
            </a:r>
          </a:p>
          <a:p>
            <a:pPr algn="just">
              <a:buNone/>
            </a:pPr>
            <a:r>
              <a:rPr lang="fr-FR" sz="5500" dirty="0">
                <a:solidFill>
                  <a:schemeClr val="accent1">
                    <a:lumMod val="75000"/>
                  </a:schemeClr>
                </a:solidFill>
              </a:rPr>
              <a:t/>
            </a:r>
            <a:br>
              <a:rPr lang="fr-FR" sz="5500" dirty="0">
                <a:solidFill>
                  <a:schemeClr val="accent1">
                    <a:lumMod val="75000"/>
                  </a:schemeClr>
                </a:solidFill>
              </a:rPr>
            </a:br>
            <a:r>
              <a:rPr lang="fr-FR" sz="7200" b="1" dirty="0">
                <a:solidFill>
                  <a:schemeClr val="accent1">
                    <a:lumMod val="75000"/>
                  </a:schemeClr>
                </a:solidFill>
                <a:sym typeface="Wingdings"/>
              </a:rPr>
              <a:t></a:t>
            </a:r>
            <a:r>
              <a:rPr lang="fr-FR" sz="7200" b="1" dirty="0">
                <a:solidFill>
                  <a:schemeClr val="accent1">
                    <a:lumMod val="75000"/>
                  </a:schemeClr>
                </a:solidFill>
              </a:rPr>
              <a:t> l’identification des mots </a:t>
            </a:r>
            <a:r>
              <a:rPr lang="fr-FR" sz="7200" dirty="0">
                <a:solidFill>
                  <a:schemeClr val="accent1">
                    <a:lumMod val="75000"/>
                  </a:schemeClr>
                </a:solidFill>
              </a:rPr>
              <a:t>est un préalable et supposent que les mécanismes de reconnaissance des mots écrits soient construits et automatisés ;</a:t>
            </a:r>
          </a:p>
          <a:p>
            <a:pPr algn="just">
              <a:buNone/>
            </a:pPr>
            <a:r>
              <a:rPr lang="fr-FR" sz="2000" dirty="0">
                <a:solidFill>
                  <a:schemeClr val="accent1">
                    <a:lumMod val="75000"/>
                  </a:schemeClr>
                </a:solidFill>
              </a:rPr>
              <a:t/>
            </a:r>
            <a:br>
              <a:rPr lang="fr-FR" sz="2000" dirty="0">
                <a:solidFill>
                  <a:schemeClr val="accent1">
                    <a:lumMod val="75000"/>
                  </a:schemeClr>
                </a:solidFill>
              </a:rPr>
            </a:br>
            <a:r>
              <a:rPr lang="fr-FR" sz="7200" dirty="0">
                <a:solidFill>
                  <a:schemeClr val="accent1">
                    <a:lumMod val="75000"/>
                  </a:schemeClr>
                </a:solidFill>
                <a:sym typeface="Wingdings"/>
              </a:rPr>
              <a:t></a:t>
            </a:r>
            <a:r>
              <a:rPr lang="fr-FR" sz="7200" dirty="0">
                <a:solidFill>
                  <a:schemeClr val="accent1">
                    <a:lumMod val="75000"/>
                  </a:schemeClr>
                </a:solidFill>
              </a:rPr>
              <a:t> </a:t>
            </a:r>
            <a:r>
              <a:rPr lang="fr-FR" sz="7200" b="1" dirty="0">
                <a:solidFill>
                  <a:schemeClr val="accent1">
                    <a:lumMod val="75000"/>
                  </a:schemeClr>
                </a:solidFill>
              </a:rPr>
              <a:t>les connaissances stockées en mémoire </a:t>
            </a:r>
            <a:r>
              <a:rPr lang="fr-FR" sz="7200" dirty="0">
                <a:solidFill>
                  <a:schemeClr val="accent1">
                    <a:lumMod val="75000"/>
                  </a:schemeClr>
                </a:solidFill>
              </a:rPr>
              <a:t>: connaissances sur le langage et connaissances plus générales sur le monde ;</a:t>
            </a:r>
          </a:p>
          <a:p>
            <a:pPr algn="just">
              <a:buNone/>
            </a:pPr>
            <a:r>
              <a:rPr lang="fr-FR" sz="2000" dirty="0">
                <a:solidFill>
                  <a:schemeClr val="accent1">
                    <a:lumMod val="75000"/>
                  </a:schemeClr>
                </a:solidFill>
              </a:rPr>
              <a:t/>
            </a:r>
            <a:br>
              <a:rPr lang="fr-FR" sz="2000" dirty="0">
                <a:solidFill>
                  <a:schemeClr val="accent1">
                    <a:lumMod val="75000"/>
                  </a:schemeClr>
                </a:solidFill>
              </a:rPr>
            </a:br>
            <a:r>
              <a:rPr lang="fr-FR" sz="7200" dirty="0">
                <a:solidFill>
                  <a:schemeClr val="accent1">
                    <a:lumMod val="75000"/>
                  </a:schemeClr>
                </a:solidFill>
                <a:sym typeface="Wingdings"/>
              </a:rPr>
              <a:t></a:t>
            </a:r>
            <a:r>
              <a:rPr lang="fr-FR" sz="7200" dirty="0">
                <a:solidFill>
                  <a:schemeClr val="accent1">
                    <a:lumMod val="75000"/>
                  </a:schemeClr>
                </a:solidFill>
              </a:rPr>
              <a:t> </a:t>
            </a:r>
            <a:r>
              <a:rPr lang="fr-FR" sz="7200" b="1" dirty="0">
                <a:solidFill>
                  <a:schemeClr val="accent1">
                    <a:lumMod val="75000"/>
                  </a:schemeClr>
                </a:solidFill>
              </a:rPr>
              <a:t>les capacités cognitives générales </a:t>
            </a:r>
            <a:r>
              <a:rPr lang="fr-FR" sz="7200" dirty="0">
                <a:solidFill>
                  <a:schemeClr val="accent1">
                    <a:lumMod val="75000"/>
                  </a:schemeClr>
                </a:solidFill>
              </a:rPr>
              <a:t>: la mémoire de travail et les capacités de raisonnement et de planification ;</a:t>
            </a:r>
          </a:p>
          <a:p>
            <a:pPr algn="just">
              <a:buNone/>
            </a:pPr>
            <a:r>
              <a:rPr lang="fr-FR" sz="2000" dirty="0">
                <a:solidFill>
                  <a:schemeClr val="accent1">
                    <a:lumMod val="75000"/>
                  </a:schemeClr>
                </a:solidFill>
              </a:rPr>
              <a:t/>
            </a:r>
            <a:br>
              <a:rPr lang="fr-FR" sz="2000" dirty="0">
                <a:solidFill>
                  <a:schemeClr val="accent1">
                    <a:lumMod val="75000"/>
                  </a:schemeClr>
                </a:solidFill>
              </a:rPr>
            </a:br>
            <a:r>
              <a:rPr lang="fr-FR" sz="7200" dirty="0">
                <a:solidFill>
                  <a:schemeClr val="accent1">
                    <a:lumMod val="75000"/>
                  </a:schemeClr>
                </a:solidFill>
                <a:sym typeface="Wingdings"/>
              </a:rPr>
              <a:t></a:t>
            </a:r>
            <a:r>
              <a:rPr lang="fr-FR" sz="7200" b="1" dirty="0">
                <a:solidFill>
                  <a:schemeClr val="accent1">
                    <a:lumMod val="75000"/>
                  </a:schemeClr>
                </a:solidFill>
              </a:rPr>
              <a:t>des habiletés propres au traitement des textes </a:t>
            </a:r>
            <a:r>
              <a:rPr lang="fr-FR" sz="7200" dirty="0">
                <a:solidFill>
                  <a:schemeClr val="accent1">
                    <a:lumMod val="75000"/>
                  </a:schemeClr>
                </a:solidFill>
              </a:rPr>
              <a:t>qui permettent </a:t>
            </a:r>
            <a:r>
              <a:rPr lang="fr-FR" sz="7200" u="sng" dirty="0">
                <a:solidFill>
                  <a:schemeClr val="accent1">
                    <a:lumMod val="75000"/>
                  </a:schemeClr>
                </a:solidFill>
              </a:rPr>
              <a:t>la construction de la cohérence des textes</a:t>
            </a:r>
            <a:r>
              <a:rPr lang="fr-FR" sz="7200" dirty="0">
                <a:solidFill>
                  <a:schemeClr val="accent1">
                    <a:lumMod val="75000"/>
                  </a:schemeClr>
                </a:solidFill>
              </a:rPr>
              <a:t> : savoir établir des relations entre les idées exprimées et expliciter les relations laissées implicites dans les énoncés successifs ; </a:t>
            </a:r>
            <a:r>
              <a:rPr lang="fr-FR" sz="7200" u="sng" dirty="0">
                <a:solidFill>
                  <a:schemeClr val="accent1">
                    <a:lumMod val="75000"/>
                  </a:schemeClr>
                </a:solidFill>
              </a:rPr>
              <a:t>contrôler sa compréhension</a:t>
            </a:r>
            <a:r>
              <a:rPr lang="fr-FR" sz="7200" dirty="0">
                <a:solidFill>
                  <a:schemeClr val="accent1">
                    <a:lumMod val="75000"/>
                  </a:schemeClr>
                </a:solidFill>
              </a:rPr>
              <a:t>, c’est-à-dire savoir ce que l’on comprend ou ne comprend pas et initier le cas échéant, des régulations </a:t>
            </a:r>
            <a:r>
              <a:rPr lang="fr-FR" sz="7200" i="1" dirty="0">
                <a:solidFill>
                  <a:schemeClr val="accent1">
                    <a:lumMod val="75000"/>
                  </a:schemeClr>
                </a:solidFill>
              </a:rPr>
              <a:t>au moyen de stratégies.</a:t>
            </a:r>
          </a:p>
          <a:p>
            <a:pPr>
              <a:buNone/>
            </a:pPr>
            <a:r>
              <a:rPr lang="fr-FR" sz="6200" dirty="0">
                <a:solidFill>
                  <a:schemeClr val="accent1">
                    <a:lumMod val="75000"/>
                  </a:schemeClr>
                </a:solidFill>
              </a:rPr>
              <a:t> </a:t>
            </a:r>
            <a:endParaRPr lang="fr-FR" sz="6200" b="1" u="sng" dirty="0">
              <a:solidFill>
                <a:schemeClr val="accent1">
                  <a:lumMod val="75000"/>
                </a:schemeClr>
              </a:solidFill>
            </a:endParaRPr>
          </a:p>
          <a:p>
            <a:pPr>
              <a:buNone/>
            </a:pPr>
            <a:endParaRPr lang="fr-FR" sz="5600" b="1" u="sng" dirty="0" smtClean="0">
              <a:solidFill>
                <a:schemeClr val="accent1">
                  <a:lumMod val="75000"/>
                </a:schemeClr>
              </a:solidFill>
            </a:endParaRPr>
          </a:p>
          <a:p>
            <a:pPr>
              <a:buNone/>
            </a:pPr>
            <a:endParaRPr lang="fr-FR" sz="5600" b="1" u="sng" dirty="0">
              <a:solidFill>
                <a:schemeClr val="accent1">
                  <a:lumMod val="75000"/>
                </a:schemeClr>
              </a:solidFill>
            </a:endParaRPr>
          </a:p>
          <a:p>
            <a:pPr>
              <a:buNone/>
            </a:pPr>
            <a:endParaRPr lang="fr-FR" sz="5600" b="1" u="sng" dirty="0" smtClean="0">
              <a:solidFill>
                <a:schemeClr val="accent1">
                  <a:lumMod val="75000"/>
                </a:schemeClr>
              </a:solidFill>
            </a:endParaRPr>
          </a:p>
          <a:p>
            <a:pPr>
              <a:buNone/>
            </a:pPr>
            <a:r>
              <a:rPr lang="fr-FR" sz="5600" b="1" u="sng" dirty="0" smtClean="0">
                <a:solidFill>
                  <a:schemeClr val="accent1">
                    <a:lumMod val="75000"/>
                  </a:schemeClr>
                </a:solidFill>
              </a:rPr>
              <a:t>La </a:t>
            </a:r>
            <a:r>
              <a:rPr lang="fr-FR" sz="5600" b="1" u="sng" dirty="0">
                <a:solidFill>
                  <a:schemeClr val="accent1">
                    <a:lumMod val="75000"/>
                  </a:schemeClr>
                </a:solidFill>
              </a:rPr>
              <a:t>conférence de consensus : </a:t>
            </a:r>
            <a:r>
              <a:rPr lang="fr-FR" sz="5600" dirty="0">
                <a:solidFill>
                  <a:schemeClr val="accent1">
                    <a:lumMod val="75000"/>
                  </a:schemeClr>
                </a:solidFill>
              </a:rPr>
              <a:t>"</a:t>
            </a:r>
            <a:r>
              <a:rPr lang="fr-FR" sz="5600" b="1" dirty="0">
                <a:solidFill>
                  <a:schemeClr val="accent1">
                    <a:lumMod val="75000"/>
                  </a:schemeClr>
                </a:solidFill>
              </a:rPr>
              <a:t>Lire, comprendre, apprendre : comment soutenir le développement de compétences en lecture ?</a:t>
            </a:r>
            <a:r>
              <a:rPr lang="fr-FR" sz="5600" dirty="0">
                <a:solidFill>
                  <a:schemeClr val="accent1">
                    <a:lumMod val="75000"/>
                  </a:schemeClr>
                </a:solidFill>
              </a:rPr>
              <a:t>" (mars 2016).</a:t>
            </a:r>
            <a:r>
              <a:rPr lang="fr-FR" sz="5600" b="1" u="sng" dirty="0">
                <a:solidFill>
                  <a:schemeClr val="accent1">
                    <a:lumMod val="75000"/>
                  </a:schemeClr>
                </a:solidFill>
              </a:rPr>
              <a:t> </a:t>
            </a:r>
            <a:r>
              <a:rPr lang="fr-FR" sz="5600" u="sng" dirty="0">
                <a:solidFill>
                  <a:schemeClr val="accent1">
                    <a:lumMod val="75000"/>
                  </a:schemeClr>
                </a:solidFill>
                <a:hlinkClick r:id="rId3"/>
              </a:rPr>
              <a:t>http://www.cnesco.fr/fr/lecture/</a:t>
            </a:r>
            <a:endParaRPr lang="fr-FR" sz="5600" dirty="0">
              <a:solidFill>
                <a:schemeClr val="accent1">
                  <a:lumMod val="75000"/>
                </a:schemeClr>
              </a:solidFill>
            </a:endParaRPr>
          </a:p>
          <a:p>
            <a:pPr>
              <a:buNone/>
            </a:pPr>
            <a:endParaRPr lang="fr-FR" dirty="0"/>
          </a:p>
        </p:txBody>
      </p:sp>
    </p:spTree>
    <p:extLst>
      <p:ext uri="{BB962C8B-B14F-4D97-AF65-F5344CB8AC3E}">
        <p14:creationId xmlns:p14="http://schemas.microsoft.com/office/powerpoint/2010/main" val="658297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 calcmode="lin" valueType="num">
                                      <p:cBhvr>
                                        <p:cTn id="1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 calcmode="lin" valueType="num">
                                      <p:cBhvr>
                                        <p:cTn id="28"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596788" y="-54678"/>
            <a:ext cx="8706674" cy="691267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pied de page 3"/>
          <p:cNvSpPr>
            <a:spLocks noGrp="1"/>
          </p:cNvSpPr>
          <p:nvPr>
            <p:ph type="ftr" sz="quarter" idx="11"/>
          </p:nvPr>
        </p:nvSpPr>
        <p:spPr/>
        <p:txBody>
          <a:bodyPr/>
          <a:lstStyle/>
          <a:p>
            <a:r>
              <a:rPr lang="fr-FR" smtClean="0"/>
              <a:t>GA Créteil   Apprentissage de la compréhension au C2</a:t>
            </a:r>
            <a:endParaRPr lang="fr-FR"/>
          </a:p>
        </p:txBody>
      </p:sp>
      <p:sp>
        <p:nvSpPr>
          <p:cNvPr id="5" name="Ellipse 4"/>
          <p:cNvSpPr/>
          <p:nvPr/>
        </p:nvSpPr>
        <p:spPr>
          <a:xfrm>
            <a:off x="2567609" y="2780339"/>
            <a:ext cx="2409935" cy="1271060"/>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COMPRENDRE </a:t>
            </a:r>
          </a:p>
          <a:p>
            <a:pPr algn="ctr"/>
            <a:r>
              <a:rPr lang="fr-FR" b="1" dirty="0">
                <a:solidFill>
                  <a:schemeClr val="tx1"/>
                </a:solidFill>
              </a:rPr>
              <a:t>UN PROCESSUS COMPLEXE</a:t>
            </a:r>
          </a:p>
        </p:txBody>
      </p:sp>
      <p:sp>
        <p:nvSpPr>
          <p:cNvPr id="6" name="Ellipse 5"/>
          <p:cNvSpPr/>
          <p:nvPr/>
        </p:nvSpPr>
        <p:spPr>
          <a:xfrm>
            <a:off x="6168008" y="2937367"/>
            <a:ext cx="1656184" cy="79208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LE LECTEUR</a:t>
            </a:r>
          </a:p>
        </p:txBody>
      </p:sp>
      <p:cxnSp>
        <p:nvCxnSpPr>
          <p:cNvPr id="8" name="Connecteur droit avec flèche 7"/>
          <p:cNvCxnSpPr/>
          <p:nvPr/>
        </p:nvCxnSpPr>
        <p:spPr>
          <a:xfrm flipV="1">
            <a:off x="4833759" y="3042899"/>
            <a:ext cx="1538687" cy="4691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7867556" y="2171177"/>
            <a:ext cx="2163547" cy="923330"/>
          </a:xfrm>
          <a:prstGeom prst="rect">
            <a:avLst/>
          </a:prstGeom>
          <a:solidFill>
            <a:schemeClr val="accent2">
              <a:lumMod val="20000"/>
              <a:lumOff val="80000"/>
            </a:schemeClr>
          </a:solidFill>
          <a:ln>
            <a:solidFill>
              <a:schemeClr val="tx2">
                <a:lumMod val="60000"/>
                <a:lumOff val="40000"/>
              </a:schemeClr>
            </a:solidFill>
          </a:ln>
        </p:spPr>
        <p:txBody>
          <a:bodyPr wrap="square" rtlCol="0">
            <a:spAutoFit/>
          </a:bodyPr>
          <a:lstStyle/>
          <a:p>
            <a:r>
              <a:rPr lang="fr-FR" dirty="0"/>
              <a:t>Intention</a:t>
            </a:r>
          </a:p>
          <a:p>
            <a:r>
              <a:rPr lang="fr-FR" dirty="0"/>
              <a:t>But </a:t>
            </a:r>
          </a:p>
          <a:p>
            <a:r>
              <a:rPr lang="fr-FR" b="1" dirty="0" smtClean="0"/>
              <a:t>Se</a:t>
            </a:r>
            <a:r>
              <a:rPr lang="fr-FR" dirty="0" smtClean="0"/>
              <a:t> </a:t>
            </a:r>
            <a:r>
              <a:rPr lang="fr-FR" dirty="0"/>
              <a:t>questionne</a:t>
            </a:r>
          </a:p>
        </p:txBody>
      </p:sp>
      <p:sp>
        <p:nvSpPr>
          <p:cNvPr id="11" name="Rectangle à coins arrondis 10"/>
          <p:cNvSpPr/>
          <p:nvPr/>
        </p:nvSpPr>
        <p:spPr>
          <a:xfrm>
            <a:off x="4739006" y="4137769"/>
            <a:ext cx="1728192" cy="79208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Le </a:t>
            </a:r>
            <a:r>
              <a:rPr lang="fr-FR" b="1" dirty="0">
                <a:solidFill>
                  <a:schemeClr val="tx1"/>
                </a:solidFill>
              </a:rPr>
              <a:t>texte</a:t>
            </a:r>
            <a:r>
              <a:rPr lang="fr-FR" dirty="0">
                <a:solidFill>
                  <a:schemeClr val="tx1"/>
                </a:solidFill>
              </a:rPr>
              <a:t>, un message écrit, auteur absent</a:t>
            </a:r>
          </a:p>
        </p:txBody>
      </p:sp>
      <p:sp>
        <p:nvSpPr>
          <p:cNvPr id="14" name="Pensées 13"/>
          <p:cNvSpPr/>
          <p:nvPr/>
        </p:nvSpPr>
        <p:spPr>
          <a:xfrm>
            <a:off x="6054013" y="1196752"/>
            <a:ext cx="2448272" cy="1116124"/>
          </a:xfrm>
          <a:prstGeom prst="cloudCallou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solidFill>
                  <a:schemeClr val="tx1"/>
                </a:solidFill>
              </a:rPr>
              <a:t>STRATEGIES</a:t>
            </a:r>
          </a:p>
          <a:p>
            <a:pPr algn="ctr"/>
            <a:r>
              <a:rPr lang="fr-FR" sz="1600" b="1" dirty="0">
                <a:solidFill>
                  <a:schemeClr val="tx1"/>
                </a:solidFill>
              </a:rPr>
              <a:t>PROCEDURES</a:t>
            </a:r>
          </a:p>
        </p:txBody>
      </p:sp>
      <p:sp>
        <p:nvSpPr>
          <p:cNvPr id="16" name="Rectangle 15"/>
          <p:cNvSpPr/>
          <p:nvPr/>
        </p:nvSpPr>
        <p:spPr>
          <a:xfrm>
            <a:off x="2022542" y="116633"/>
            <a:ext cx="4001450" cy="26429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solidFill>
                  <a:schemeClr val="tx1"/>
                </a:solidFill>
              </a:rPr>
              <a:t>Représentations mentales</a:t>
            </a:r>
          </a:p>
          <a:p>
            <a:r>
              <a:rPr lang="fr-FR" sz="1600" dirty="0">
                <a:solidFill>
                  <a:schemeClr val="tx1"/>
                </a:solidFill>
              </a:rPr>
              <a:t>Hypothèses</a:t>
            </a:r>
          </a:p>
          <a:p>
            <a:r>
              <a:rPr lang="fr-FR" sz="1600" dirty="0">
                <a:solidFill>
                  <a:schemeClr val="tx1"/>
                </a:solidFill>
              </a:rPr>
              <a:t>Identifier les mots</a:t>
            </a:r>
          </a:p>
          <a:p>
            <a:r>
              <a:rPr lang="fr-FR" sz="1600" dirty="0">
                <a:solidFill>
                  <a:schemeClr val="tx1"/>
                </a:solidFill>
              </a:rPr>
              <a:t>Etablir des </a:t>
            </a:r>
            <a:r>
              <a:rPr lang="fr-FR" sz="1600" dirty="0" smtClean="0">
                <a:solidFill>
                  <a:schemeClr val="tx1"/>
                </a:solidFill>
              </a:rPr>
              <a:t>relations : causes, conséquences</a:t>
            </a:r>
            <a:endParaRPr lang="fr-FR" sz="1600" dirty="0">
              <a:solidFill>
                <a:schemeClr val="tx1"/>
              </a:solidFill>
            </a:endParaRPr>
          </a:p>
          <a:p>
            <a:r>
              <a:rPr lang="fr-FR" sz="1600" dirty="0">
                <a:solidFill>
                  <a:schemeClr val="tx1"/>
                </a:solidFill>
              </a:rPr>
              <a:t>Produire des inférences internes, externes</a:t>
            </a:r>
          </a:p>
          <a:p>
            <a:r>
              <a:rPr lang="fr-FR" sz="1600" dirty="0">
                <a:solidFill>
                  <a:schemeClr val="tx1"/>
                </a:solidFill>
              </a:rPr>
              <a:t>Déduire </a:t>
            </a:r>
          </a:p>
          <a:p>
            <a:r>
              <a:rPr lang="fr-FR" sz="1600" dirty="0">
                <a:solidFill>
                  <a:schemeClr val="tx1"/>
                </a:solidFill>
              </a:rPr>
              <a:t>Rupture de compréhension</a:t>
            </a:r>
          </a:p>
          <a:p>
            <a:r>
              <a:rPr lang="fr-FR" sz="1600" dirty="0" smtClean="0">
                <a:solidFill>
                  <a:schemeClr val="tx1"/>
                </a:solidFill>
              </a:rPr>
              <a:t>Contrôler sa compréhension : retours </a:t>
            </a:r>
            <a:r>
              <a:rPr lang="fr-FR" sz="1600" dirty="0">
                <a:solidFill>
                  <a:schemeClr val="tx1"/>
                </a:solidFill>
              </a:rPr>
              <a:t>en </a:t>
            </a:r>
            <a:r>
              <a:rPr lang="fr-FR" sz="1600" dirty="0" smtClean="0">
                <a:solidFill>
                  <a:schemeClr val="tx1"/>
                </a:solidFill>
              </a:rPr>
              <a:t>arrière/relire/vérifier  </a:t>
            </a:r>
            <a:endParaRPr lang="fr-FR" sz="1600" dirty="0">
              <a:solidFill>
                <a:schemeClr val="tx1"/>
              </a:solidFill>
            </a:endParaRPr>
          </a:p>
        </p:txBody>
      </p:sp>
      <p:cxnSp>
        <p:nvCxnSpPr>
          <p:cNvPr id="24" name="Connecteur droit avec flèche 23"/>
          <p:cNvCxnSpPr>
            <a:endCxn id="6" idx="3"/>
          </p:cNvCxnSpPr>
          <p:nvPr/>
        </p:nvCxnSpPr>
        <p:spPr>
          <a:xfrm flipV="1">
            <a:off x="6168009" y="3613457"/>
            <a:ext cx="242543" cy="52431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a:endCxn id="11" idx="0"/>
          </p:cNvCxnSpPr>
          <p:nvPr/>
        </p:nvCxnSpPr>
        <p:spPr>
          <a:xfrm>
            <a:off x="4806486" y="3729455"/>
            <a:ext cx="796617" cy="40831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6996100" y="2312876"/>
            <a:ext cx="0" cy="6244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a:off x="2351585" y="2703616"/>
            <a:ext cx="398377" cy="40696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282537" y="4951161"/>
            <a:ext cx="1944216" cy="1451471"/>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Textes variés</a:t>
            </a:r>
          </a:p>
          <a:p>
            <a:pPr algn="ctr"/>
            <a:r>
              <a:rPr lang="fr-FR" dirty="0">
                <a:solidFill>
                  <a:schemeClr val="tx1"/>
                </a:solidFill>
              </a:rPr>
              <a:t>Textes entendus résistants</a:t>
            </a:r>
          </a:p>
          <a:p>
            <a:pPr algn="ctr"/>
            <a:r>
              <a:rPr lang="fr-FR" dirty="0">
                <a:solidFill>
                  <a:schemeClr val="tx1"/>
                </a:solidFill>
              </a:rPr>
              <a:t>Textes courts</a:t>
            </a:r>
          </a:p>
          <a:p>
            <a:pPr algn="ctr"/>
            <a:r>
              <a:rPr lang="fr-FR" dirty="0">
                <a:solidFill>
                  <a:schemeClr val="tx1"/>
                </a:solidFill>
              </a:rPr>
              <a:t>Textes longs</a:t>
            </a:r>
          </a:p>
        </p:txBody>
      </p:sp>
      <p:sp>
        <p:nvSpPr>
          <p:cNvPr id="45" name="Ellipse 44"/>
          <p:cNvSpPr/>
          <p:nvPr/>
        </p:nvSpPr>
        <p:spPr>
          <a:xfrm>
            <a:off x="7886326" y="3632192"/>
            <a:ext cx="2417136" cy="1463741"/>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Manifester </a:t>
            </a:r>
            <a:r>
              <a:rPr lang="fr-FR" dirty="0">
                <a:solidFill>
                  <a:schemeClr val="tx1"/>
                </a:solidFill>
              </a:rPr>
              <a:t>sa compréhension</a:t>
            </a:r>
          </a:p>
          <a:p>
            <a:pPr algn="ctr"/>
            <a:r>
              <a:rPr lang="fr-FR" dirty="0">
                <a:solidFill>
                  <a:schemeClr val="tx1"/>
                </a:solidFill>
              </a:rPr>
              <a:t>La </a:t>
            </a:r>
            <a:r>
              <a:rPr lang="fr-FR" b="1" dirty="0">
                <a:solidFill>
                  <a:schemeClr val="tx1"/>
                </a:solidFill>
              </a:rPr>
              <a:t>confronter</a:t>
            </a:r>
            <a:r>
              <a:rPr lang="fr-FR" dirty="0">
                <a:solidFill>
                  <a:schemeClr val="tx1"/>
                </a:solidFill>
              </a:rPr>
              <a:t> à celle des autres </a:t>
            </a:r>
          </a:p>
        </p:txBody>
      </p:sp>
      <p:sp>
        <p:nvSpPr>
          <p:cNvPr id="46" name="Rectangle 45"/>
          <p:cNvSpPr/>
          <p:nvPr/>
        </p:nvSpPr>
        <p:spPr>
          <a:xfrm>
            <a:off x="7979380" y="5175194"/>
            <a:ext cx="2324082" cy="140415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dirty="0"/>
              <a:t> </a:t>
            </a:r>
          </a:p>
          <a:p>
            <a:r>
              <a:rPr lang="fr-FR" sz="1600" dirty="0">
                <a:solidFill>
                  <a:schemeClr val="tx1"/>
                </a:solidFill>
              </a:rPr>
              <a:t>Dégager les idées essentielles</a:t>
            </a:r>
          </a:p>
          <a:p>
            <a:r>
              <a:rPr lang="fr-FR" sz="1600" dirty="0">
                <a:solidFill>
                  <a:schemeClr val="tx1"/>
                </a:solidFill>
              </a:rPr>
              <a:t>Reformuler Paraphraser</a:t>
            </a:r>
          </a:p>
          <a:p>
            <a:r>
              <a:rPr lang="fr-FR" sz="1600" dirty="0">
                <a:solidFill>
                  <a:schemeClr val="tx1"/>
                </a:solidFill>
              </a:rPr>
              <a:t>Restituer dans l’ordre chronologique </a:t>
            </a:r>
          </a:p>
          <a:p>
            <a:pPr algn="ctr"/>
            <a:endParaRPr lang="fr-FR" sz="1600" dirty="0">
              <a:solidFill>
                <a:schemeClr val="tx1"/>
              </a:solidFill>
            </a:endParaRPr>
          </a:p>
        </p:txBody>
      </p:sp>
      <p:cxnSp>
        <p:nvCxnSpPr>
          <p:cNvPr id="48" name="Connecteur droit avec flèche 47"/>
          <p:cNvCxnSpPr>
            <a:endCxn id="45" idx="1"/>
          </p:cNvCxnSpPr>
          <p:nvPr/>
        </p:nvCxnSpPr>
        <p:spPr>
          <a:xfrm>
            <a:off x="7588381" y="3632191"/>
            <a:ext cx="651926" cy="214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0" name="Ellipse 49"/>
          <p:cNvSpPr/>
          <p:nvPr/>
        </p:nvSpPr>
        <p:spPr>
          <a:xfrm>
            <a:off x="2022542" y="4137769"/>
            <a:ext cx="2489282" cy="882098"/>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L’ENSEIGNANT</a:t>
            </a:r>
          </a:p>
        </p:txBody>
      </p:sp>
      <p:cxnSp>
        <p:nvCxnSpPr>
          <p:cNvPr id="52" name="Connecteur droit avec flèche 51"/>
          <p:cNvCxnSpPr>
            <a:stCxn id="50" idx="6"/>
          </p:cNvCxnSpPr>
          <p:nvPr/>
        </p:nvCxnSpPr>
        <p:spPr>
          <a:xfrm>
            <a:off x="4511824" y="4578818"/>
            <a:ext cx="805348" cy="783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22542" y="5019868"/>
            <a:ext cx="2489282" cy="15774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a:p>
            <a:pPr algn="ctr"/>
            <a:endParaRPr lang="fr-FR" dirty="0">
              <a:solidFill>
                <a:schemeClr val="tx1"/>
              </a:solidFill>
            </a:endParaRPr>
          </a:p>
          <a:p>
            <a:r>
              <a:rPr lang="fr-FR" dirty="0">
                <a:solidFill>
                  <a:schemeClr val="tx1"/>
                </a:solidFill>
              </a:rPr>
              <a:t>Planifie, augmente les temps dédiés à des textes entendus</a:t>
            </a:r>
          </a:p>
          <a:p>
            <a:r>
              <a:rPr lang="fr-FR" dirty="0">
                <a:solidFill>
                  <a:schemeClr val="tx1"/>
                </a:solidFill>
              </a:rPr>
              <a:t> Accompagne</a:t>
            </a:r>
          </a:p>
          <a:p>
            <a:r>
              <a:rPr lang="fr-FR" dirty="0">
                <a:solidFill>
                  <a:schemeClr val="tx1"/>
                </a:solidFill>
              </a:rPr>
              <a:t>Rend les stratégies visibles</a:t>
            </a:r>
          </a:p>
          <a:p>
            <a:pPr algn="ctr"/>
            <a:r>
              <a:rPr lang="fr-FR" dirty="0">
                <a:solidFill>
                  <a:schemeClr val="tx1"/>
                </a:solidFill>
              </a:rPr>
              <a:t> </a:t>
            </a:r>
          </a:p>
          <a:p>
            <a:pPr algn="ctr"/>
            <a:endParaRPr lang="fr-FR" dirty="0">
              <a:solidFill>
                <a:schemeClr val="tx1"/>
              </a:solidFill>
            </a:endParaRPr>
          </a:p>
        </p:txBody>
      </p:sp>
      <p:sp>
        <p:nvSpPr>
          <p:cNvPr id="57" name="Rectangle 56"/>
          <p:cNvSpPr/>
          <p:nvPr/>
        </p:nvSpPr>
        <p:spPr>
          <a:xfrm>
            <a:off x="7588381" y="5175194"/>
            <a:ext cx="360040" cy="1422158"/>
          </a:xfrm>
          <a:prstGeom prst="rect">
            <a:avLst/>
          </a:prstGeom>
          <a:solidFill>
            <a:schemeClr val="accent1">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ORAL</a:t>
            </a:r>
          </a:p>
        </p:txBody>
      </p:sp>
    </p:spTree>
    <p:extLst>
      <p:ext uri="{BB962C8B-B14F-4D97-AF65-F5344CB8AC3E}">
        <p14:creationId xmlns:p14="http://schemas.microsoft.com/office/powerpoint/2010/main" val="223072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 grpId="0" animBg="1"/>
      <p:bldP spid="6" grpId="0" animBg="1"/>
      <p:bldP spid="10" grpId="0" animBg="1"/>
      <p:bldP spid="11" grpId="0" animBg="1"/>
      <p:bldP spid="14" grpId="0" animBg="1"/>
      <p:bldP spid="16" grpId="0" animBg="1"/>
      <p:bldP spid="44" grpId="0" animBg="1"/>
      <p:bldP spid="45" grpId="0" animBg="1"/>
      <p:bldP spid="46" grpId="0" animBg="1"/>
      <p:bldP spid="50" grpId="0" animBg="1"/>
      <p:bldP spid="53"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01432" y="91441"/>
            <a:ext cx="10018713" cy="914400"/>
          </a:xfrm>
        </p:spPr>
        <p:txBody>
          <a:bodyPr>
            <a:normAutofit/>
          </a:bodyPr>
          <a:lstStyle/>
          <a:p>
            <a:r>
              <a:rPr lang="fr-FR" sz="3200" dirty="0" smtClean="0"/>
              <a:t>LES COMPOSANTES DE LA COMPREHENSION</a:t>
            </a:r>
            <a:endParaRPr lang="fr-FR" sz="3200" dirty="0"/>
          </a:p>
        </p:txBody>
      </p:sp>
      <p:sp>
        <p:nvSpPr>
          <p:cNvPr id="3" name="Espace réservé du contenu 2"/>
          <p:cNvSpPr>
            <a:spLocks noGrp="1"/>
          </p:cNvSpPr>
          <p:nvPr>
            <p:ph idx="1"/>
          </p:nvPr>
        </p:nvSpPr>
        <p:spPr>
          <a:xfrm>
            <a:off x="1484310" y="1005841"/>
            <a:ext cx="10018713" cy="4785359"/>
          </a:xfrm>
        </p:spPr>
        <p:txBody>
          <a:bodyPr>
            <a:normAutofit fontScale="92500" lnSpcReduction="20000"/>
          </a:bodyPr>
          <a:lstStyle/>
          <a:p>
            <a:pPr marL="0" lvl="0" indent="0">
              <a:buClr>
                <a:srgbClr val="1CADE4">
                  <a:lumMod val="75000"/>
                </a:srgbClr>
              </a:buClr>
              <a:buNone/>
            </a:pPr>
            <a:r>
              <a:rPr lang="fr-FR" sz="2000" b="1" dirty="0">
                <a:solidFill>
                  <a:prstClr val="black"/>
                </a:solidFill>
              </a:rPr>
              <a:t>Enseigner la compréhension consiste à doter les élèves des stratégies du lecteur expert, à savoir : </a:t>
            </a:r>
          </a:p>
          <a:p>
            <a:pPr marL="0" lvl="0" indent="0">
              <a:buClr>
                <a:srgbClr val="1CADE4">
                  <a:lumMod val="75000"/>
                </a:srgbClr>
              </a:buClr>
              <a:buNone/>
            </a:pPr>
            <a:r>
              <a:rPr lang="fr-FR" sz="2000" dirty="0">
                <a:solidFill>
                  <a:prstClr val="black"/>
                </a:solidFill>
              </a:rPr>
              <a:t>• assigner un but à son activité avant de commencer la lecture en s’interrogeant sur la ou les raisons qui amènent à lire un texte particulier (apprendre, s’informer, etc.)</a:t>
            </a:r>
          </a:p>
          <a:p>
            <a:pPr marL="0" lvl="0" indent="0">
              <a:buClr>
                <a:srgbClr val="1CADE4">
                  <a:lumMod val="75000"/>
                </a:srgbClr>
              </a:buClr>
              <a:buNone/>
            </a:pPr>
            <a:r>
              <a:rPr lang="fr-FR" sz="2000" dirty="0">
                <a:solidFill>
                  <a:prstClr val="black"/>
                </a:solidFill>
              </a:rPr>
              <a:t>• s’intéresser aux relations causales </a:t>
            </a:r>
          </a:p>
          <a:p>
            <a:pPr marL="0" lvl="0" indent="0">
              <a:buClr>
                <a:srgbClr val="1CADE4">
                  <a:lumMod val="75000"/>
                </a:srgbClr>
              </a:buClr>
              <a:buNone/>
            </a:pPr>
            <a:r>
              <a:rPr lang="fr-FR" sz="2000" dirty="0">
                <a:solidFill>
                  <a:prstClr val="black"/>
                </a:solidFill>
              </a:rPr>
              <a:t>• fabriquer une représentation mentale de ce qui est lu </a:t>
            </a:r>
          </a:p>
          <a:p>
            <a:pPr marL="0" lvl="0" indent="0">
              <a:buClr>
                <a:srgbClr val="1CADE4">
                  <a:lumMod val="75000"/>
                </a:srgbClr>
              </a:buClr>
              <a:buNone/>
            </a:pPr>
            <a:r>
              <a:rPr lang="fr-FR" sz="2000" dirty="0">
                <a:solidFill>
                  <a:prstClr val="black"/>
                </a:solidFill>
              </a:rPr>
              <a:t>• déterminer ce qui est important et le mémoriser </a:t>
            </a:r>
          </a:p>
          <a:p>
            <a:pPr marL="0" lvl="0" indent="0">
              <a:buClr>
                <a:srgbClr val="1CADE4">
                  <a:lumMod val="75000"/>
                </a:srgbClr>
              </a:buClr>
              <a:buNone/>
            </a:pPr>
            <a:r>
              <a:rPr lang="fr-FR" sz="2000" dirty="0">
                <a:solidFill>
                  <a:prstClr val="black"/>
                </a:solidFill>
              </a:rPr>
              <a:t>• répondre à des questions </a:t>
            </a:r>
            <a:r>
              <a:rPr lang="fr-FR" sz="2000" dirty="0" smtClean="0">
                <a:solidFill>
                  <a:prstClr val="black"/>
                </a:solidFill>
              </a:rPr>
              <a:t>et/pour savoir </a:t>
            </a:r>
            <a:r>
              <a:rPr lang="fr-FR" sz="2000" dirty="0">
                <a:solidFill>
                  <a:prstClr val="black"/>
                </a:solidFill>
              </a:rPr>
              <a:t>s’en poser tout seul </a:t>
            </a:r>
          </a:p>
          <a:p>
            <a:pPr marL="0" lvl="0" indent="0">
              <a:buClr>
                <a:srgbClr val="1CADE4">
                  <a:lumMod val="75000"/>
                </a:srgbClr>
              </a:buClr>
              <a:buNone/>
            </a:pPr>
            <a:r>
              <a:rPr lang="fr-FR" sz="2000" dirty="0">
                <a:solidFill>
                  <a:prstClr val="black"/>
                </a:solidFill>
              </a:rPr>
              <a:t>• </a:t>
            </a:r>
            <a:r>
              <a:rPr lang="fr-FR" sz="2000" dirty="0" smtClean="0">
                <a:solidFill>
                  <a:prstClr val="black"/>
                </a:solidFill>
              </a:rPr>
              <a:t>réaliser </a:t>
            </a:r>
            <a:r>
              <a:rPr lang="fr-FR" sz="2000" dirty="0">
                <a:solidFill>
                  <a:prstClr val="black"/>
                </a:solidFill>
              </a:rPr>
              <a:t>des inférences </a:t>
            </a:r>
          </a:p>
          <a:p>
            <a:pPr marL="0" lvl="0" indent="0">
              <a:buClr>
                <a:srgbClr val="1CADE4">
                  <a:lumMod val="75000"/>
                </a:srgbClr>
              </a:buClr>
              <a:buNone/>
            </a:pPr>
            <a:r>
              <a:rPr lang="fr-FR" sz="2000" dirty="0">
                <a:solidFill>
                  <a:prstClr val="black"/>
                </a:solidFill>
              </a:rPr>
              <a:t>• utiliser ses connaissances antérieures </a:t>
            </a:r>
          </a:p>
          <a:p>
            <a:pPr marL="0" lvl="0" indent="0">
              <a:buClr>
                <a:srgbClr val="1CADE4">
                  <a:lumMod val="75000"/>
                </a:srgbClr>
              </a:buClr>
              <a:buNone/>
            </a:pPr>
            <a:r>
              <a:rPr lang="fr-FR" sz="2000" dirty="0">
                <a:solidFill>
                  <a:prstClr val="black"/>
                </a:solidFill>
              </a:rPr>
              <a:t>• prévoir la suite </a:t>
            </a:r>
          </a:p>
          <a:p>
            <a:pPr marL="0" lvl="0" indent="0">
              <a:buClr>
                <a:srgbClr val="1CADE4">
                  <a:lumMod val="75000"/>
                </a:srgbClr>
              </a:buClr>
              <a:buNone/>
            </a:pPr>
            <a:r>
              <a:rPr lang="fr-FR" sz="2000" dirty="0">
                <a:solidFill>
                  <a:prstClr val="black"/>
                </a:solidFill>
              </a:rPr>
              <a:t>• résumer </a:t>
            </a:r>
            <a:r>
              <a:rPr lang="fr-FR" sz="2000" dirty="0" smtClean="0">
                <a:solidFill>
                  <a:prstClr val="black"/>
                </a:solidFill>
              </a:rPr>
              <a:t> </a:t>
            </a:r>
            <a:endParaRPr lang="fr-FR" sz="2000" dirty="0">
              <a:solidFill>
                <a:prstClr val="black"/>
              </a:solidFill>
            </a:endParaRPr>
          </a:p>
          <a:p>
            <a:pPr marL="0" lvl="0" indent="0">
              <a:buClr>
                <a:srgbClr val="1CADE4">
                  <a:lumMod val="75000"/>
                </a:srgbClr>
              </a:buClr>
              <a:buNone/>
            </a:pPr>
            <a:r>
              <a:rPr lang="fr-FR" sz="2000" dirty="0">
                <a:solidFill>
                  <a:prstClr val="black"/>
                </a:solidFill>
              </a:rPr>
              <a:t>• contrôler et réguler sa </a:t>
            </a:r>
            <a:r>
              <a:rPr lang="fr-FR" sz="2000" dirty="0" smtClean="0">
                <a:solidFill>
                  <a:prstClr val="black"/>
                </a:solidFill>
              </a:rPr>
              <a:t>compréhension. </a:t>
            </a:r>
            <a:endParaRPr lang="fr-FR" sz="2000" dirty="0">
              <a:solidFill>
                <a:prstClr val="black"/>
              </a:solidFill>
            </a:endParaRPr>
          </a:p>
          <a:p>
            <a:pPr marL="0" indent="0">
              <a:buNone/>
            </a:pPr>
            <a:endParaRPr lang="fr-FR" dirty="0"/>
          </a:p>
        </p:txBody>
      </p:sp>
    </p:spTree>
    <p:extLst>
      <p:ext uri="{BB962C8B-B14F-4D97-AF65-F5344CB8AC3E}">
        <p14:creationId xmlns:p14="http://schemas.microsoft.com/office/powerpoint/2010/main" val="738313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Analyse de questionnaires de lecture</a:t>
            </a:r>
            <a:endParaRPr lang="fr-FR" dirty="0"/>
          </a:p>
        </p:txBody>
      </p:sp>
      <p:sp>
        <p:nvSpPr>
          <p:cNvPr id="3" name="Espace réservé du contenu 2"/>
          <p:cNvSpPr>
            <a:spLocks noGrp="1"/>
          </p:cNvSpPr>
          <p:nvPr>
            <p:ph idx="1"/>
          </p:nvPr>
        </p:nvSpPr>
        <p:spPr/>
        <p:txBody>
          <a:bodyPr/>
          <a:lstStyle/>
          <a:p>
            <a:pPr marL="0" indent="0">
              <a:buNone/>
            </a:pPr>
            <a:r>
              <a:rPr lang="fr-FR" sz="3200" dirty="0" smtClean="0"/>
              <a:t>Les questionnaires  : une </a:t>
            </a:r>
            <a:r>
              <a:rPr lang="fr-FR" sz="3200" dirty="0"/>
              <a:t>tâche </a:t>
            </a:r>
            <a:r>
              <a:rPr lang="fr-FR" sz="3200" dirty="0" smtClean="0"/>
              <a:t>récurrente,  pertinente ?</a:t>
            </a:r>
          </a:p>
          <a:p>
            <a:pPr marL="0" indent="0">
              <a:buNone/>
            </a:pPr>
            <a:endParaRPr lang="fr-FR" sz="3200" dirty="0" smtClean="0"/>
          </a:p>
          <a:p>
            <a:r>
              <a:rPr lang="fr-FR" dirty="0" smtClean="0"/>
              <a:t>Exemples analysés ( travaux de groupes textes/questionnaires) </a:t>
            </a:r>
          </a:p>
          <a:p>
            <a:r>
              <a:rPr lang="fr-FR" dirty="0" smtClean="0"/>
              <a:t>Mise en commun </a:t>
            </a:r>
            <a:endParaRPr lang="fr-FR" dirty="0"/>
          </a:p>
        </p:txBody>
      </p:sp>
    </p:spTree>
    <p:extLst>
      <p:ext uri="{BB962C8B-B14F-4D97-AF65-F5344CB8AC3E}">
        <p14:creationId xmlns:p14="http://schemas.microsoft.com/office/powerpoint/2010/main" val="27084624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e">
  <a:themeElements>
    <a:clrScheme name="Bleu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al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TM03457496[[fn=Parallaxe]]</Template>
  <TotalTime>0</TotalTime>
  <Words>4364</Words>
  <Application>Microsoft Office PowerPoint</Application>
  <PresentationFormat>Grand écran</PresentationFormat>
  <Paragraphs>662</Paragraphs>
  <Slides>59</Slides>
  <Notes>32</Notes>
  <HiddenSlides>0</HiddenSlides>
  <MMClips>1</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59</vt:i4>
      </vt:variant>
    </vt:vector>
  </HeadingPairs>
  <TitlesOfParts>
    <vt:vector size="68" baseType="lpstr">
      <vt:lpstr>Arial</vt:lpstr>
      <vt:lpstr>Calibri</vt:lpstr>
      <vt:lpstr>Corbel</vt:lpstr>
      <vt:lpstr>Noto Sans Symbols</vt:lpstr>
      <vt:lpstr>Symbol</vt:lpstr>
      <vt:lpstr>Tahoma</vt:lpstr>
      <vt:lpstr>Times New Roman</vt:lpstr>
      <vt:lpstr>Wingdings</vt:lpstr>
      <vt:lpstr>Parallaxe</vt:lpstr>
      <vt:lpstr>LECTURE ECRITURE AU CYCLE 2</vt:lpstr>
      <vt:lpstr>Plan </vt:lpstr>
      <vt:lpstr>Mise en situation : Angèle </vt:lpstr>
      <vt:lpstr>Mise en situation : Angèle</vt:lpstr>
      <vt:lpstr>Point d’étape 1</vt:lpstr>
      <vt:lpstr>COMPRENDRE UN TEXTE EN SITUATION DE LECTURE AUTONOME  habiletés langagières, habiletés cognitives et processus médiateurs</vt:lpstr>
      <vt:lpstr>Présentation PowerPoint</vt:lpstr>
      <vt:lpstr>LES COMPOSANTES DE LA COMPREHENSION</vt:lpstr>
      <vt:lpstr> Analyse de questionnaires de lecture</vt:lpstr>
      <vt:lpstr>Analyse de questionnaires de lecture  Textes de CP, CE1, CE2</vt:lpstr>
      <vt:lpstr>Présentation PowerPoint</vt:lpstr>
      <vt:lpstr>La ceinture magique: questions</vt:lpstr>
      <vt:lpstr>Les deux grandes pierres : questions</vt:lpstr>
      <vt:lpstr>Le buveur d’encre : questions</vt:lpstr>
      <vt:lpstr>Analyse de questionnaires de lecture </vt:lpstr>
      <vt:lpstr>Nature des questions</vt:lpstr>
      <vt:lpstr>Procédures mobilisées par les élèves pour répondre aux questions</vt:lpstr>
      <vt:lpstr> </vt:lpstr>
      <vt:lpstr>Point d’étape 2    Lire le texte Identifier les obstacles à la compréhension Poser les questions qui facilitent la compréhension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Distinguer questionnaire/questionnement </vt:lpstr>
      <vt:lpstr>L’enseignement de la compréhension ne peut se réduire au fait de poser des questions sur le texte.     L’élève doit apprendre à SE poser des questions. </vt:lpstr>
      <vt:lpstr>Scénarios pour faciliter ou construire la compréhension </vt:lpstr>
      <vt:lpstr> Scénarios</vt:lpstr>
      <vt:lpstr>Scénarios </vt:lpstr>
      <vt:lpstr>Scénario 1</vt:lpstr>
      <vt:lpstr>         Scénario 2: questions pour faciliter la compréhension </vt:lpstr>
      <vt:lpstr>  Scénario 2: questions pour faciliter la compréhension, exemple avec le texte « les pierres »</vt:lpstr>
      <vt:lpstr>Scénario 3: réaliser des inférences,  faire combler les blancs du texte</vt:lpstr>
      <vt:lpstr>Scénario 3: réaliser des inférences, combler les blancs du texte</vt:lpstr>
      <vt:lpstr>Scénario 4: les questions et les réponses</vt:lpstr>
      <vt:lpstr>Scénario 4: des questions et des réponses</vt:lpstr>
      <vt:lpstr>     Des questions pour faire apparaître les liens logiques</vt:lpstr>
      <vt:lpstr>  Tâches de transposition et d’approfondissement</vt:lpstr>
      <vt:lpstr>                 Tâches de transfert</vt:lpstr>
      <vt:lpstr>Les ACT  du ROLL</vt:lpstr>
      <vt:lpstr>Comment enseigner la compréhension de textes entendus</vt:lpstr>
      <vt:lpstr>Reformulations «en cascade»</vt:lpstr>
      <vt:lpstr>S’interroger sur les états mentaux de  chacun des personnages</vt:lpstr>
      <vt:lpstr>Présentation PowerPoint</vt:lpstr>
      <vt:lpstr>Présentation PowerPoint</vt:lpstr>
      <vt:lpstr>Présentation PowerPoint</vt:lpstr>
      <vt:lpstr>Présentation PowerPoint</vt:lpstr>
      <vt:lpstr>Inférences de connaissances: stratégie du maçon  je construis ma compréhension avec 3 briques :       </vt:lpstr>
      <vt:lpstr>Inférences de connaissances: stratégie du maçon  je construis ma compréhension avec 3 briques :     </vt:lpstr>
      <vt:lpstr>                                                                    Inférences de connaissances: Stratégie du maçon                                 je construis ma compréhension avec 3 briques :     </vt:lpstr>
      <vt:lpstr>Inférences de connaissances: Stratégie du maçon  je construis ma compréhension avec 3 briques :   </vt:lpstr>
      <vt:lpstr>CONCLUSION</vt:lpstr>
      <vt:lpstr>La place et le rôle du maitre  d’après Catherine  Tauveron   </vt:lpstr>
      <vt:lpstr> </vt:lpstr>
      <vt:lpstr>Bibliographie, sources  </vt:lpstr>
      <vt:lpstr>Présentation PowerPoint</vt:lpstr>
      <vt:lpstr>Synthèse du rapport de la conférence de consensus 2016</vt:lpstr>
    </vt:vector>
  </TitlesOfParts>
  <Company>DSDEN77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ECRITURE AU CYCLE 2</dc:title>
  <dc:creator>Utilisateur</dc:creator>
  <cp:lastModifiedBy>Christophe X</cp:lastModifiedBy>
  <cp:revision>135</cp:revision>
  <cp:lastPrinted>2018-03-09T13:18:33Z</cp:lastPrinted>
  <dcterms:created xsi:type="dcterms:W3CDTF">2018-02-07T08:37:12Z</dcterms:created>
  <dcterms:modified xsi:type="dcterms:W3CDTF">2018-09-17T10:28:36Z</dcterms:modified>
</cp:coreProperties>
</file>