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2" r:id="rId3"/>
    <p:sldId id="264" r:id="rId4"/>
    <p:sldId id="266" r:id="rId5"/>
    <p:sldId id="267" r:id="rId6"/>
    <p:sldId id="268" r:id="rId7"/>
    <p:sldId id="269" r:id="rId8"/>
    <p:sldId id="273" r:id="rId9"/>
    <p:sldId id="274" r:id="rId10"/>
    <p:sldId id="275" r:id="rId11"/>
    <p:sldId id="285" r:id="rId12"/>
    <p:sldId id="276" r:id="rId13"/>
    <p:sldId id="277" r:id="rId14"/>
    <p:sldId id="278" r:id="rId15"/>
    <p:sldId id="279" r:id="rId16"/>
    <p:sldId id="280" r:id="rId17"/>
    <p:sldId id="270" r:id="rId18"/>
    <p:sldId id="271" r:id="rId19"/>
    <p:sldId id="306" r:id="rId20"/>
    <p:sldId id="307" r:id="rId21"/>
    <p:sldId id="308" r:id="rId22"/>
    <p:sldId id="309" r:id="rId23"/>
    <p:sldId id="310" r:id="rId24"/>
    <p:sldId id="284" r:id="rId25"/>
    <p:sldId id="294" r:id="rId26"/>
    <p:sldId id="295" r:id="rId27"/>
    <p:sldId id="283" r:id="rId28"/>
    <p:sldId id="282" r:id="rId29"/>
    <p:sldId id="287" r:id="rId30"/>
    <p:sldId id="297" r:id="rId31"/>
    <p:sldId id="298" r:id="rId32"/>
    <p:sldId id="289" r:id="rId33"/>
    <p:sldId id="291" r:id="rId34"/>
    <p:sldId id="300" r:id="rId35"/>
    <p:sldId id="293" r:id="rId36"/>
    <p:sldId id="290" r:id="rId37"/>
    <p:sldId id="292" r:id="rId38"/>
    <p:sldId id="312" r:id="rId39"/>
    <p:sldId id="321" r:id="rId40"/>
    <p:sldId id="322" r:id="rId41"/>
    <p:sldId id="323" r:id="rId42"/>
    <p:sldId id="315" r:id="rId43"/>
    <p:sldId id="316" r:id="rId44"/>
    <p:sldId id="317" r:id="rId45"/>
    <p:sldId id="318" r:id="rId46"/>
    <p:sldId id="319" r:id="rId47"/>
    <p:sldId id="320" r:id="rId48"/>
    <p:sldId id="299" r:id="rId49"/>
    <p:sldId id="257" r:id="rId50"/>
    <p:sldId id="259" r:id="rId51"/>
    <p:sldId id="260" r:id="rId52"/>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1" autoAdjust="0"/>
    <p:restoredTop sz="71805" autoAdjust="0"/>
  </p:normalViewPr>
  <p:slideViewPr>
    <p:cSldViewPr snapToGrid="0">
      <p:cViewPr>
        <p:scale>
          <a:sx n="57" d="100"/>
          <a:sy n="57" d="100"/>
        </p:scale>
        <p:origin x="-10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23692-07A4-184B-A427-75E53FF8DDE6}" type="doc">
      <dgm:prSet loTypeId="urn:microsoft.com/office/officeart/2009/3/layout/RandomtoResultProcess" loCatId="" qsTypeId="urn:microsoft.com/office/officeart/2005/8/quickstyle/3D5" qsCatId="3D" csTypeId="urn:microsoft.com/office/officeart/2005/8/colors/colorful5" csCatId="colorful" phldr="1"/>
      <dgm:spPr/>
      <dgm:t>
        <a:bodyPr/>
        <a:lstStyle/>
        <a:p>
          <a:endParaRPr lang="fr-FR"/>
        </a:p>
      </dgm:t>
    </dgm:pt>
    <dgm:pt modelId="{9BADC6CD-00DE-004E-B24A-64C54E2FF22C}">
      <dgm:prSet custT="1"/>
      <dgm:spPr/>
      <dgm:t>
        <a:bodyPr/>
        <a:lstStyle/>
        <a:p>
          <a:r>
            <a:rPr lang="fr-FR" sz="2000" dirty="0"/>
            <a:t>La  lecture et l’écriture au CP</a:t>
          </a:r>
        </a:p>
      </dgm:t>
    </dgm:pt>
    <dgm:pt modelId="{7DB0FE66-A806-F445-9652-E6B96AEE8164}" type="parTrans" cxnId="{D73EB5E3-F9FB-5045-94C8-E3774375FF1A}">
      <dgm:prSet/>
      <dgm:spPr/>
      <dgm:t>
        <a:bodyPr/>
        <a:lstStyle/>
        <a:p>
          <a:endParaRPr lang="fr-FR" sz="1800"/>
        </a:p>
      </dgm:t>
    </dgm:pt>
    <dgm:pt modelId="{0A323FD6-FCCF-6646-B90A-0DC5E6557181}" type="sibTrans" cxnId="{D73EB5E3-F9FB-5045-94C8-E3774375FF1A}">
      <dgm:prSet/>
      <dgm:spPr/>
      <dgm:t>
        <a:bodyPr/>
        <a:lstStyle/>
        <a:p>
          <a:endParaRPr lang="fr-FR" sz="1800"/>
        </a:p>
      </dgm:t>
    </dgm:pt>
    <dgm:pt modelId="{DCAEE469-AA95-D447-BD0C-56D08ACC33B9}">
      <dgm:prSet custT="1"/>
      <dgm:spPr/>
      <dgm:t>
        <a:bodyPr/>
        <a:lstStyle/>
        <a:p>
          <a:r>
            <a:rPr lang="fr-FR" sz="2000" dirty="0"/>
            <a:t>10H / semaine</a:t>
          </a:r>
        </a:p>
      </dgm:t>
    </dgm:pt>
    <dgm:pt modelId="{A36CD940-BDF7-EE4A-B167-D52DF64BF4B6}" type="parTrans" cxnId="{F1847E52-E8D0-C243-AC14-79A94F26F73E}">
      <dgm:prSet/>
      <dgm:spPr/>
      <dgm:t>
        <a:bodyPr/>
        <a:lstStyle/>
        <a:p>
          <a:endParaRPr lang="fr-FR" sz="1800"/>
        </a:p>
      </dgm:t>
    </dgm:pt>
    <dgm:pt modelId="{EA2F6D26-640D-4D40-8CE0-E64993ABE528}" type="sibTrans" cxnId="{F1847E52-E8D0-C243-AC14-79A94F26F73E}">
      <dgm:prSet/>
      <dgm:spPr/>
      <dgm:t>
        <a:bodyPr/>
        <a:lstStyle/>
        <a:p>
          <a:endParaRPr lang="fr-FR" sz="1800"/>
        </a:p>
      </dgm:t>
    </dgm:pt>
    <dgm:pt modelId="{50D40065-40C8-DF45-B2B4-728D730BA94C}">
      <dgm:prSet custT="1"/>
      <dgm:spPr/>
      <dgm:t>
        <a:bodyPr/>
        <a:lstStyle/>
        <a:p>
          <a:r>
            <a:rPr lang="fr-FR" sz="2000" dirty="0"/>
            <a:t>Plusieurs dimensions</a:t>
          </a:r>
        </a:p>
      </dgm:t>
    </dgm:pt>
    <dgm:pt modelId="{50C57413-1298-B24D-8826-8D0642E89FF6}" type="parTrans" cxnId="{005B0FDC-E724-294B-BBCE-6B7AB2B8CBB1}">
      <dgm:prSet/>
      <dgm:spPr/>
      <dgm:t>
        <a:bodyPr/>
        <a:lstStyle/>
        <a:p>
          <a:endParaRPr lang="fr-FR" sz="1800"/>
        </a:p>
      </dgm:t>
    </dgm:pt>
    <dgm:pt modelId="{4B8A9FD0-7E46-D344-A5DC-B99749B143F2}" type="sibTrans" cxnId="{005B0FDC-E724-294B-BBCE-6B7AB2B8CBB1}">
      <dgm:prSet/>
      <dgm:spPr/>
      <dgm:t>
        <a:bodyPr/>
        <a:lstStyle/>
        <a:p>
          <a:endParaRPr lang="fr-FR" sz="1800"/>
        </a:p>
      </dgm:t>
    </dgm:pt>
    <dgm:pt modelId="{E7472990-3E78-E043-8AC7-E15AB11CD9B0}">
      <dgm:prSet custT="1"/>
      <dgm:spPr/>
      <dgm:t>
        <a:bodyPr/>
        <a:lstStyle/>
        <a:p>
          <a:pPr algn="l"/>
          <a:r>
            <a:rPr lang="fr-FR" sz="1800" dirty="0"/>
            <a:t>- </a:t>
          </a:r>
          <a:r>
            <a:rPr lang="fr-FR" sz="1800" b="1" dirty="0"/>
            <a:t>L’apprentissage des phonèmes et des graphèmes</a:t>
          </a:r>
        </a:p>
        <a:p>
          <a:pPr algn="l"/>
          <a:r>
            <a:rPr lang="fr-FR" sz="1800" b="1" dirty="0"/>
            <a:t>-  Le vocabulaire</a:t>
          </a:r>
        </a:p>
        <a:p>
          <a:pPr algn="l"/>
          <a:r>
            <a:rPr lang="fr-FR" sz="1800" b="1" dirty="0"/>
            <a:t>-  La lecture de phrases et de textes</a:t>
          </a:r>
        </a:p>
        <a:p>
          <a:pPr algn="l"/>
          <a:r>
            <a:rPr lang="fr-FR" sz="1800" b="1" dirty="0"/>
            <a:t>- La copie et la dictée</a:t>
          </a:r>
        </a:p>
        <a:p>
          <a:pPr algn="l"/>
          <a:r>
            <a:rPr lang="fr-FR" sz="1800" b="1" dirty="0"/>
            <a:t>- La compréhension</a:t>
          </a:r>
        </a:p>
        <a:p>
          <a:pPr algn="l"/>
          <a:r>
            <a:rPr lang="fr-FR" sz="1800" b="1" dirty="0"/>
            <a:t>- L’entrainement pour automatiser</a:t>
          </a:r>
        </a:p>
      </dgm:t>
    </dgm:pt>
    <dgm:pt modelId="{055EC54A-A8A5-DF49-B67E-BBBABAD00A84}" type="sibTrans" cxnId="{F065928B-9AD4-124B-A899-1021017F44E8}">
      <dgm:prSet/>
      <dgm:spPr/>
      <dgm:t>
        <a:bodyPr/>
        <a:lstStyle/>
        <a:p>
          <a:endParaRPr lang="fr-FR" sz="1800"/>
        </a:p>
      </dgm:t>
    </dgm:pt>
    <dgm:pt modelId="{206BED1D-4B57-844F-87F8-966596FD21A1}" type="parTrans" cxnId="{F065928B-9AD4-124B-A899-1021017F44E8}">
      <dgm:prSet/>
      <dgm:spPr/>
      <dgm:t>
        <a:bodyPr/>
        <a:lstStyle/>
        <a:p>
          <a:endParaRPr lang="fr-FR" sz="1800"/>
        </a:p>
      </dgm:t>
    </dgm:pt>
    <dgm:pt modelId="{09F63333-49B5-C544-9608-71CB59A791E1}" type="pres">
      <dgm:prSet presAssocID="{BC923692-07A4-184B-A427-75E53FF8DDE6}" presName="Name0" presStyleCnt="0">
        <dgm:presLayoutVars>
          <dgm:dir/>
          <dgm:animOne val="branch"/>
          <dgm:animLvl val="lvl"/>
        </dgm:presLayoutVars>
      </dgm:prSet>
      <dgm:spPr/>
      <dgm:t>
        <a:bodyPr/>
        <a:lstStyle/>
        <a:p>
          <a:endParaRPr lang="fr-FR"/>
        </a:p>
      </dgm:t>
    </dgm:pt>
    <dgm:pt modelId="{148578F5-BCE5-3843-B384-B7DC58CDBDBD}" type="pres">
      <dgm:prSet presAssocID="{9BADC6CD-00DE-004E-B24A-64C54E2FF22C}" presName="chaos" presStyleCnt="0"/>
      <dgm:spPr/>
    </dgm:pt>
    <dgm:pt modelId="{154146CB-F307-5A4F-B0A6-B0F582E27C69}" type="pres">
      <dgm:prSet presAssocID="{9BADC6CD-00DE-004E-B24A-64C54E2FF22C}" presName="parTx1" presStyleLbl="revTx" presStyleIdx="0" presStyleCnt="3"/>
      <dgm:spPr/>
      <dgm:t>
        <a:bodyPr/>
        <a:lstStyle/>
        <a:p>
          <a:endParaRPr lang="fr-FR"/>
        </a:p>
      </dgm:t>
    </dgm:pt>
    <dgm:pt modelId="{688CB9A4-8FE3-FA4F-8CC6-A6A8E0B12E99}" type="pres">
      <dgm:prSet presAssocID="{9BADC6CD-00DE-004E-B24A-64C54E2FF22C}" presName="c1" presStyleLbl="node1" presStyleIdx="0" presStyleCnt="19"/>
      <dgm:spPr/>
    </dgm:pt>
    <dgm:pt modelId="{F3399625-870F-8345-A425-0A2248B5AC8F}" type="pres">
      <dgm:prSet presAssocID="{9BADC6CD-00DE-004E-B24A-64C54E2FF22C}" presName="c2" presStyleLbl="node1" presStyleIdx="1" presStyleCnt="19"/>
      <dgm:spPr/>
    </dgm:pt>
    <dgm:pt modelId="{8C4A74C6-5ACF-EE4C-8EF4-EDFD99042B11}" type="pres">
      <dgm:prSet presAssocID="{9BADC6CD-00DE-004E-B24A-64C54E2FF22C}" presName="c3" presStyleLbl="node1" presStyleIdx="2" presStyleCnt="19"/>
      <dgm:spPr/>
    </dgm:pt>
    <dgm:pt modelId="{CFFEB74D-C701-AF49-8FB4-5559B1D2C41A}" type="pres">
      <dgm:prSet presAssocID="{9BADC6CD-00DE-004E-B24A-64C54E2FF22C}" presName="c4" presStyleLbl="node1" presStyleIdx="3" presStyleCnt="19"/>
      <dgm:spPr/>
    </dgm:pt>
    <dgm:pt modelId="{EB70D8C0-AAB4-3E42-BACA-D7659BAAFB06}" type="pres">
      <dgm:prSet presAssocID="{9BADC6CD-00DE-004E-B24A-64C54E2FF22C}" presName="c5" presStyleLbl="node1" presStyleIdx="4" presStyleCnt="19"/>
      <dgm:spPr/>
    </dgm:pt>
    <dgm:pt modelId="{4186496D-3803-AF4C-A087-4E4916A1925E}" type="pres">
      <dgm:prSet presAssocID="{9BADC6CD-00DE-004E-B24A-64C54E2FF22C}" presName="c6" presStyleLbl="node1" presStyleIdx="5" presStyleCnt="19"/>
      <dgm:spPr/>
    </dgm:pt>
    <dgm:pt modelId="{229AD996-2B79-9B44-A15C-0CCA1DC7C762}" type="pres">
      <dgm:prSet presAssocID="{9BADC6CD-00DE-004E-B24A-64C54E2FF22C}" presName="c7" presStyleLbl="node1" presStyleIdx="6" presStyleCnt="19"/>
      <dgm:spPr/>
    </dgm:pt>
    <dgm:pt modelId="{8190051E-D862-1D47-8005-30DF33EABDC0}" type="pres">
      <dgm:prSet presAssocID="{9BADC6CD-00DE-004E-B24A-64C54E2FF22C}" presName="c8" presStyleLbl="node1" presStyleIdx="7" presStyleCnt="19"/>
      <dgm:spPr/>
    </dgm:pt>
    <dgm:pt modelId="{3235E0F1-1E6E-F440-9E20-EFCE956AEE08}" type="pres">
      <dgm:prSet presAssocID="{9BADC6CD-00DE-004E-B24A-64C54E2FF22C}" presName="c9" presStyleLbl="node1" presStyleIdx="8" presStyleCnt="19"/>
      <dgm:spPr/>
    </dgm:pt>
    <dgm:pt modelId="{89015787-CFA7-5540-BD43-37511B5D4338}" type="pres">
      <dgm:prSet presAssocID="{9BADC6CD-00DE-004E-B24A-64C54E2FF22C}" presName="c10" presStyleLbl="node1" presStyleIdx="9" presStyleCnt="19"/>
      <dgm:spPr/>
    </dgm:pt>
    <dgm:pt modelId="{F5C6E981-C3A5-0C44-8114-922B2FE8B114}" type="pres">
      <dgm:prSet presAssocID="{9BADC6CD-00DE-004E-B24A-64C54E2FF22C}" presName="c11" presStyleLbl="node1" presStyleIdx="10" presStyleCnt="19"/>
      <dgm:spPr/>
    </dgm:pt>
    <dgm:pt modelId="{DC3DDF19-75B4-1F45-881A-C43EB4181EB5}" type="pres">
      <dgm:prSet presAssocID="{9BADC6CD-00DE-004E-B24A-64C54E2FF22C}" presName="c12" presStyleLbl="node1" presStyleIdx="11" presStyleCnt="19"/>
      <dgm:spPr/>
      <dgm:t>
        <a:bodyPr/>
        <a:lstStyle/>
        <a:p>
          <a:endParaRPr lang="fr-FR"/>
        </a:p>
      </dgm:t>
    </dgm:pt>
    <dgm:pt modelId="{2D2CCEAE-2416-CD41-8D76-E15212BA821C}" type="pres">
      <dgm:prSet presAssocID="{9BADC6CD-00DE-004E-B24A-64C54E2FF22C}" presName="c13" presStyleLbl="node1" presStyleIdx="12" presStyleCnt="19"/>
      <dgm:spPr/>
    </dgm:pt>
    <dgm:pt modelId="{7A0233BC-3376-0A4C-BD0E-D770DB13F4CB}" type="pres">
      <dgm:prSet presAssocID="{9BADC6CD-00DE-004E-B24A-64C54E2FF22C}" presName="c14" presStyleLbl="node1" presStyleIdx="13" presStyleCnt="19"/>
      <dgm:spPr/>
    </dgm:pt>
    <dgm:pt modelId="{42DF6C82-1015-F84B-B46F-AC86D92AB340}" type="pres">
      <dgm:prSet presAssocID="{9BADC6CD-00DE-004E-B24A-64C54E2FF22C}" presName="c15" presStyleLbl="node1" presStyleIdx="14" presStyleCnt="19"/>
      <dgm:spPr/>
    </dgm:pt>
    <dgm:pt modelId="{40417CD7-7A28-2049-92F0-F169AC6C0C63}" type="pres">
      <dgm:prSet presAssocID="{9BADC6CD-00DE-004E-B24A-64C54E2FF22C}" presName="c16" presStyleLbl="node1" presStyleIdx="15" presStyleCnt="19"/>
      <dgm:spPr/>
    </dgm:pt>
    <dgm:pt modelId="{E12E21E3-AC76-C747-AB23-A8C17F133484}" type="pres">
      <dgm:prSet presAssocID="{9BADC6CD-00DE-004E-B24A-64C54E2FF22C}" presName="c17" presStyleLbl="node1" presStyleIdx="16" presStyleCnt="19"/>
      <dgm:spPr/>
    </dgm:pt>
    <dgm:pt modelId="{E27F99EB-1F25-F941-9FF2-C5784D77E95E}" type="pres">
      <dgm:prSet presAssocID="{9BADC6CD-00DE-004E-B24A-64C54E2FF22C}" presName="c18" presStyleLbl="node1" presStyleIdx="17" presStyleCnt="19"/>
      <dgm:spPr/>
    </dgm:pt>
    <dgm:pt modelId="{E1F143EE-1FE9-7B4B-9A00-D77091CC5BC6}" type="pres">
      <dgm:prSet presAssocID="{0A323FD6-FCCF-6646-B90A-0DC5E6557181}" presName="chevronComposite1" presStyleCnt="0"/>
      <dgm:spPr/>
    </dgm:pt>
    <dgm:pt modelId="{91321272-5D5D-6348-AFDC-4E5873823E09}" type="pres">
      <dgm:prSet presAssocID="{0A323FD6-FCCF-6646-B90A-0DC5E6557181}" presName="chevron1" presStyleLbl="sibTrans2D1" presStyleIdx="0" presStyleCnt="3"/>
      <dgm:spPr/>
    </dgm:pt>
    <dgm:pt modelId="{F052B454-1026-E443-92F0-8E59E9B3F763}" type="pres">
      <dgm:prSet presAssocID="{0A323FD6-FCCF-6646-B90A-0DC5E6557181}" presName="spChevron1" presStyleCnt="0"/>
      <dgm:spPr/>
    </dgm:pt>
    <dgm:pt modelId="{7A04DA24-01A0-BD44-856B-2DE6FBEB6ABA}" type="pres">
      <dgm:prSet presAssocID="{DCAEE469-AA95-D447-BD0C-56D08ACC33B9}" presName="middle" presStyleCnt="0"/>
      <dgm:spPr/>
    </dgm:pt>
    <dgm:pt modelId="{11AA6417-5B79-AB44-B931-0E0334F3468E}" type="pres">
      <dgm:prSet presAssocID="{DCAEE469-AA95-D447-BD0C-56D08ACC33B9}" presName="parTxMid" presStyleLbl="revTx" presStyleIdx="1" presStyleCnt="3"/>
      <dgm:spPr/>
      <dgm:t>
        <a:bodyPr/>
        <a:lstStyle/>
        <a:p>
          <a:endParaRPr lang="fr-FR"/>
        </a:p>
      </dgm:t>
    </dgm:pt>
    <dgm:pt modelId="{6030618F-89A1-4F4E-BE5B-D2138B71A724}" type="pres">
      <dgm:prSet presAssocID="{DCAEE469-AA95-D447-BD0C-56D08ACC33B9}" presName="spMid" presStyleCnt="0"/>
      <dgm:spPr/>
    </dgm:pt>
    <dgm:pt modelId="{60B13EBD-3198-E644-A454-459E6E1C32A5}" type="pres">
      <dgm:prSet presAssocID="{EA2F6D26-640D-4D40-8CE0-E64993ABE528}" presName="chevronComposite1" presStyleCnt="0"/>
      <dgm:spPr/>
    </dgm:pt>
    <dgm:pt modelId="{5490DF24-6F95-D049-8E2A-7699676839D7}" type="pres">
      <dgm:prSet presAssocID="{EA2F6D26-640D-4D40-8CE0-E64993ABE528}" presName="chevron1" presStyleLbl="sibTrans2D1" presStyleIdx="1" presStyleCnt="3"/>
      <dgm:spPr/>
    </dgm:pt>
    <dgm:pt modelId="{8873694D-5D9B-7D42-9A30-3A0262D2E0EA}" type="pres">
      <dgm:prSet presAssocID="{EA2F6D26-640D-4D40-8CE0-E64993ABE528}" presName="spChevron1" presStyleCnt="0"/>
      <dgm:spPr/>
    </dgm:pt>
    <dgm:pt modelId="{C6811A9C-6CD1-7644-ACA9-2EEF5DAF447E}" type="pres">
      <dgm:prSet presAssocID="{50D40065-40C8-DF45-B2B4-728D730BA94C}" presName="middle" presStyleCnt="0"/>
      <dgm:spPr/>
    </dgm:pt>
    <dgm:pt modelId="{7C3C4241-E522-1B43-BE8B-AD7F9A21F097}" type="pres">
      <dgm:prSet presAssocID="{50D40065-40C8-DF45-B2B4-728D730BA94C}" presName="parTxMid" presStyleLbl="revTx" presStyleIdx="2" presStyleCnt="3"/>
      <dgm:spPr/>
      <dgm:t>
        <a:bodyPr/>
        <a:lstStyle/>
        <a:p>
          <a:endParaRPr lang="fr-FR"/>
        </a:p>
      </dgm:t>
    </dgm:pt>
    <dgm:pt modelId="{D67D7B0D-DFB9-C649-A010-12CC4137D004}" type="pres">
      <dgm:prSet presAssocID="{50D40065-40C8-DF45-B2B4-728D730BA94C}" presName="spMid" presStyleCnt="0"/>
      <dgm:spPr/>
    </dgm:pt>
    <dgm:pt modelId="{532E9020-CDE0-364E-BB3B-D45F645218CF}" type="pres">
      <dgm:prSet presAssocID="{4B8A9FD0-7E46-D344-A5DC-B99749B143F2}" presName="chevronComposite1" presStyleCnt="0"/>
      <dgm:spPr/>
    </dgm:pt>
    <dgm:pt modelId="{714EC67F-F21D-7049-8BB4-9E275873B731}" type="pres">
      <dgm:prSet presAssocID="{4B8A9FD0-7E46-D344-A5DC-B99749B143F2}" presName="chevron1" presStyleLbl="sibTrans2D1" presStyleIdx="2" presStyleCnt="3"/>
      <dgm:spPr/>
    </dgm:pt>
    <dgm:pt modelId="{715CF254-7E5E-224A-9177-8137FD73BD4B}" type="pres">
      <dgm:prSet presAssocID="{4B8A9FD0-7E46-D344-A5DC-B99749B143F2}" presName="spChevron1" presStyleCnt="0"/>
      <dgm:spPr/>
    </dgm:pt>
    <dgm:pt modelId="{60B560BD-F23D-CC43-A626-90B7FFABA0EB}" type="pres">
      <dgm:prSet presAssocID="{E7472990-3E78-E043-8AC7-E15AB11CD9B0}" presName="last" presStyleCnt="0"/>
      <dgm:spPr/>
    </dgm:pt>
    <dgm:pt modelId="{4A561B38-3BB0-D04B-BEDB-54BA87224CEF}" type="pres">
      <dgm:prSet presAssocID="{E7472990-3E78-E043-8AC7-E15AB11CD9B0}" presName="circleTx" presStyleLbl="node1" presStyleIdx="18" presStyleCnt="19" custScaleX="262530" custScaleY="248131"/>
      <dgm:spPr/>
      <dgm:t>
        <a:bodyPr/>
        <a:lstStyle/>
        <a:p>
          <a:endParaRPr lang="fr-FR"/>
        </a:p>
      </dgm:t>
    </dgm:pt>
    <dgm:pt modelId="{AB5E53C5-49CE-8E4B-BEA4-A309C2B21B64}" type="pres">
      <dgm:prSet presAssocID="{E7472990-3E78-E043-8AC7-E15AB11CD9B0}" presName="spN" presStyleCnt="0"/>
      <dgm:spPr/>
    </dgm:pt>
  </dgm:ptLst>
  <dgm:cxnLst>
    <dgm:cxn modelId="{005B0FDC-E724-294B-BBCE-6B7AB2B8CBB1}" srcId="{BC923692-07A4-184B-A427-75E53FF8DDE6}" destId="{50D40065-40C8-DF45-B2B4-728D730BA94C}" srcOrd="2" destOrd="0" parTransId="{50C57413-1298-B24D-8826-8D0642E89FF6}" sibTransId="{4B8A9FD0-7E46-D344-A5DC-B99749B143F2}"/>
    <dgm:cxn modelId="{E408D25A-DE49-4567-B82F-A5885D8253A4}" type="presOf" srcId="{DCAEE469-AA95-D447-BD0C-56D08ACC33B9}" destId="{11AA6417-5B79-AB44-B931-0E0334F3468E}" srcOrd="0" destOrd="0" presId="urn:microsoft.com/office/officeart/2009/3/layout/RandomtoResultProcess"/>
    <dgm:cxn modelId="{0F6297E4-F51F-4923-A90F-F074F41313C0}" type="presOf" srcId="{BC923692-07A4-184B-A427-75E53FF8DDE6}" destId="{09F63333-49B5-C544-9608-71CB59A791E1}" srcOrd="0" destOrd="0" presId="urn:microsoft.com/office/officeart/2009/3/layout/RandomtoResultProcess"/>
    <dgm:cxn modelId="{D73EB5E3-F9FB-5045-94C8-E3774375FF1A}" srcId="{BC923692-07A4-184B-A427-75E53FF8DDE6}" destId="{9BADC6CD-00DE-004E-B24A-64C54E2FF22C}" srcOrd="0" destOrd="0" parTransId="{7DB0FE66-A806-F445-9652-E6B96AEE8164}" sibTransId="{0A323FD6-FCCF-6646-B90A-0DC5E6557181}"/>
    <dgm:cxn modelId="{244BF0B6-B6FE-4B96-BAFB-DE79AACD5AC5}" type="presOf" srcId="{50D40065-40C8-DF45-B2B4-728D730BA94C}" destId="{7C3C4241-E522-1B43-BE8B-AD7F9A21F097}" srcOrd="0" destOrd="0" presId="urn:microsoft.com/office/officeart/2009/3/layout/RandomtoResultProcess"/>
    <dgm:cxn modelId="{F065928B-9AD4-124B-A899-1021017F44E8}" srcId="{BC923692-07A4-184B-A427-75E53FF8DDE6}" destId="{E7472990-3E78-E043-8AC7-E15AB11CD9B0}" srcOrd="3" destOrd="0" parTransId="{206BED1D-4B57-844F-87F8-966596FD21A1}" sibTransId="{055EC54A-A8A5-DF49-B67E-BBBABAD00A84}"/>
    <dgm:cxn modelId="{EE3ABFE1-83E8-4D31-8706-157B1D3D00D3}" type="presOf" srcId="{9BADC6CD-00DE-004E-B24A-64C54E2FF22C}" destId="{154146CB-F307-5A4F-B0A6-B0F582E27C69}" srcOrd="0" destOrd="0" presId="urn:microsoft.com/office/officeart/2009/3/layout/RandomtoResultProcess"/>
    <dgm:cxn modelId="{73EA9151-06ED-4155-9C8D-B2AD9C30AF7E}" type="presOf" srcId="{E7472990-3E78-E043-8AC7-E15AB11CD9B0}" destId="{4A561B38-3BB0-D04B-BEDB-54BA87224CEF}" srcOrd="0" destOrd="0" presId="urn:microsoft.com/office/officeart/2009/3/layout/RandomtoResultProcess"/>
    <dgm:cxn modelId="{F1847E52-E8D0-C243-AC14-79A94F26F73E}" srcId="{BC923692-07A4-184B-A427-75E53FF8DDE6}" destId="{DCAEE469-AA95-D447-BD0C-56D08ACC33B9}" srcOrd="1" destOrd="0" parTransId="{A36CD940-BDF7-EE4A-B167-D52DF64BF4B6}" sibTransId="{EA2F6D26-640D-4D40-8CE0-E64993ABE528}"/>
    <dgm:cxn modelId="{89FD6EC0-2163-4D33-8227-EA2A0037E644}" type="presParOf" srcId="{09F63333-49B5-C544-9608-71CB59A791E1}" destId="{148578F5-BCE5-3843-B384-B7DC58CDBDBD}" srcOrd="0" destOrd="0" presId="urn:microsoft.com/office/officeart/2009/3/layout/RandomtoResultProcess"/>
    <dgm:cxn modelId="{5C566150-6BD4-4F52-B0C6-3C51018C6870}" type="presParOf" srcId="{148578F5-BCE5-3843-B384-B7DC58CDBDBD}" destId="{154146CB-F307-5A4F-B0A6-B0F582E27C69}" srcOrd="0" destOrd="0" presId="urn:microsoft.com/office/officeart/2009/3/layout/RandomtoResultProcess"/>
    <dgm:cxn modelId="{307F9A92-EEB4-445D-9ECF-0BBCB1534B24}" type="presParOf" srcId="{148578F5-BCE5-3843-B384-B7DC58CDBDBD}" destId="{688CB9A4-8FE3-FA4F-8CC6-A6A8E0B12E99}" srcOrd="1" destOrd="0" presId="urn:microsoft.com/office/officeart/2009/3/layout/RandomtoResultProcess"/>
    <dgm:cxn modelId="{653024BA-C980-40F8-9C9D-B1CBCB405553}" type="presParOf" srcId="{148578F5-BCE5-3843-B384-B7DC58CDBDBD}" destId="{F3399625-870F-8345-A425-0A2248B5AC8F}" srcOrd="2" destOrd="0" presId="urn:microsoft.com/office/officeart/2009/3/layout/RandomtoResultProcess"/>
    <dgm:cxn modelId="{9593600D-B9EB-411E-96BA-479FF04D62DE}" type="presParOf" srcId="{148578F5-BCE5-3843-B384-B7DC58CDBDBD}" destId="{8C4A74C6-5ACF-EE4C-8EF4-EDFD99042B11}" srcOrd="3" destOrd="0" presId="urn:microsoft.com/office/officeart/2009/3/layout/RandomtoResultProcess"/>
    <dgm:cxn modelId="{D439E40E-66FC-4C88-A210-511ECBB4830E}" type="presParOf" srcId="{148578F5-BCE5-3843-B384-B7DC58CDBDBD}" destId="{CFFEB74D-C701-AF49-8FB4-5559B1D2C41A}" srcOrd="4" destOrd="0" presId="urn:microsoft.com/office/officeart/2009/3/layout/RandomtoResultProcess"/>
    <dgm:cxn modelId="{C6069E4A-5DCC-4B89-A2FB-B282446D532D}" type="presParOf" srcId="{148578F5-BCE5-3843-B384-B7DC58CDBDBD}" destId="{EB70D8C0-AAB4-3E42-BACA-D7659BAAFB06}" srcOrd="5" destOrd="0" presId="urn:microsoft.com/office/officeart/2009/3/layout/RandomtoResultProcess"/>
    <dgm:cxn modelId="{9C3DD8AD-9EBF-4372-BB95-51D2F2C58F14}" type="presParOf" srcId="{148578F5-BCE5-3843-B384-B7DC58CDBDBD}" destId="{4186496D-3803-AF4C-A087-4E4916A1925E}" srcOrd="6" destOrd="0" presId="urn:microsoft.com/office/officeart/2009/3/layout/RandomtoResultProcess"/>
    <dgm:cxn modelId="{F80F9F13-12CA-4018-B1D5-EDBFAF507087}" type="presParOf" srcId="{148578F5-BCE5-3843-B384-B7DC58CDBDBD}" destId="{229AD996-2B79-9B44-A15C-0CCA1DC7C762}" srcOrd="7" destOrd="0" presId="urn:microsoft.com/office/officeart/2009/3/layout/RandomtoResultProcess"/>
    <dgm:cxn modelId="{63E60D43-7894-4198-929D-D691926D470E}" type="presParOf" srcId="{148578F5-BCE5-3843-B384-B7DC58CDBDBD}" destId="{8190051E-D862-1D47-8005-30DF33EABDC0}" srcOrd="8" destOrd="0" presId="urn:microsoft.com/office/officeart/2009/3/layout/RandomtoResultProcess"/>
    <dgm:cxn modelId="{87B4CB31-D244-457A-AB57-F964EC6A45CE}" type="presParOf" srcId="{148578F5-BCE5-3843-B384-B7DC58CDBDBD}" destId="{3235E0F1-1E6E-F440-9E20-EFCE956AEE08}" srcOrd="9" destOrd="0" presId="urn:microsoft.com/office/officeart/2009/3/layout/RandomtoResultProcess"/>
    <dgm:cxn modelId="{E867DBB3-64AE-493D-BDC6-598D6B66599A}" type="presParOf" srcId="{148578F5-BCE5-3843-B384-B7DC58CDBDBD}" destId="{89015787-CFA7-5540-BD43-37511B5D4338}" srcOrd="10" destOrd="0" presId="urn:microsoft.com/office/officeart/2009/3/layout/RandomtoResultProcess"/>
    <dgm:cxn modelId="{99BD9709-5B75-44A1-B3B8-F761DAADB496}" type="presParOf" srcId="{148578F5-BCE5-3843-B384-B7DC58CDBDBD}" destId="{F5C6E981-C3A5-0C44-8114-922B2FE8B114}" srcOrd="11" destOrd="0" presId="urn:microsoft.com/office/officeart/2009/3/layout/RandomtoResultProcess"/>
    <dgm:cxn modelId="{44C0658E-88FB-438F-8205-213049869226}" type="presParOf" srcId="{148578F5-BCE5-3843-B384-B7DC58CDBDBD}" destId="{DC3DDF19-75B4-1F45-881A-C43EB4181EB5}" srcOrd="12" destOrd="0" presId="urn:microsoft.com/office/officeart/2009/3/layout/RandomtoResultProcess"/>
    <dgm:cxn modelId="{BC6FC5B1-572F-461E-8270-CCD15FA2092B}" type="presParOf" srcId="{148578F5-BCE5-3843-B384-B7DC58CDBDBD}" destId="{2D2CCEAE-2416-CD41-8D76-E15212BA821C}" srcOrd="13" destOrd="0" presId="urn:microsoft.com/office/officeart/2009/3/layout/RandomtoResultProcess"/>
    <dgm:cxn modelId="{F9B18DA5-403E-4502-8E9A-AEB1C3670456}" type="presParOf" srcId="{148578F5-BCE5-3843-B384-B7DC58CDBDBD}" destId="{7A0233BC-3376-0A4C-BD0E-D770DB13F4CB}" srcOrd="14" destOrd="0" presId="urn:microsoft.com/office/officeart/2009/3/layout/RandomtoResultProcess"/>
    <dgm:cxn modelId="{B31A9D19-3863-46E9-AE3E-1D148DF91148}" type="presParOf" srcId="{148578F5-BCE5-3843-B384-B7DC58CDBDBD}" destId="{42DF6C82-1015-F84B-B46F-AC86D92AB340}" srcOrd="15" destOrd="0" presId="urn:microsoft.com/office/officeart/2009/3/layout/RandomtoResultProcess"/>
    <dgm:cxn modelId="{CD8ECCBF-2227-49F2-94D8-75AFADF91DEC}" type="presParOf" srcId="{148578F5-BCE5-3843-B384-B7DC58CDBDBD}" destId="{40417CD7-7A28-2049-92F0-F169AC6C0C63}" srcOrd="16" destOrd="0" presId="urn:microsoft.com/office/officeart/2009/3/layout/RandomtoResultProcess"/>
    <dgm:cxn modelId="{AA13E9B3-589A-447A-AFDD-4EE28CFF94D6}" type="presParOf" srcId="{148578F5-BCE5-3843-B384-B7DC58CDBDBD}" destId="{E12E21E3-AC76-C747-AB23-A8C17F133484}" srcOrd="17" destOrd="0" presId="urn:microsoft.com/office/officeart/2009/3/layout/RandomtoResultProcess"/>
    <dgm:cxn modelId="{E0490C56-919D-4E59-B30C-A942AFC77C3E}" type="presParOf" srcId="{148578F5-BCE5-3843-B384-B7DC58CDBDBD}" destId="{E27F99EB-1F25-F941-9FF2-C5784D77E95E}" srcOrd="18" destOrd="0" presId="urn:microsoft.com/office/officeart/2009/3/layout/RandomtoResultProcess"/>
    <dgm:cxn modelId="{724EAA56-7A67-428E-8246-DEA0641E6FA3}" type="presParOf" srcId="{09F63333-49B5-C544-9608-71CB59A791E1}" destId="{E1F143EE-1FE9-7B4B-9A00-D77091CC5BC6}" srcOrd="1" destOrd="0" presId="urn:microsoft.com/office/officeart/2009/3/layout/RandomtoResultProcess"/>
    <dgm:cxn modelId="{3255820A-D868-4B8E-A9F9-9B72FB96CA7A}" type="presParOf" srcId="{E1F143EE-1FE9-7B4B-9A00-D77091CC5BC6}" destId="{91321272-5D5D-6348-AFDC-4E5873823E09}" srcOrd="0" destOrd="0" presId="urn:microsoft.com/office/officeart/2009/3/layout/RandomtoResultProcess"/>
    <dgm:cxn modelId="{8B788667-4948-41D1-BD13-A254D9E5CB73}" type="presParOf" srcId="{E1F143EE-1FE9-7B4B-9A00-D77091CC5BC6}" destId="{F052B454-1026-E443-92F0-8E59E9B3F763}" srcOrd="1" destOrd="0" presId="urn:microsoft.com/office/officeart/2009/3/layout/RandomtoResultProcess"/>
    <dgm:cxn modelId="{6F5CE74B-21D8-44F0-8BD9-40F5B75181F0}" type="presParOf" srcId="{09F63333-49B5-C544-9608-71CB59A791E1}" destId="{7A04DA24-01A0-BD44-856B-2DE6FBEB6ABA}" srcOrd="2" destOrd="0" presId="urn:microsoft.com/office/officeart/2009/3/layout/RandomtoResultProcess"/>
    <dgm:cxn modelId="{88DE8969-5EED-4667-905F-C39AE4A12196}" type="presParOf" srcId="{7A04DA24-01A0-BD44-856B-2DE6FBEB6ABA}" destId="{11AA6417-5B79-AB44-B931-0E0334F3468E}" srcOrd="0" destOrd="0" presId="urn:microsoft.com/office/officeart/2009/3/layout/RandomtoResultProcess"/>
    <dgm:cxn modelId="{1F0EAC3F-35F6-4F9F-B34D-FD5FB03548F5}" type="presParOf" srcId="{7A04DA24-01A0-BD44-856B-2DE6FBEB6ABA}" destId="{6030618F-89A1-4F4E-BE5B-D2138B71A724}" srcOrd="1" destOrd="0" presId="urn:microsoft.com/office/officeart/2009/3/layout/RandomtoResultProcess"/>
    <dgm:cxn modelId="{51646BE6-E1FF-4D04-8C15-33F1FC8A4BB3}" type="presParOf" srcId="{09F63333-49B5-C544-9608-71CB59A791E1}" destId="{60B13EBD-3198-E644-A454-459E6E1C32A5}" srcOrd="3" destOrd="0" presId="urn:microsoft.com/office/officeart/2009/3/layout/RandomtoResultProcess"/>
    <dgm:cxn modelId="{219E8536-3439-4F77-BD68-5E5B1B10FB0A}" type="presParOf" srcId="{60B13EBD-3198-E644-A454-459E6E1C32A5}" destId="{5490DF24-6F95-D049-8E2A-7699676839D7}" srcOrd="0" destOrd="0" presId="urn:microsoft.com/office/officeart/2009/3/layout/RandomtoResultProcess"/>
    <dgm:cxn modelId="{3B25BDE9-681D-4983-BA69-2ADFB0553B3A}" type="presParOf" srcId="{60B13EBD-3198-E644-A454-459E6E1C32A5}" destId="{8873694D-5D9B-7D42-9A30-3A0262D2E0EA}" srcOrd="1" destOrd="0" presId="urn:microsoft.com/office/officeart/2009/3/layout/RandomtoResultProcess"/>
    <dgm:cxn modelId="{3AD009FE-1040-461D-B3C5-007B801F6B1F}" type="presParOf" srcId="{09F63333-49B5-C544-9608-71CB59A791E1}" destId="{C6811A9C-6CD1-7644-ACA9-2EEF5DAF447E}" srcOrd="4" destOrd="0" presId="urn:microsoft.com/office/officeart/2009/3/layout/RandomtoResultProcess"/>
    <dgm:cxn modelId="{8C1DAA79-7294-4F55-918C-5508EBFDBD3F}" type="presParOf" srcId="{C6811A9C-6CD1-7644-ACA9-2EEF5DAF447E}" destId="{7C3C4241-E522-1B43-BE8B-AD7F9A21F097}" srcOrd="0" destOrd="0" presId="urn:microsoft.com/office/officeart/2009/3/layout/RandomtoResultProcess"/>
    <dgm:cxn modelId="{5BCD70D1-ED56-4329-9C30-92BCCBA030C0}" type="presParOf" srcId="{C6811A9C-6CD1-7644-ACA9-2EEF5DAF447E}" destId="{D67D7B0D-DFB9-C649-A010-12CC4137D004}" srcOrd="1" destOrd="0" presId="urn:microsoft.com/office/officeart/2009/3/layout/RandomtoResultProcess"/>
    <dgm:cxn modelId="{5EEB79DA-F044-4360-91C3-4C7FD121C8A3}" type="presParOf" srcId="{09F63333-49B5-C544-9608-71CB59A791E1}" destId="{532E9020-CDE0-364E-BB3B-D45F645218CF}" srcOrd="5" destOrd="0" presId="urn:microsoft.com/office/officeart/2009/3/layout/RandomtoResultProcess"/>
    <dgm:cxn modelId="{4B403633-29A1-4E75-ABCC-5B50EC648D2B}" type="presParOf" srcId="{532E9020-CDE0-364E-BB3B-D45F645218CF}" destId="{714EC67F-F21D-7049-8BB4-9E275873B731}" srcOrd="0" destOrd="0" presId="urn:microsoft.com/office/officeart/2009/3/layout/RandomtoResultProcess"/>
    <dgm:cxn modelId="{910EA864-C887-4214-B80D-D688018E0878}" type="presParOf" srcId="{532E9020-CDE0-364E-BB3B-D45F645218CF}" destId="{715CF254-7E5E-224A-9177-8137FD73BD4B}" srcOrd="1" destOrd="0" presId="urn:microsoft.com/office/officeart/2009/3/layout/RandomtoResultProcess"/>
    <dgm:cxn modelId="{6AFE6FF6-D1C2-4CA6-8D31-461469DF9FBB}" type="presParOf" srcId="{09F63333-49B5-C544-9608-71CB59A791E1}" destId="{60B560BD-F23D-CC43-A626-90B7FFABA0EB}" srcOrd="6" destOrd="0" presId="urn:microsoft.com/office/officeart/2009/3/layout/RandomtoResultProcess"/>
    <dgm:cxn modelId="{5FA1EFCC-BAE9-4899-84CB-8169058B58F6}" type="presParOf" srcId="{60B560BD-F23D-CC43-A626-90B7FFABA0EB}" destId="{4A561B38-3BB0-D04B-BEDB-54BA87224CEF}" srcOrd="0" destOrd="0" presId="urn:microsoft.com/office/officeart/2009/3/layout/RandomtoResultProcess"/>
    <dgm:cxn modelId="{1BBBFA3C-304D-4B4C-9553-A965C6DA7241}" type="presParOf" srcId="{60B560BD-F23D-CC43-A626-90B7FFABA0EB}" destId="{AB5E53C5-49CE-8E4B-BEA4-A309C2B21B64}" srcOrd="1" destOrd="0" presId="urn:microsoft.com/office/officeart/2009/3/layout/RandomtoResult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F3E078-F4BE-4A18-A197-4F354EE2181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BDABDA96-3351-4F2C-9DD5-9E39262A9AD7}">
      <dgm:prSet phldrT="[Texte]" custT="1"/>
      <dgm:spPr>
        <a:solidFill>
          <a:schemeClr val="accent2"/>
        </a:solidFill>
      </dgm:spPr>
      <dgm:t>
        <a:bodyPr/>
        <a:lstStyle/>
        <a:p>
          <a:r>
            <a:rPr lang="fr-FR" sz="4400" dirty="0" smtClean="0"/>
            <a:t>LIRE</a:t>
          </a:r>
          <a:endParaRPr lang="fr-FR" sz="4400" dirty="0"/>
        </a:p>
      </dgm:t>
    </dgm:pt>
    <dgm:pt modelId="{8E1635C8-2B35-4BDF-AD52-F3D9E27C7833}" type="parTrans" cxnId="{804B033D-6027-4DEB-8648-CF41187944E4}">
      <dgm:prSet/>
      <dgm:spPr/>
      <dgm:t>
        <a:bodyPr/>
        <a:lstStyle/>
        <a:p>
          <a:endParaRPr lang="fr-FR"/>
        </a:p>
      </dgm:t>
    </dgm:pt>
    <dgm:pt modelId="{7CFE095E-6A53-425B-89E7-DAA404837B42}" type="sibTrans" cxnId="{804B033D-6027-4DEB-8648-CF41187944E4}">
      <dgm:prSet/>
      <dgm:spPr/>
      <dgm:t>
        <a:bodyPr/>
        <a:lstStyle/>
        <a:p>
          <a:endParaRPr lang="fr-FR"/>
        </a:p>
      </dgm:t>
    </dgm:pt>
    <dgm:pt modelId="{1298DB27-AD45-47AF-BF90-0D5B880142C4}">
      <dgm:prSet phldrT="[Texte]" custT="1"/>
      <dgm:spPr>
        <a:solidFill>
          <a:schemeClr val="accent2"/>
        </a:solidFill>
      </dgm:spPr>
      <dgm:t>
        <a:bodyPr/>
        <a:lstStyle/>
        <a:p>
          <a:r>
            <a:rPr lang="fr-FR" sz="2400" dirty="0" smtClean="0"/>
            <a:t>Identification des mots écrits</a:t>
          </a:r>
          <a:endParaRPr lang="fr-FR" sz="2400" dirty="0"/>
        </a:p>
      </dgm:t>
    </dgm:pt>
    <dgm:pt modelId="{2674C9F6-3B94-4C10-9D70-B51DB0E1870B}" type="parTrans" cxnId="{AC536BD6-9C13-4943-862B-E3DF6C1DA006}">
      <dgm:prSet/>
      <dgm:spPr/>
      <dgm:t>
        <a:bodyPr/>
        <a:lstStyle/>
        <a:p>
          <a:endParaRPr lang="fr-FR"/>
        </a:p>
      </dgm:t>
    </dgm:pt>
    <dgm:pt modelId="{9022AF00-58BE-4D41-825D-D6B6A484AEBD}" type="sibTrans" cxnId="{AC536BD6-9C13-4943-862B-E3DF6C1DA006}">
      <dgm:prSet/>
      <dgm:spPr/>
      <dgm:t>
        <a:bodyPr/>
        <a:lstStyle/>
        <a:p>
          <a:endParaRPr lang="fr-FR"/>
        </a:p>
      </dgm:t>
    </dgm:pt>
    <dgm:pt modelId="{AB7E79C8-1C87-4DBF-A69A-EDC34D9F5236}">
      <dgm:prSet phldrT="[Texte]" custT="1"/>
      <dgm:spPr>
        <a:solidFill>
          <a:schemeClr val="accent2"/>
        </a:solidFill>
      </dgm:spPr>
      <dgm:t>
        <a:bodyPr/>
        <a:lstStyle/>
        <a:p>
          <a:r>
            <a:rPr lang="fr-FR" sz="2400" dirty="0" smtClean="0"/>
            <a:t>Association de graphèmes à des phonèmes</a:t>
          </a:r>
          <a:endParaRPr lang="fr-FR" sz="2400" dirty="0"/>
        </a:p>
      </dgm:t>
    </dgm:pt>
    <dgm:pt modelId="{314F5DB9-1299-4F59-B8D9-5502A54BC962}" type="parTrans" cxnId="{8EA0050D-DC8C-40DF-BB71-7CE4352D3027}">
      <dgm:prSet/>
      <dgm:spPr/>
      <dgm:t>
        <a:bodyPr/>
        <a:lstStyle/>
        <a:p>
          <a:endParaRPr lang="fr-FR"/>
        </a:p>
      </dgm:t>
    </dgm:pt>
    <dgm:pt modelId="{85D3AE06-B640-4417-A343-DFED5AC5D403}" type="sibTrans" cxnId="{8EA0050D-DC8C-40DF-BB71-7CE4352D3027}">
      <dgm:prSet/>
      <dgm:spPr/>
      <dgm:t>
        <a:bodyPr/>
        <a:lstStyle/>
        <a:p>
          <a:endParaRPr lang="fr-FR"/>
        </a:p>
      </dgm:t>
    </dgm:pt>
    <dgm:pt modelId="{CB8EA77B-5D8F-455B-83BF-393AF1C6EDD1}">
      <dgm:prSet phldrT="[Texte]" custT="1"/>
      <dgm:spPr>
        <a:solidFill>
          <a:schemeClr val="accent2"/>
        </a:solidFill>
      </dgm:spPr>
      <dgm:t>
        <a:bodyPr/>
        <a:lstStyle/>
        <a:p>
          <a:r>
            <a:rPr lang="fr-FR" sz="2400" dirty="0" smtClean="0"/>
            <a:t>Reconnaissance directe de la forme orthographique</a:t>
          </a:r>
          <a:endParaRPr lang="fr-FR" sz="2400" dirty="0"/>
        </a:p>
      </dgm:t>
    </dgm:pt>
    <dgm:pt modelId="{59F8C5DA-8F74-41B4-8234-B3B3373C0D00}" type="parTrans" cxnId="{976C1241-0CE4-4CCB-BF2E-5EA6CF2F8CF6}">
      <dgm:prSet/>
      <dgm:spPr/>
      <dgm:t>
        <a:bodyPr/>
        <a:lstStyle/>
        <a:p>
          <a:endParaRPr lang="fr-FR"/>
        </a:p>
      </dgm:t>
    </dgm:pt>
    <dgm:pt modelId="{9FF682B8-8BBB-44E2-99F7-4EA97E8DC7C4}" type="sibTrans" cxnId="{976C1241-0CE4-4CCB-BF2E-5EA6CF2F8CF6}">
      <dgm:prSet/>
      <dgm:spPr/>
      <dgm:t>
        <a:bodyPr/>
        <a:lstStyle/>
        <a:p>
          <a:endParaRPr lang="fr-FR"/>
        </a:p>
      </dgm:t>
    </dgm:pt>
    <dgm:pt modelId="{AB491398-23E8-4DD9-BC75-CEF3FF2B418C}">
      <dgm:prSet phldrT="[Texte]" custT="1"/>
      <dgm:spPr>
        <a:solidFill>
          <a:schemeClr val="accent2"/>
        </a:solidFill>
      </dgm:spPr>
      <dgm:t>
        <a:bodyPr/>
        <a:lstStyle/>
        <a:p>
          <a:r>
            <a:rPr lang="fr-FR" sz="2400" dirty="0" smtClean="0"/>
            <a:t>Compréhension</a:t>
          </a:r>
          <a:endParaRPr lang="fr-FR" sz="2400" dirty="0"/>
        </a:p>
      </dgm:t>
    </dgm:pt>
    <dgm:pt modelId="{4B788068-CCFF-4554-B383-5A9B8409C9BA}" type="parTrans" cxnId="{F860B75B-8031-4E71-9539-1A175A9288F4}">
      <dgm:prSet/>
      <dgm:spPr/>
      <dgm:t>
        <a:bodyPr/>
        <a:lstStyle/>
        <a:p>
          <a:endParaRPr lang="fr-FR"/>
        </a:p>
      </dgm:t>
    </dgm:pt>
    <dgm:pt modelId="{896B156E-E278-4838-9FDE-E09D5046878B}" type="sibTrans" cxnId="{F860B75B-8031-4E71-9539-1A175A9288F4}">
      <dgm:prSet/>
      <dgm:spPr/>
      <dgm:t>
        <a:bodyPr/>
        <a:lstStyle/>
        <a:p>
          <a:endParaRPr lang="fr-FR"/>
        </a:p>
      </dgm:t>
    </dgm:pt>
    <dgm:pt modelId="{2B36F22D-7169-4421-9786-C02493505AD3}">
      <dgm:prSet phldrT="[Texte]" custT="1"/>
      <dgm:spPr>
        <a:solidFill>
          <a:schemeClr val="accent2"/>
        </a:solidFill>
      </dgm:spPr>
      <dgm:t>
        <a:bodyPr/>
        <a:lstStyle/>
        <a:p>
          <a:pPr algn="l"/>
          <a:r>
            <a:rPr lang="fr-FR" sz="1800" dirty="0" smtClean="0"/>
            <a:t>- Activer la signification des mots</a:t>
          </a:r>
        </a:p>
        <a:p>
          <a:pPr algn="l"/>
          <a:r>
            <a:rPr lang="fr-FR" sz="1800" dirty="0" smtClean="0"/>
            <a:t>- Comprendre leur mise en relation dans la phrase</a:t>
          </a:r>
        </a:p>
        <a:p>
          <a:pPr algn="l"/>
          <a:r>
            <a:rPr lang="fr-FR" sz="1800" dirty="0" smtClean="0"/>
            <a:t>- Établir des liens entre les phrases</a:t>
          </a:r>
        </a:p>
        <a:p>
          <a:pPr algn="l"/>
          <a:r>
            <a:rPr lang="fr-FR" sz="1800" dirty="0" smtClean="0"/>
            <a:t>- Connaissances des différents types de textes</a:t>
          </a:r>
        </a:p>
        <a:p>
          <a:pPr algn="l"/>
          <a:r>
            <a:rPr lang="fr-FR" sz="1800" dirty="0" smtClean="0"/>
            <a:t>- Contrôler sa compréhension</a:t>
          </a:r>
          <a:endParaRPr lang="fr-FR" sz="1800" dirty="0"/>
        </a:p>
      </dgm:t>
    </dgm:pt>
    <dgm:pt modelId="{9821F5FB-7E80-4BE6-BB9C-04C07AE8B9DF}" type="parTrans" cxnId="{8EC2D024-BB85-45D7-A28C-FE5825A60307}">
      <dgm:prSet/>
      <dgm:spPr/>
      <dgm:t>
        <a:bodyPr/>
        <a:lstStyle/>
        <a:p>
          <a:endParaRPr lang="fr-FR"/>
        </a:p>
      </dgm:t>
    </dgm:pt>
    <dgm:pt modelId="{C1930660-A3B5-4DD3-BDDA-F097C1C8F1FD}" type="sibTrans" cxnId="{8EC2D024-BB85-45D7-A28C-FE5825A60307}">
      <dgm:prSet/>
      <dgm:spPr/>
      <dgm:t>
        <a:bodyPr/>
        <a:lstStyle/>
        <a:p>
          <a:endParaRPr lang="fr-FR"/>
        </a:p>
      </dgm:t>
    </dgm:pt>
    <dgm:pt modelId="{5E1F639C-3F99-41FD-B8BD-A8A8B0C23F90}" type="pres">
      <dgm:prSet presAssocID="{F6F3E078-F4BE-4A18-A197-4F354EE2181C}" presName="diagram" presStyleCnt="0">
        <dgm:presLayoutVars>
          <dgm:chPref val="1"/>
          <dgm:dir/>
          <dgm:animOne val="branch"/>
          <dgm:animLvl val="lvl"/>
          <dgm:resizeHandles val="exact"/>
        </dgm:presLayoutVars>
      </dgm:prSet>
      <dgm:spPr/>
      <dgm:t>
        <a:bodyPr/>
        <a:lstStyle/>
        <a:p>
          <a:endParaRPr lang="fr-FR"/>
        </a:p>
      </dgm:t>
    </dgm:pt>
    <dgm:pt modelId="{4E40FD1C-BB4E-494D-9F75-F7BF4C9F3781}" type="pres">
      <dgm:prSet presAssocID="{BDABDA96-3351-4F2C-9DD5-9E39262A9AD7}" presName="root1" presStyleCnt="0"/>
      <dgm:spPr/>
    </dgm:pt>
    <dgm:pt modelId="{0747A44D-2A88-4332-B131-EBFE4AE5E4A1}" type="pres">
      <dgm:prSet presAssocID="{BDABDA96-3351-4F2C-9DD5-9E39262A9AD7}" presName="LevelOneTextNode" presStyleLbl="node0" presStyleIdx="0" presStyleCnt="1" custLinFactNeighborX="-6590" custLinFactNeighborY="0">
        <dgm:presLayoutVars>
          <dgm:chPref val="3"/>
        </dgm:presLayoutVars>
      </dgm:prSet>
      <dgm:spPr/>
      <dgm:t>
        <a:bodyPr/>
        <a:lstStyle/>
        <a:p>
          <a:endParaRPr lang="fr-FR"/>
        </a:p>
      </dgm:t>
    </dgm:pt>
    <dgm:pt modelId="{50D684EA-D2C5-4764-AA52-53E03FA8596D}" type="pres">
      <dgm:prSet presAssocID="{BDABDA96-3351-4F2C-9DD5-9E39262A9AD7}" presName="level2hierChild" presStyleCnt="0"/>
      <dgm:spPr/>
    </dgm:pt>
    <dgm:pt modelId="{8A609676-4A54-44CD-B1C8-F950CB028F13}" type="pres">
      <dgm:prSet presAssocID="{2674C9F6-3B94-4C10-9D70-B51DB0E1870B}" presName="conn2-1" presStyleLbl="parChTrans1D2" presStyleIdx="0" presStyleCnt="2"/>
      <dgm:spPr/>
      <dgm:t>
        <a:bodyPr/>
        <a:lstStyle/>
        <a:p>
          <a:endParaRPr lang="fr-FR"/>
        </a:p>
      </dgm:t>
    </dgm:pt>
    <dgm:pt modelId="{416912A7-6415-4D92-AB16-CEE48115E073}" type="pres">
      <dgm:prSet presAssocID="{2674C9F6-3B94-4C10-9D70-B51DB0E1870B}" presName="connTx" presStyleLbl="parChTrans1D2" presStyleIdx="0" presStyleCnt="2"/>
      <dgm:spPr/>
      <dgm:t>
        <a:bodyPr/>
        <a:lstStyle/>
        <a:p>
          <a:endParaRPr lang="fr-FR"/>
        </a:p>
      </dgm:t>
    </dgm:pt>
    <dgm:pt modelId="{B306B1F0-8979-4B2F-987E-C0EEDDBFF10A}" type="pres">
      <dgm:prSet presAssocID="{1298DB27-AD45-47AF-BF90-0D5B880142C4}" presName="root2" presStyleCnt="0"/>
      <dgm:spPr/>
    </dgm:pt>
    <dgm:pt modelId="{DE05F4DA-086F-4BFF-B2FD-22C7327387A0}" type="pres">
      <dgm:prSet presAssocID="{1298DB27-AD45-47AF-BF90-0D5B880142C4}" presName="LevelTwoTextNode" presStyleLbl="node2" presStyleIdx="0" presStyleCnt="2" custScaleX="142931">
        <dgm:presLayoutVars>
          <dgm:chPref val="3"/>
        </dgm:presLayoutVars>
      </dgm:prSet>
      <dgm:spPr/>
      <dgm:t>
        <a:bodyPr/>
        <a:lstStyle/>
        <a:p>
          <a:endParaRPr lang="fr-FR"/>
        </a:p>
      </dgm:t>
    </dgm:pt>
    <dgm:pt modelId="{FEC44AED-16F4-4542-9749-697AAF8E8533}" type="pres">
      <dgm:prSet presAssocID="{1298DB27-AD45-47AF-BF90-0D5B880142C4}" presName="level3hierChild" presStyleCnt="0"/>
      <dgm:spPr/>
    </dgm:pt>
    <dgm:pt modelId="{26A1FEB1-85A9-49EE-A286-EC851F476DFE}" type="pres">
      <dgm:prSet presAssocID="{314F5DB9-1299-4F59-B8D9-5502A54BC962}" presName="conn2-1" presStyleLbl="parChTrans1D3" presStyleIdx="0" presStyleCnt="3"/>
      <dgm:spPr/>
      <dgm:t>
        <a:bodyPr/>
        <a:lstStyle/>
        <a:p>
          <a:endParaRPr lang="fr-FR"/>
        </a:p>
      </dgm:t>
    </dgm:pt>
    <dgm:pt modelId="{022443B0-A119-4222-9FAE-2212A9BDD5B5}" type="pres">
      <dgm:prSet presAssocID="{314F5DB9-1299-4F59-B8D9-5502A54BC962}" presName="connTx" presStyleLbl="parChTrans1D3" presStyleIdx="0" presStyleCnt="3"/>
      <dgm:spPr/>
      <dgm:t>
        <a:bodyPr/>
        <a:lstStyle/>
        <a:p>
          <a:endParaRPr lang="fr-FR"/>
        </a:p>
      </dgm:t>
    </dgm:pt>
    <dgm:pt modelId="{A86FEE04-69B2-40E4-8F3D-B84F1231EC5D}" type="pres">
      <dgm:prSet presAssocID="{AB7E79C8-1C87-4DBF-A69A-EDC34D9F5236}" presName="root2" presStyleCnt="0"/>
      <dgm:spPr/>
    </dgm:pt>
    <dgm:pt modelId="{D9177944-7744-42F4-AC88-FFB7D244595E}" type="pres">
      <dgm:prSet presAssocID="{AB7E79C8-1C87-4DBF-A69A-EDC34D9F5236}" presName="LevelTwoTextNode" presStyleLbl="node3" presStyleIdx="0" presStyleCnt="3" custScaleX="181746">
        <dgm:presLayoutVars>
          <dgm:chPref val="3"/>
        </dgm:presLayoutVars>
      </dgm:prSet>
      <dgm:spPr/>
      <dgm:t>
        <a:bodyPr/>
        <a:lstStyle/>
        <a:p>
          <a:endParaRPr lang="fr-FR"/>
        </a:p>
      </dgm:t>
    </dgm:pt>
    <dgm:pt modelId="{41693E46-FF40-43FF-88E7-A9AC960939F8}" type="pres">
      <dgm:prSet presAssocID="{AB7E79C8-1C87-4DBF-A69A-EDC34D9F5236}" presName="level3hierChild" presStyleCnt="0"/>
      <dgm:spPr/>
    </dgm:pt>
    <dgm:pt modelId="{934FE024-E05F-4DE9-85D3-679277D8F1E0}" type="pres">
      <dgm:prSet presAssocID="{59F8C5DA-8F74-41B4-8234-B3B3373C0D00}" presName="conn2-1" presStyleLbl="parChTrans1D3" presStyleIdx="1" presStyleCnt="3"/>
      <dgm:spPr/>
      <dgm:t>
        <a:bodyPr/>
        <a:lstStyle/>
        <a:p>
          <a:endParaRPr lang="fr-FR"/>
        </a:p>
      </dgm:t>
    </dgm:pt>
    <dgm:pt modelId="{FF9FDDC5-C77D-4A54-B8CA-E23A88AEF86F}" type="pres">
      <dgm:prSet presAssocID="{59F8C5DA-8F74-41B4-8234-B3B3373C0D00}" presName="connTx" presStyleLbl="parChTrans1D3" presStyleIdx="1" presStyleCnt="3"/>
      <dgm:spPr/>
      <dgm:t>
        <a:bodyPr/>
        <a:lstStyle/>
        <a:p>
          <a:endParaRPr lang="fr-FR"/>
        </a:p>
      </dgm:t>
    </dgm:pt>
    <dgm:pt modelId="{23924B90-7014-44FB-9D9B-F5E9CF4FA4B4}" type="pres">
      <dgm:prSet presAssocID="{CB8EA77B-5D8F-455B-83BF-393AF1C6EDD1}" presName="root2" presStyleCnt="0"/>
      <dgm:spPr/>
    </dgm:pt>
    <dgm:pt modelId="{6D819326-0632-4385-80DB-619924C94F14}" type="pres">
      <dgm:prSet presAssocID="{CB8EA77B-5D8F-455B-83BF-393AF1C6EDD1}" presName="LevelTwoTextNode" presStyleLbl="node3" presStyleIdx="1" presStyleCnt="3" custScaleX="180340">
        <dgm:presLayoutVars>
          <dgm:chPref val="3"/>
        </dgm:presLayoutVars>
      </dgm:prSet>
      <dgm:spPr/>
      <dgm:t>
        <a:bodyPr/>
        <a:lstStyle/>
        <a:p>
          <a:endParaRPr lang="fr-FR"/>
        </a:p>
      </dgm:t>
    </dgm:pt>
    <dgm:pt modelId="{24E4798A-8AC6-48F4-94F3-45043C135B05}" type="pres">
      <dgm:prSet presAssocID="{CB8EA77B-5D8F-455B-83BF-393AF1C6EDD1}" presName="level3hierChild" presStyleCnt="0"/>
      <dgm:spPr/>
    </dgm:pt>
    <dgm:pt modelId="{20C5254F-C706-4A83-AF0D-3A089899F2E6}" type="pres">
      <dgm:prSet presAssocID="{4B788068-CCFF-4554-B383-5A9B8409C9BA}" presName="conn2-1" presStyleLbl="parChTrans1D2" presStyleIdx="1" presStyleCnt="2"/>
      <dgm:spPr/>
      <dgm:t>
        <a:bodyPr/>
        <a:lstStyle/>
        <a:p>
          <a:endParaRPr lang="fr-FR"/>
        </a:p>
      </dgm:t>
    </dgm:pt>
    <dgm:pt modelId="{BEE415CD-7BAA-47CA-B021-42B61A6CA602}" type="pres">
      <dgm:prSet presAssocID="{4B788068-CCFF-4554-B383-5A9B8409C9BA}" presName="connTx" presStyleLbl="parChTrans1D2" presStyleIdx="1" presStyleCnt="2"/>
      <dgm:spPr/>
      <dgm:t>
        <a:bodyPr/>
        <a:lstStyle/>
        <a:p>
          <a:endParaRPr lang="fr-FR"/>
        </a:p>
      </dgm:t>
    </dgm:pt>
    <dgm:pt modelId="{7C777279-B7C0-4462-8BF7-4E4B42E2ED9A}" type="pres">
      <dgm:prSet presAssocID="{AB491398-23E8-4DD9-BC75-CEF3FF2B418C}" presName="root2" presStyleCnt="0"/>
      <dgm:spPr/>
    </dgm:pt>
    <dgm:pt modelId="{2B67F76E-EDFF-4193-B40D-A27AAE3128D5}" type="pres">
      <dgm:prSet presAssocID="{AB491398-23E8-4DD9-BC75-CEF3FF2B418C}" presName="LevelTwoTextNode" presStyleLbl="node2" presStyleIdx="1" presStyleCnt="2" custScaleX="145392">
        <dgm:presLayoutVars>
          <dgm:chPref val="3"/>
        </dgm:presLayoutVars>
      </dgm:prSet>
      <dgm:spPr/>
      <dgm:t>
        <a:bodyPr/>
        <a:lstStyle/>
        <a:p>
          <a:endParaRPr lang="fr-FR"/>
        </a:p>
      </dgm:t>
    </dgm:pt>
    <dgm:pt modelId="{E86691DB-5C89-4B57-8FF3-0CFB9FB7E9F9}" type="pres">
      <dgm:prSet presAssocID="{AB491398-23E8-4DD9-BC75-CEF3FF2B418C}" presName="level3hierChild" presStyleCnt="0"/>
      <dgm:spPr/>
    </dgm:pt>
    <dgm:pt modelId="{F36758B1-62AF-4ED9-9C86-6BB8339046AD}" type="pres">
      <dgm:prSet presAssocID="{9821F5FB-7E80-4BE6-BB9C-04C07AE8B9DF}" presName="conn2-1" presStyleLbl="parChTrans1D3" presStyleIdx="2" presStyleCnt="3"/>
      <dgm:spPr/>
      <dgm:t>
        <a:bodyPr/>
        <a:lstStyle/>
        <a:p>
          <a:endParaRPr lang="fr-FR"/>
        </a:p>
      </dgm:t>
    </dgm:pt>
    <dgm:pt modelId="{5F5A425C-5667-4086-B2AB-BB9E3B157E24}" type="pres">
      <dgm:prSet presAssocID="{9821F5FB-7E80-4BE6-BB9C-04C07AE8B9DF}" presName="connTx" presStyleLbl="parChTrans1D3" presStyleIdx="2" presStyleCnt="3"/>
      <dgm:spPr/>
      <dgm:t>
        <a:bodyPr/>
        <a:lstStyle/>
        <a:p>
          <a:endParaRPr lang="fr-FR"/>
        </a:p>
      </dgm:t>
    </dgm:pt>
    <dgm:pt modelId="{E047EC11-038B-46B5-9A01-52464BB0A149}" type="pres">
      <dgm:prSet presAssocID="{2B36F22D-7169-4421-9786-C02493505AD3}" presName="root2" presStyleCnt="0"/>
      <dgm:spPr/>
    </dgm:pt>
    <dgm:pt modelId="{0F535ECB-B022-446E-950F-3CE86D23B5D3}" type="pres">
      <dgm:prSet presAssocID="{2B36F22D-7169-4421-9786-C02493505AD3}" presName="LevelTwoTextNode" presStyleLbl="node3" presStyleIdx="2" presStyleCnt="3" custScaleX="177049" custScaleY="303479">
        <dgm:presLayoutVars>
          <dgm:chPref val="3"/>
        </dgm:presLayoutVars>
      </dgm:prSet>
      <dgm:spPr/>
      <dgm:t>
        <a:bodyPr/>
        <a:lstStyle/>
        <a:p>
          <a:endParaRPr lang="fr-FR"/>
        </a:p>
      </dgm:t>
    </dgm:pt>
    <dgm:pt modelId="{8993BDFF-8401-4592-8F3D-FF0594231F5D}" type="pres">
      <dgm:prSet presAssocID="{2B36F22D-7169-4421-9786-C02493505AD3}" presName="level3hierChild" presStyleCnt="0"/>
      <dgm:spPr/>
    </dgm:pt>
  </dgm:ptLst>
  <dgm:cxnLst>
    <dgm:cxn modelId="{CA4E50F5-1A55-458C-9FC8-C4A83F78C298}" type="presOf" srcId="{59F8C5DA-8F74-41B4-8234-B3B3373C0D00}" destId="{934FE024-E05F-4DE9-85D3-679277D8F1E0}" srcOrd="0" destOrd="0" presId="urn:microsoft.com/office/officeart/2005/8/layout/hierarchy2"/>
    <dgm:cxn modelId="{620FBCC0-0248-48E4-86EA-EA7087D94456}" type="presOf" srcId="{AB7E79C8-1C87-4DBF-A69A-EDC34D9F5236}" destId="{D9177944-7744-42F4-AC88-FFB7D244595E}" srcOrd="0" destOrd="0" presId="urn:microsoft.com/office/officeart/2005/8/layout/hierarchy2"/>
    <dgm:cxn modelId="{D30739DD-3029-4B9F-AD47-CCE531F70DA3}" type="presOf" srcId="{9821F5FB-7E80-4BE6-BB9C-04C07AE8B9DF}" destId="{5F5A425C-5667-4086-B2AB-BB9E3B157E24}" srcOrd="1" destOrd="0" presId="urn:microsoft.com/office/officeart/2005/8/layout/hierarchy2"/>
    <dgm:cxn modelId="{3DAB6506-6342-4F37-97F7-2D075F56714F}" type="presOf" srcId="{314F5DB9-1299-4F59-B8D9-5502A54BC962}" destId="{26A1FEB1-85A9-49EE-A286-EC851F476DFE}" srcOrd="0" destOrd="0" presId="urn:microsoft.com/office/officeart/2005/8/layout/hierarchy2"/>
    <dgm:cxn modelId="{7A0826EB-217E-47D7-90A4-0A7F51437922}" type="presOf" srcId="{2674C9F6-3B94-4C10-9D70-B51DB0E1870B}" destId="{416912A7-6415-4D92-AB16-CEE48115E073}" srcOrd="1" destOrd="0" presId="urn:microsoft.com/office/officeart/2005/8/layout/hierarchy2"/>
    <dgm:cxn modelId="{B99BA7B4-66C4-4D66-903F-A022E8F87DD5}" type="presOf" srcId="{1298DB27-AD45-47AF-BF90-0D5B880142C4}" destId="{DE05F4DA-086F-4BFF-B2FD-22C7327387A0}" srcOrd="0" destOrd="0" presId="urn:microsoft.com/office/officeart/2005/8/layout/hierarchy2"/>
    <dgm:cxn modelId="{9ADA5806-80D0-45B7-8DC7-2803272B1282}" type="presOf" srcId="{4B788068-CCFF-4554-B383-5A9B8409C9BA}" destId="{20C5254F-C706-4A83-AF0D-3A089899F2E6}" srcOrd="0" destOrd="0" presId="urn:microsoft.com/office/officeart/2005/8/layout/hierarchy2"/>
    <dgm:cxn modelId="{804B033D-6027-4DEB-8648-CF41187944E4}" srcId="{F6F3E078-F4BE-4A18-A197-4F354EE2181C}" destId="{BDABDA96-3351-4F2C-9DD5-9E39262A9AD7}" srcOrd="0" destOrd="0" parTransId="{8E1635C8-2B35-4BDF-AD52-F3D9E27C7833}" sibTransId="{7CFE095E-6A53-425B-89E7-DAA404837B42}"/>
    <dgm:cxn modelId="{605BB6D0-4051-4036-ACD9-0BB0E03C43D4}" type="presOf" srcId="{9821F5FB-7E80-4BE6-BB9C-04C07AE8B9DF}" destId="{F36758B1-62AF-4ED9-9C86-6BB8339046AD}" srcOrd="0" destOrd="0" presId="urn:microsoft.com/office/officeart/2005/8/layout/hierarchy2"/>
    <dgm:cxn modelId="{87AEB8F0-C5F2-4FEF-8416-A45D81E98373}" type="presOf" srcId="{2B36F22D-7169-4421-9786-C02493505AD3}" destId="{0F535ECB-B022-446E-950F-3CE86D23B5D3}" srcOrd="0" destOrd="0" presId="urn:microsoft.com/office/officeart/2005/8/layout/hierarchy2"/>
    <dgm:cxn modelId="{BC349D2F-BC85-4DCF-83FB-3FF0D4DDDDDA}" type="presOf" srcId="{2674C9F6-3B94-4C10-9D70-B51DB0E1870B}" destId="{8A609676-4A54-44CD-B1C8-F950CB028F13}" srcOrd="0" destOrd="0" presId="urn:microsoft.com/office/officeart/2005/8/layout/hierarchy2"/>
    <dgm:cxn modelId="{65A58761-64A2-4F7E-B411-CC71445C3503}" type="presOf" srcId="{CB8EA77B-5D8F-455B-83BF-393AF1C6EDD1}" destId="{6D819326-0632-4385-80DB-619924C94F14}" srcOrd="0" destOrd="0" presId="urn:microsoft.com/office/officeart/2005/8/layout/hierarchy2"/>
    <dgm:cxn modelId="{D3CD1A3B-42E9-4B34-8107-87E4D61E9E84}" type="presOf" srcId="{4B788068-CCFF-4554-B383-5A9B8409C9BA}" destId="{BEE415CD-7BAA-47CA-B021-42B61A6CA602}" srcOrd="1" destOrd="0" presId="urn:microsoft.com/office/officeart/2005/8/layout/hierarchy2"/>
    <dgm:cxn modelId="{666C2299-B642-4F24-92F9-FD6553CA6F25}" type="presOf" srcId="{BDABDA96-3351-4F2C-9DD5-9E39262A9AD7}" destId="{0747A44D-2A88-4332-B131-EBFE4AE5E4A1}" srcOrd="0" destOrd="0" presId="urn:microsoft.com/office/officeart/2005/8/layout/hierarchy2"/>
    <dgm:cxn modelId="{0BD2ED59-40A4-466C-8508-F5965FA46916}" type="presOf" srcId="{59F8C5DA-8F74-41B4-8234-B3B3373C0D00}" destId="{FF9FDDC5-C77D-4A54-B8CA-E23A88AEF86F}" srcOrd="1" destOrd="0" presId="urn:microsoft.com/office/officeart/2005/8/layout/hierarchy2"/>
    <dgm:cxn modelId="{8EC2D024-BB85-45D7-A28C-FE5825A60307}" srcId="{AB491398-23E8-4DD9-BC75-CEF3FF2B418C}" destId="{2B36F22D-7169-4421-9786-C02493505AD3}" srcOrd="0" destOrd="0" parTransId="{9821F5FB-7E80-4BE6-BB9C-04C07AE8B9DF}" sibTransId="{C1930660-A3B5-4DD3-BDDA-F097C1C8F1FD}"/>
    <dgm:cxn modelId="{83F8CA84-2F36-4BD6-9137-3A2511629862}" type="presOf" srcId="{AB491398-23E8-4DD9-BC75-CEF3FF2B418C}" destId="{2B67F76E-EDFF-4193-B40D-A27AAE3128D5}" srcOrd="0" destOrd="0" presId="urn:microsoft.com/office/officeart/2005/8/layout/hierarchy2"/>
    <dgm:cxn modelId="{976C1241-0CE4-4CCB-BF2E-5EA6CF2F8CF6}" srcId="{1298DB27-AD45-47AF-BF90-0D5B880142C4}" destId="{CB8EA77B-5D8F-455B-83BF-393AF1C6EDD1}" srcOrd="1" destOrd="0" parTransId="{59F8C5DA-8F74-41B4-8234-B3B3373C0D00}" sibTransId="{9FF682B8-8BBB-44E2-99F7-4EA97E8DC7C4}"/>
    <dgm:cxn modelId="{A9557DF1-6B57-409C-9085-3FDCC187420D}" type="presOf" srcId="{F6F3E078-F4BE-4A18-A197-4F354EE2181C}" destId="{5E1F639C-3F99-41FD-B8BD-A8A8B0C23F90}" srcOrd="0" destOrd="0" presId="urn:microsoft.com/office/officeart/2005/8/layout/hierarchy2"/>
    <dgm:cxn modelId="{F860B75B-8031-4E71-9539-1A175A9288F4}" srcId="{BDABDA96-3351-4F2C-9DD5-9E39262A9AD7}" destId="{AB491398-23E8-4DD9-BC75-CEF3FF2B418C}" srcOrd="1" destOrd="0" parTransId="{4B788068-CCFF-4554-B383-5A9B8409C9BA}" sibTransId="{896B156E-E278-4838-9FDE-E09D5046878B}"/>
    <dgm:cxn modelId="{AC536BD6-9C13-4943-862B-E3DF6C1DA006}" srcId="{BDABDA96-3351-4F2C-9DD5-9E39262A9AD7}" destId="{1298DB27-AD45-47AF-BF90-0D5B880142C4}" srcOrd="0" destOrd="0" parTransId="{2674C9F6-3B94-4C10-9D70-B51DB0E1870B}" sibTransId="{9022AF00-58BE-4D41-825D-D6B6A484AEBD}"/>
    <dgm:cxn modelId="{8EA0050D-DC8C-40DF-BB71-7CE4352D3027}" srcId="{1298DB27-AD45-47AF-BF90-0D5B880142C4}" destId="{AB7E79C8-1C87-4DBF-A69A-EDC34D9F5236}" srcOrd="0" destOrd="0" parTransId="{314F5DB9-1299-4F59-B8D9-5502A54BC962}" sibTransId="{85D3AE06-B640-4417-A343-DFED5AC5D403}"/>
    <dgm:cxn modelId="{801DB5FE-B019-43C8-B2F3-878B36869768}" type="presOf" srcId="{314F5DB9-1299-4F59-B8D9-5502A54BC962}" destId="{022443B0-A119-4222-9FAE-2212A9BDD5B5}" srcOrd="1" destOrd="0" presId="urn:microsoft.com/office/officeart/2005/8/layout/hierarchy2"/>
    <dgm:cxn modelId="{258FE814-1A3E-4F90-88DE-90BB6EC18265}" type="presParOf" srcId="{5E1F639C-3F99-41FD-B8BD-A8A8B0C23F90}" destId="{4E40FD1C-BB4E-494D-9F75-F7BF4C9F3781}" srcOrd="0" destOrd="0" presId="urn:microsoft.com/office/officeart/2005/8/layout/hierarchy2"/>
    <dgm:cxn modelId="{A5B56723-4584-4052-865B-56580036492C}" type="presParOf" srcId="{4E40FD1C-BB4E-494D-9F75-F7BF4C9F3781}" destId="{0747A44D-2A88-4332-B131-EBFE4AE5E4A1}" srcOrd="0" destOrd="0" presId="urn:microsoft.com/office/officeart/2005/8/layout/hierarchy2"/>
    <dgm:cxn modelId="{8A3FF042-68F6-4A01-A543-E45BD1FBC3BB}" type="presParOf" srcId="{4E40FD1C-BB4E-494D-9F75-F7BF4C9F3781}" destId="{50D684EA-D2C5-4764-AA52-53E03FA8596D}" srcOrd="1" destOrd="0" presId="urn:microsoft.com/office/officeart/2005/8/layout/hierarchy2"/>
    <dgm:cxn modelId="{A702D854-BF0E-420F-9E4E-1602449D82C6}" type="presParOf" srcId="{50D684EA-D2C5-4764-AA52-53E03FA8596D}" destId="{8A609676-4A54-44CD-B1C8-F950CB028F13}" srcOrd="0" destOrd="0" presId="urn:microsoft.com/office/officeart/2005/8/layout/hierarchy2"/>
    <dgm:cxn modelId="{6470FD69-3DE6-4B97-9E93-6BEBB619AE0B}" type="presParOf" srcId="{8A609676-4A54-44CD-B1C8-F950CB028F13}" destId="{416912A7-6415-4D92-AB16-CEE48115E073}" srcOrd="0" destOrd="0" presId="urn:microsoft.com/office/officeart/2005/8/layout/hierarchy2"/>
    <dgm:cxn modelId="{CAC4148B-EA6A-4694-8F6D-3B74382EE0C2}" type="presParOf" srcId="{50D684EA-D2C5-4764-AA52-53E03FA8596D}" destId="{B306B1F0-8979-4B2F-987E-C0EEDDBFF10A}" srcOrd="1" destOrd="0" presId="urn:microsoft.com/office/officeart/2005/8/layout/hierarchy2"/>
    <dgm:cxn modelId="{75DE18B4-7BD2-4745-BE8A-2E45B7309242}" type="presParOf" srcId="{B306B1F0-8979-4B2F-987E-C0EEDDBFF10A}" destId="{DE05F4DA-086F-4BFF-B2FD-22C7327387A0}" srcOrd="0" destOrd="0" presId="urn:microsoft.com/office/officeart/2005/8/layout/hierarchy2"/>
    <dgm:cxn modelId="{B23E2D06-3C8B-4D78-8B05-7712BAB6285D}" type="presParOf" srcId="{B306B1F0-8979-4B2F-987E-C0EEDDBFF10A}" destId="{FEC44AED-16F4-4542-9749-697AAF8E8533}" srcOrd="1" destOrd="0" presId="urn:microsoft.com/office/officeart/2005/8/layout/hierarchy2"/>
    <dgm:cxn modelId="{5C449A9C-4F59-496B-8FE3-713ED6A75B88}" type="presParOf" srcId="{FEC44AED-16F4-4542-9749-697AAF8E8533}" destId="{26A1FEB1-85A9-49EE-A286-EC851F476DFE}" srcOrd="0" destOrd="0" presId="urn:microsoft.com/office/officeart/2005/8/layout/hierarchy2"/>
    <dgm:cxn modelId="{FE6332AA-16F4-4752-A11D-48C4C2FD2559}" type="presParOf" srcId="{26A1FEB1-85A9-49EE-A286-EC851F476DFE}" destId="{022443B0-A119-4222-9FAE-2212A9BDD5B5}" srcOrd="0" destOrd="0" presId="urn:microsoft.com/office/officeart/2005/8/layout/hierarchy2"/>
    <dgm:cxn modelId="{DDAEF8ED-0E8A-4F2A-A676-69478D474887}" type="presParOf" srcId="{FEC44AED-16F4-4542-9749-697AAF8E8533}" destId="{A86FEE04-69B2-40E4-8F3D-B84F1231EC5D}" srcOrd="1" destOrd="0" presId="urn:microsoft.com/office/officeart/2005/8/layout/hierarchy2"/>
    <dgm:cxn modelId="{F241AC28-D907-4101-BC6D-F09D1345CE73}" type="presParOf" srcId="{A86FEE04-69B2-40E4-8F3D-B84F1231EC5D}" destId="{D9177944-7744-42F4-AC88-FFB7D244595E}" srcOrd="0" destOrd="0" presId="urn:microsoft.com/office/officeart/2005/8/layout/hierarchy2"/>
    <dgm:cxn modelId="{405D76FA-9A9C-4F70-A285-BF15F6F95374}" type="presParOf" srcId="{A86FEE04-69B2-40E4-8F3D-B84F1231EC5D}" destId="{41693E46-FF40-43FF-88E7-A9AC960939F8}" srcOrd="1" destOrd="0" presId="urn:microsoft.com/office/officeart/2005/8/layout/hierarchy2"/>
    <dgm:cxn modelId="{A3F708A9-B892-4673-B9BB-3E9C98FC6D8A}" type="presParOf" srcId="{FEC44AED-16F4-4542-9749-697AAF8E8533}" destId="{934FE024-E05F-4DE9-85D3-679277D8F1E0}" srcOrd="2" destOrd="0" presId="urn:microsoft.com/office/officeart/2005/8/layout/hierarchy2"/>
    <dgm:cxn modelId="{48BB27DF-D285-4CE4-92FA-E3927632C296}" type="presParOf" srcId="{934FE024-E05F-4DE9-85D3-679277D8F1E0}" destId="{FF9FDDC5-C77D-4A54-B8CA-E23A88AEF86F}" srcOrd="0" destOrd="0" presId="urn:microsoft.com/office/officeart/2005/8/layout/hierarchy2"/>
    <dgm:cxn modelId="{4DDDDF1D-182D-4A8F-BF02-D01764C0E15D}" type="presParOf" srcId="{FEC44AED-16F4-4542-9749-697AAF8E8533}" destId="{23924B90-7014-44FB-9D9B-F5E9CF4FA4B4}" srcOrd="3" destOrd="0" presId="urn:microsoft.com/office/officeart/2005/8/layout/hierarchy2"/>
    <dgm:cxn modelId="{09C7B26C-8753-4A9F-945C-387D988B297A}" type="presParOf" srcId="{23924B90-7014-44FB-9D9B-F5E9CF4FA4B4}" destId="{6D819326-0632-4385-80DB-619924C94F14}" srcOrd="0" destOrd="0" presId="urn:microsoft.com/office/officeart/2005/8/layout/hierarchy2"/>
    <dgm:cxn modelId="{BD90849E-B2D3-42C5-A27E-7B25E48C2506}" type="presParOf" srcId="{23924B90-7014-44FB-9D9B-F5E9CF4FA4B4}" destId="{24E4798A-8AC6-48F4-94F3-45043C135B05}" srcOrd="1" destOrd="0" presId="urn:microsoft.com/office/officeart/2005/8/layout/hierarchy2"/>
    <dgm:cxn modelId="{68D22339-3F89-447B-BE3A-D5FB8FB3DB2F}" type="presParOf" srcId="{50D684EA-D2C5-4764-AA52-53E03FA8596D}" destId="{20C5254F-C706-4A83-AF0D-3A089899F2E6}" srcOrd="2" destOrd="0" presId="urn:microsoft.com/office/officeart/2005/8/layout/hierarchy2"/>
    <dgm:cxn modelId="{250C2206-1642-4F3D-A03B-2516638DBB6F}" type="presParOf" srcId="{20C5254F-C706-4A83-AF0D-3A089899F2E6}" destId="{BEE415CD-7BAA-47CA-B021-42B61A6CA602}" srcOrd="0" destOrd="0" presId="urn:microsoft.com/office/officeart/2005/8/layout/hierarchy2"/>
    <dgm:cxn modelId="{32E7DD16-D5B7-4DA3-BEBD-9C931351C94A}" type="presParOf" srcId="{50D684EA-D2C5-4764-AA52-53E03FA8596D}" destId="{7C777279-B7C0-4462-8BF7-4E4B42E2ED9A}" srcOrd="3" destOrd="0" presId="urn:microsoft.com/office/officeart/2005/8/layout/hierarchy2"/>
    <dgm:cxn modelId="{3E28A6F6-EA8A-432D-86C7-9AEED7EDF707}" type="presParOf" srcId="{7C777279-B7C0-4462-8BF7-4E4B42E2ED9A}" destId="{2B67F76E-EDFF-4193-B40D-A27AAE3128D5}" srcOrd="0" destOrd="0" presId="urn:microsoft.com/office/officeart/2005/8/layout/hierarchy2"/>
    <dgm:cxn modelId="{0821584A-3F6F-4029-AC7F-85E4C51CC1FA}" type="presParOf" srcId="{7C777279-B7C0-4462-8BF7-4E4B42E2ED9A}" destId="{E86691DB-5C89-4B57-8FF3-0CFB9FB7E9F9}" srcOrd="1" destOrd="0" presId="urn:microsoft.com/office/officeart/2005/8/layout/hierarchy2"/>
    <dgm:cxn modelId="{9EFA947E-54AF-4A23-BF46-A7380697AB46}" type="presParOf" srcId="{E86691DB-5C89-4B57-8FF3-0CFB9FB7E9F9}" destId="{F36758B1-62AF-4ED9-9C86-6BB8339046AD}" srcOrd="0" destOrd="0" presId="urn:microsoft.com/office/officeart/2005/8/layout/hierarchy2"/>
    <dgm:cxn modelId="{54553D79-65E0-49AE-ADB8-4A1C943126A5}" type="presParOf" srcId="{F36758B1-62AF-4ED9-9C86-6BB8339046AD}" destId="{5F5A425C-5667-4086-B2AB-BB9E3B157E24}" srcOrd="0" destOrd="0" presId="urn:microsoft.com/office/officeart/2005/8/layout/hierarchy2"/>
    <dgm:cxn modelId="{27FA7490-A8C9-4A2B-AEF8-AC1CC89F6308}" type="presParOf" srcId="{E86691DB-5C89-4B57-8FF3-0CFB9FB7E9F9}" destId="{E047EC11-038B-46B5-9A01-52464BB0A149}" srcOrd="1" destOrd="0" presId="urn:microsoft.com/office/officeart/2005/8/layout/hierarchy2"/>
    <dgm:cxn modelId="{00067AE8-3A05-423E-BBA2-6E86782AB6C9}" type="presParOf" srcId="{E047EC11-038B-46B5-9A01-52464BB0A149}" destId="{0F535ECB-B022-446E-950F-3CE86D23B5D3}" srcOrd="0" destOrd="0" presId="urn:microsoft.com/office/officeart/2005/8/layout/hierarchy2"/>
    <dgm:cxn modelId="{F06797A3-40B8-4B6B-9155-BB8279908D8E}" type="presParOf" srcId="{E047EC11-038B-46B5-9A01-52464BB0A149}" destId="{8993BDFF-8401-4592-8F3D-FF0594231F5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390AA3-716A-CF47-9153-3852193573EF}" type="doc">
      <dgm:prSet loTypeId="urn:microsoft.com/office/officeart/2008/layout/VerticalCurvedList" loCatId="cycle" qsTypeId="urn:microsoft.com/office/officeart/2005/8/quickstyle/simple1" qsCatId="simple" csTypeId="urn:microsoft.com/office/officeart/2005/8/colors/accent2_1" csCatId="accent2" phldr="1"/>
      <dgm:spPr/>
      <dgm:t>
        <a:bodyPr/>
        <a:lstStyle/>
        <a:p>
          <a:endParaRPr lang="fr-FR"/>
        </a:p>
      </dgm:t>
    </dgm:pt>
    <dgm:pt modelId="{3C5387F7-875A-BC49-93AE-5C2EB0C987D7}">
      <dgm:prSet phldrT="[Texte]" custT="1"/>
      <dgm:spPr/>
      <dgm:t>
        <a:bodyPr/>
        <a:lstStyle/>
        <a:p>
          <a:r>
            <a:rPr kumimoji="0" lang="fr-FR" sz="2300" b="1" i="0" u="none" strike="noStrike" cap="none" spc="0" normalizeH="0" baseline="0" noProof="0" dirty="0">
              <a:ln>
                <a:noFill/>
              </a:ln>
              <a:solidFill>
                <a:prstClr val="black"/>
              </a:solidFill>
              <a:effectLst/>
              <a:uLnTx/>
              <a:uFillTx/>
              <a:latin typeface="Calibri"/>
              <a:ea typeface="+mn-ea"/>
              <a:cs typeface="+mn-cs"/>
            </a:rPr>
            <a:t>Décoder et construire du sens </a:t>
          </a:r>
          <a:r>
            <a:rPr kumimoji="0" lang="fr-FR" sz="2300" b="0" i="0" u="none" strike="noStrike" cap="none" spc="0" normalizeH="0" baseline="0" noProof="0" dirty="0">
              <a:ln>
                <a:noFill/>
              </a:ln>
              <a:solidFill>
                <a:prstClr val="black"/>
              </a:solidFill>
              <a:effectLst/>
              <a:uLnTx/>
              <a:uFillTx/>
              <a:latin typeface="Calibri"/>
              <a:ea typeface="+mn-ea"/>
              <a:cs typeface="+mn-cs"/>
            </a:rPr>
            <a:t>: des objectifs poursuivis de façon simultanée</a:t>
          </a:r>
          <a:endParaRPr lang="fr-FR" sz="2300" dirty="0"/>
        </a:p>
      </dgm:t>
    </dgm:pt>
    <dgm:pt modelId="{28833DE0-E486-7440-AE37-2DE46AB27D69}" type="parTrans" cxnId="{640AAEA6-376F-884C-98E4-CECA461DEEF6}">
      <dgm:prSet/>
      <dgm:spPr/>
      <dgm:t>
        <a:bodyPr/>
        <a:lstStyle/>
        <a:p>
          <a:endParaRPr lang="fr-FR" sz="2300"/>
        </a:p>
      </dgm:t>
    </dgm:pt>
    <dgm:pt modelId="{097C9149-7788-EA44-B684-0363A5802055}" type="sibTrans" cxnId="{640AAEA6-376F-884C-98E4-CECA461DEEF6}">
      <dgm:prSet/>
      <dgm:spPr/>
      <dgm:t>
        <a:bodyPr/>
        <a:lstStyle/>
        <a:p>
          <a:endParaRPr lang="fr-FR" sz="2300"/>
        </a:p>
      </dgm:t>
    </dgm:pt>
    <dgm:pt modelId="{55BC5257-F116-5F45-814F-C17D58831B69}">
      <dgm:prSet phldrT="[Texte]" custT="1"/>
      <dgm:spPr/>
      <dgm:t>
        <a:bodyPr/>
        <a:lstStyle/>
        <a:p>
          <a:pPr>
            <a:buClrTx/>
            <a:buSzTx/>
            <a:buFontTx/>
            <a:buNone/>
          </a:pPr>
          <a:r>
            <a:rPr kumimoji="0" lang="fr-FR" sz="2300" b="1" i="0" u="none" strike="noStrike" cap="none" spc="0" normalizeH="0" baseline="0" noProof="0" dirty="0">
              <a:ln>
                <a:noFill/>
              </a:ln>
              <a:solidFill>
                <a:prstClr val="black"/>
              </a:solidFill>
              <a:effectLst/>
              <a:uLnTx/>
              <a:uFillTx/>
              <a:latin typeface="Calibri"/>
              <a:ea typeface="+mn-ea"/>
              <a:cs typeface="+mn-cs"/>
            </a:rPr>
            <a:t>Echanger oralement </a:t>
          </a:r>
          <a:r>
            <a:rPr kumimoji="0" lang="fr-FR" sz="2300" b="0" i="0" u="none" strike="noStrike" cap="none" spc="0" normalizeH="0" baseline="0" noProof="0" dirty="0">
              <a:ln>
                <a:noFill/>
              </a:ln>
              <a:solidFill>
                <a:prstClr val="black"/>
              </a:solidFill>
              <a:effectLst/>
              <a:uLnTx/>
              <a:uFillTx/>
              <a:latin typeface="Calibri"/>
              <a:ea typeface="+mn-ea"/>
              <a:cs typeface="+mn-cs"/>
            </a:rPr>
            <a:t>à partir des textes et structurer ces échanges </a:t>
          </a:r>
          <a:endParaRPr lang="fr-FR" sz="2300" dirty="0"/>
        </a:p>
      </dgm:t>
    </dgm:pt>
    <dgm:pt modelId="{F912626D-6BE1-A34E-8AC3-DDA30D397011}" type="parTrans" cxnId="{81616238-903F-DB43-98FA-D31447CFD5D6}">
      <dgm:prSet/>
      <dgm:spPr/>
      <dgm:t>
        <a:bodyPr/>
        <a:lstStyle/>
        <a:p>
          <a:endParaRPr lang="fr-FR" sz="2300"/>
        </a:p>
      </dgm:t>
    </dgm:pt>
    <dgm:pt modelId="{38D97509-39F7-D746-B22E-226C6AAA793C}" type="sibTrans" cxnId="{81616238-903F-DB43-98FA-D31447CFD5D6}">
      <dgm:prSet/>
      <dgm:spPr/>
      <dgm:t>
        <a:bodyPr/>
        <a:lstStyle/>
        <a:p>
          <a:endParaRPr lang="fr-FR" sz="2300"/>
        </a:p>
      </dgm:t>
    </dgm:pt>
    <dgm:pt modelId="{0AB4F27E-4E29-1E4C-AF20-DC2E042BD249}">
      <dgm:prSet phldrT="[Texte]" custT="1"/>
      <dgm:spPr/>
      <dgm:t>
        <a:bodyPr/>
        <a:lstStyle/>
        <a:p>
          <a:pPr>
            <a:buClrTx/>
            <a:buSzTx/>
            <a:buFontTx/>
            <a:buNone/>
          </a:pPr>
          <a:r>
            <a:rPr kumimoji="0" lang="fr-FR" sz="2300" b="0" i="0" u="none" strike="noStrike" cap="none" spc="0" normalizeH="0" baseline="0" noProof="0" dirty="0">
              <a:ln>
                <a:noFill/>
              </a:ln>
              <a:solidFill>
                <a:prstClr val="black"/>
              </a:solidFill>
              <a:effectLst/>
              <a:uLnTx/>
              <a:uFillTx/>
              <a:latin typeface="Calibri"/>
              <a:ea typeface="+mn-ea"/>
              <a:cs typeface="+mn-cs"/>
            </a:rPr>
            <a:t>Enseigner les </a:t>
          </a:r>
          <a:r>
            <a:rPr kumimoji="0" lang="fr-FR" sz="2300" b="1" i="0" u="none" strike="noStrike" cap="none" spc="0" normalizeH="0" baseline="0" noProof="0" dirty="0">
              <a:ln>
                <a:noFill/>
              </a:ln>
              <a:solidFill>
                <a:prstClr val="black"/>
              </a:solidFill>
              <a:effectLst/>
              <a:uLnTx/>
              <a:uFillTx/>
              <a:latin typeface="Calibri"/>
              <a:ea typeface="+mn-ea"/>
              <a:cs typeface="+mn-cs"/>
            </a:rPr>
            <a:t>inférences</a:t>
          </a:r>
          <a:r>
            <a:rPr kumimoji="0" lang="fr-FR" sz="2300" b="0" i="0" u="none" strike="noStrike" cap="none" spc="0" normalizeH="0" baseline="0" noProof="0" dirty="0">
              <a:ln>
                <a:noFill/>
              </a:ln>
              <a:solidFill>
                <a:prstClr val="black"/>
              </a:solidFill>
              <a:effectLst/>
              <a:uLnTx/>
              <a:uFillTx/>
              <a:latin typeface="Calibri"/>
              <a:ea typeface="+mn-ea"/>
              <a:cs typeface="+mn-cs"/>
            </a:rPr>
            <a:t> et apprendre à </a:t>
          </a:r>
          <a:r>
            <a:rPr kumimoji="0" lang="fr-FR" sz="2300" b="1" i="0" u="none" strike="noStrike" cap="none" spc="0" normalizeH="0" baseline="0" noProof="0" dirty="0">
              <a:ln>
                <a:noFill/>
              </a:ln>
              <a:solidFill>
                <a:prstClr val="black"/>
              </a:solidFill>
              <a:effectLst/>
              <a:uLnTx/>
              <a:uFillTx/>
              <a:latin typeface="Calibri"/>
              <a:ea typeface="+mn-ea"/>
              <a:cs typeface="+mn-cs"/>
            </a:rPr>
            <a:t>contrôler</a:t>
          </a:r>
          <a:r>
            <a:rPr kumimoji="0" lang="fr-FR" sz="2300" b="0" i="0" u="none" strike="noStrike" cap="none" spc="0" normalizeH="0" baseline="0" noProof="0" dirty="0">
              <a:ln>
                <a:noFill/>
              </a:ln>
              <a:solidFill>
                <a:prstClr val="black"/>
              </a:solidFill>
              <a:effectLst/>
              <a:uLnTx/>
              <a:uFillTx/>
              <a:latin typeface="Calibri"/>
              <a:ea typeface="+mn-ea"/>
              <a:cs typeface="+mn-cs"/>
            </a:rPr>
            <a:t> sa lecture</a:t>
          </a:r>
          <a:endParaRPr lang="fr-FR" sz="2300" dirty="0"/>
        </a:p>
      </dgm:t>
    </dgm:pt>
    <dgm:pt modelId="{2C491CA7-DE56-D349-95C9-4933D5626366}" type="parTrans" cxnId="{8A63884F-F822-8947-BFFE-4297D2EBA9F0}">
      <dgm:prSet/>
      <dgm:spPr/>
      <dgm:t>
        <a:bodyPr/>
        <a:lstStyle/>
        <a:p>
          <a:endParaRPr lang="fr-FR" sz="2300"/>
        </a:p>
      </dgm:t>
    </dgm:pt>
    <dgm:pt modelId="{9FDE38FD-6259-404C-92BE-A82509E90DD7}" type="sibTrans" cxnId="{8A63884F-F822-8947-BFFE-4297D2EBA9F0}">
      <dgm:prSet/>
      <dgm:spPr/>
      <dgm:t>
        <a:bodyPr/>
        <a:lstStyle/>
        <a:p>
          <a:endParaRPr lang="fr-FR" sz="2300"/>
        </a:p>
      </dgm:t>
    </dgm:pt>
    <dgm:pt modelId="{A082050E-D10E-3F45-A9A1-01D76FDB6CBE}">
      <dgm:prSet phldrT="[Texte]" custT="1"/>
      <dgm:spPr/>
      <dgm:t>
        <a:bodyPr/>
        <a:lstStyle/>
        <a:p>
          <a:pPr>
            <a:buClrTx/>
            <a:buSzTx/>
            <a:buFontTx/>
            <a:buNone/>
          </a:pPr>
          <a:r>
            <a:rPr kumimoji="0" lang="fr-FR" sz="2300" b="0" i="0" u="none" strike="noStrike" cap="none" spc="0" normalizeH="0" baseline="0" noProof="0" dirty="0">
              <a:ln>
                <a:noFill/>
              </a:ln>
              <a:solidFill>
                <a:prstClr val="black"/>
              </a:solidFill>
              <a:effectLst/>
              <a:uLnTx/>
              <a:uFillTx/>
              <a:latin typeface="Calibri"/>
              <a:ea typeface="+mn-ea"/>
              <a:cs typeface="+mn-cs"/>
            </a:rPr>
            <a:t>Amener l’élève à se construire une </a:t>
          </a:r>
          <a:r>
            <a:rPr kumimoji="0" lang="fr-FR" sz="2300" b="1" i="0" u="none" strike="noStrike" cap="none" spc="0" normalizeH="0" baseline="0" noProof="0" dirty="0">
              <a:ln>
                <a:noFill/>
              </a:ln>
              <a:solidFill>
                <a:prstClr val="black"/>
              </a:solidFill>
              <a:effectLst/>
              <a:uLnTx/>
              <a:uFillTx/>
              <a:latin typeface="Calibri"/>
              <a:ea typeface="+mn-ea"/>
              <a:cs typeface="+mn-cs"/>
            </a:rPr>
            <a:t>représentation mentale </a:t>
          </a:r>
          <a:r>
            <a:rPr kumimoji="0" lang="fr-FR" sz="2300" b="0" i="0" u="none" strike="noStrike" cap="none" spc="0" normalizeH="0" baseline="0" noProof="0" dirty="0">
              <a:ln>
                <a:noFill/>
              </a:ln>
              <a:solidFill>
                <a:prstClr val="black"/>
              </a:solidFill>
              <a:effectLst/>
              <a:uLnTx/>
              <a:uFillTx/>
              <a:latin typeface="Calibri"/>
              <a:ea typeface="+mn-ea"/>
              <a:cs typeface="+mn-cs"/>
            </a:rPr>
            <a:t>cohérente du texte</a:t>
          </a:r>
          <a:endParaRPr lang="fr-FR" sz="2300" dirty="0"/>
        </a:p>
      </dgm:t>
    </dgm:pt>
    <dgm:pt modelId="{D9709B70-8829-D74A-9227-605436568A94}" type="parTrans" cxnId="{04740EBA-E937-7343-A82E-D6BC02659FAF}">
      <dgm:prSet/>
      <dgm:spPr/>
      <dgm:t>
        <a:bodyPr/>
        <a:lstStyle/>
        <a:p>
          <a:endParaRPr lang="fr-FR" sz="2300"/>
        </a:p>
      </dgm:t>
    </dgm:pt>
    <dgm:pt modelId="{D124C9B9-522B-DE47-9C7B-56F688B021C0}" type="sibTrans" cxnId="{04740EBA-E937-7343-A82E-D6BC02659FAF}">
      <dgm:prSet/>
      <dgm:spPr/>
      <dgm:t>
        <a:bodyPr/>
        <a:lstStyle/>
        <a:p>
          <a:endParaRPr lang="fr-FR" sz="2300"/>
        </a:p>
      </dgm:t>
    </dgm:pt>
    <dgm:pt modelId="{5FC40344-9426-0E40-8593-82BD0C10B7CA}">
      <dgm:prSet phldrT="[Texte]" custT="1"/>
      <dgm:spPr/>
      <dgm:t>
        <a:bodyPr/>
        <a:lstStyle/>
        <a:p>
          <a:pPr>
            <a:buClrTx/>
            <a:buSzTx/>
            <a:buFontTx/>
            <a:buNone/>
          </a:pPr>
          <a:r>
            <a:rPr kumimoji="0" lang="fr-FR" sz="2300" i="0" u="none" strike="noStrike" cap="none" spc="0" normalizeH="0" baseline="0" noProof="0" dirty="0">
              <a:ln>
                <a:noFill/>
              </a:ln>
              <a:solidFill>
                <a:prstClr val="black"/>
              </a:solidFill>
              <a:effectLst/>
              <a:uLnTx/>
              <a:uFillTx/>
              <a:latin typeface="Calibri"/>
              <a:ea typeface="+mn-ea"/>
              <a:cs typeface="+mn-cs"/>
            </a:rPr>
            <a:t>Exercer</a:t>
          </a:r>
          <a:r>
            <a:rPr kumimoji="0" lang="fr-FR" sz="2300" b="0" i="0" u="none" strike="noStrike" cap="none" spc="0" normalizeH="0" baseline="0" noProof="0" dirty="0">
              <a:ln>
                <a:noFill/>
              </a:ln>
              <a:solidFill>
                <a:prstClr val="black"/>
              </a:solidFill>
              <a:effectLst/>
              <a:uLnTx/>
              <a:uFillTx/>
              <a:latin typeface="Calibri"/>
              <a:ea typeface="+mn-ea"/>
              <a:cs typeface="+mn-cs"/>
            </a:rPr>
            <a:t> la lecture à </a:t>
          </a:r>
          <a:r>
            <a:rPr kumimoji="0" lang="fr-FR" sz="2300" b="1" i="0" u="none" strike="noStrike" cap="none" spc="0" normalizeH="0" baseline="0" noProof="0" dirty="0">
              <a:ln>
                <a:noFill/>
              </a:ln>
              <a:solidFill>
                <a:prstClr val="black"/>
              </a:solidFill>
              <a:effectLst/>
              <a:uLnTx/>
              <a:uFillTx/>
              <a:latin typeface="Calibri"/>
              <a:ea typeface="+mn-ea"/>
              <a:cs typeface="+mn-cs"/>
            </a:rPr>
            <a:t>haute voix</a:t>
          </a:r>
          <a:endParaRPr lang="fr-FR" sz="2300" dirty="0"/>
        </a:p>
      </dgm:t>
    </dgm:pt>
    <dgm:pt modelId="{18CD151B-D768-8B40-ACB0-8B156668502B}" type="parTrans" cxnId="{9EE63A6E-158B-A447-8F07-E38210E2FD88}">
      <dgm:prSet/>
      <dgm:spPr/>
      <dgm:t>
        <a:bodyPr/>
        <a:lstStyle/>
        <a:p>
          <a:endParaRPr lang="fr-FR" sz="2300"/>
        </a:p>
      </dgm:t>
    </dgm:pt>
    <dgm:pt modelId="{BBE1DB0B-4AF5-F649-88F3-79A81394B989}" type="sibTrans" cxnId="{9EE63A6E-158B-A447-8F07-E38210E2FD88}">
      <dgm:prSet/>
      <dgm:spPr/>
      <dgm:t>
        <a:bodyPr/>
        <a:lstStyle/>
        <a:p>
          <a:endParaRPr lang="fr-FR" sz="2300"/>
        </a:p>
      </dgm:t>
    </dgm:pt>
    <dgm:pt modelId="{0FAFC097-2C17-0540-9792-F86D52699A3F}">
      <dgm:prSet custT="1"/>
      <dgm:spPr/>
      <dgm:t>
        <a:bodyPr/>
        <a:lstStyle/>
        <a:p>
          <a:pPr>
            <a:buClrTx/>
            <a:buSzTx/>
            <a:buFontTx/>
            <a:buNone/>
          </a:pPr>
          <a:r>
            <a:rPr kumimoji="0" lang="fr-FR" sz="2300" b="1" i="0" u="none" strike="noStrike" cap="none" spc="0" normalizeH="0" baseline="0" noProof="0">
              <a:ln>
                <a:noFill/>
              </a:ln>
              <a:solidFill>
                <a:prstClr val="black"/>
              </a:solidFill>
              <a:effectLst/>
              <a:uLnTx/>
              <a:uFillTx/>
              <a:latin typeface="Calibri"/>
              <a:ea typeface="+mn-ea"/>
              <a:cs typeface="+mn-cs"/>
            </a:rPr>
            <a:t>Réutiliser</a:t>
          </a:r>
          <a:r>
            <a:rPr kumimoji="0" lang="fr-FR" sz="2300" b="0" i="0" u="none" strike="noStrike" cap="none" spc="0" normalizeH="0" baseline="0" noProof="0">
              <a:ln>
                <a:noFill/>
              </a:ln>
              <a:solidFill>
                <a:prstClr val="black"/>
              </a:solidFill>
              <a:effectLst/>
              <a:uLnTx/>
              <a:uFillTx/>
              <a:latin typeface="Calibri"/>
              <a:ea typeface="+mn-ea"/>
              <a:cs typeface="+mn-cs"/>
            </a:rPr>
            <a:t> toutes ces démarches pour devenir un lecteur autonome</a:t>
          </a:r>
          <a:endParaRPr lang="fr-FR" sz="2300" dirty="0"/>
        </a:p>
      </dgm:t>
    </dgm:pt>
    <dgm:pt modelId="{A79DE249-14C0-EA48-AEF8-41308B8630EB}" type="parTrans" cxnId="{2BF9031E-DC73-2A46-9F9D-EB6FE3B5939A}">
      <dgm:prSet/>
      <dgm:spPr/>
      <dgm:t>
        <a:bodyPr/>
        <a:lstStyle/>
        <a:p>
          <a:endParaRPr lang="fr-FR" sz="2300"/>
        </a:p>
      </dgm:t>
    </dgm:pt>
    <dgm:pt modelId="{0DCC82ED-8591-A447-875A-55498B6AEE35}" type="sibTrans" cxnId="{2BF9031E-DC73-2A46-9F9D-EB6FE3B5939A}">
      <dgm:prSet/>
      <dgm:spPr/>
      <dgm:t>
        <a:bodyPr/>
        <a:lstStyle/>
        <a:p>
          <a:endParaRPr lang="fr-FR" sz="2300"/>
        </a:p>
      </dgm:t>
    </dgm:pt>
    <dgm:pt modelId="{FF58375E-D1BA-BF45-9DB0-DA8FDD939401}" type="pres">
      <dgm:prSet presAssocID="{F9390AA3-716A-CF47-9153-3852193573EF}" presName="Name0" presStyleCnt="0">
        <dgm:presLayoutVars>
          <dgm:chMax val="7"/>
          <dgm:chPref val="7"/>
          <dgm:dir/>
        </dgm:presLayoutVars>
      </dgm:prSet>
      <dgm:spPr/>
      <dgm:t>
        <a:bodyPr/>
        <a:lstStyle/>
        <a:p>
          <a:endParaRPr lang="fr-FR"/>
        </a:p>
      </dgm:t>
    </dgm:pt>
    <dgm:pt modelId="{E62FB56F-F225-364A-AC8F-1F3968E0B9EA}" type="pres">
      <dgm:prSet presAssocID="{F9390AA3-716A-CF47-9153-3852193573EF}" presName="Name1" presStyleCnt="0"/>
      <dgm:spPr/>
    </dgm:pt>
    <dgm:pt modelId="{51A1CBA7-F32D-4740-B5C0-B0058699B45A}" type="pres">
      <dgm:prSet presAssocID="{F9390AA3-716A-CF47-9153-3852193573EF}" presName="cycle" presStyleCnt="0"/>
      <dgm:spPr/>
    </dgm:pt>
    <dgm:pt modelId="{9139921A-5CD7-FC45-8F79-5D077BB0BE6E}" type="pres">
      <dgm:prSet presAssocID="{F9390AA3-716A-CF47-9153-3852193573EF}" presName="srcNode" presStyleLbl="node1" presStyleIdx="0" presStyleCnt="6"/>
      <dgm:spPr/>
    </dgm:pt>
    <dgm:pt modelId="{3F59A0B2-37D4-C34B-BC4F-13B7917AEB12}" type="pres">
      <dgm:prSet presAssocID="{F9390AA3-716A-CF47-9153-3852193573EF}" presName="conn" presStyleLbl="parChTrans1D2" presStyleIdx="0" presStyleCnt="1"/>
      <dgm:spPr/>
      <dgm:t>
        <a:bodyPr/>
        <a:lstStyle/>
        <a:p>
          <a:endParaRPr lang="fr-FR"/>
        </a:p>
      </dgm:t>
    </dgm:pt>
    <dgm:pt modelId="{2E6BD730-8B69-AA47-8914-9AAB068459C8}" type="pres">
      <dgm:prSet presAssocID="{F9390AA3-716A-CF47-9153-3852193573EF}" presName="extraNode" presStyleLbl="node1" presStyleIdx="0" presStyleCnt="6"/>
      <dgm:spPr/>
    </dgm:pt>
    <dgm:pt modelId="{BE730C08-0082-2F4D-9551-8AA22325C550}" type="pres">
      <dgm:prSet presAssocID="{F9390AA3-716A-CF47-9153-3852193573EF}" presName="dstNode" presStyleLbl="node1" presStyleIdx="0" presStyleCnt="6"/>
      <dgm:spPr/>
    </dgm:pt>
    <dgm:pt modelId="{4CEBD0AD-047F-B441-83C5-02406B94CE72}" type="pres">
      <dgm:prSet presAssocID="{3C5387F7-875A-BC49-93AE-5C2EB0C987D7}" presName="text_1" presStyleLbl="node1" presStyleIdx="0" presStyleCnt="6">
        <dgm:presLayoutVars>
          <dgm:bulletEnabled val="1"/>
        </dgm:presLayoutVars>
      </dgm:prSet>
      <dgm:spPr/>
      <dgm:t>
        <a:bodyPr/>
        <a:lstStyle/>
        <a:p>
          <a:endParaRPr lang="fr-FR"/>
        </a:p>
      </dgm:t>
    </dgm:pt>
    <dgm:pt modelId="{F3B663EA-F892-104B-9613-D52A29AB4C35}" type="pres">
      <dgm:prSet presAssocID="{3C5387F7-875A-BC49-93AE-5C2EB0C987D7}" presName="accent_1" presStyleCnt="0"/>
      <dgm:spPr/>
    </dgm:pt>
    <dgm:pt modelId="{6AC45542-DF9F-4943-BB42-D624D7A007C9}" type="pres">
      <dgm:prSet presAssocID="{3C5387F7-875A-BC49-93AE-5C2EB0C987D7}" presName="accentRepeatNode" presStyleLbl="solidFgAcc1" presStyleIdx="0" presStyleCnt="6"/>
      <dgm:spPr/>
    </dgm:pt>
    <dgm:pt modelId="{39B2735B-6009-9543-9A07-C4200D0B9320}" type="pres">
      <dgm:prSet presAssocID="{A082050E-D10E-3F45-A9A1-01D76FDB6CBE}" presName="text_2" presStyleLbl="node1" presStyleIdx="1" presStyleCnt="6">
        <dgm:presLayoutVars>
          <dgm:bulletEnabled val="1"/>
        </dgm:presLayoutVars>
      </dgm:prSet>
      <dgm:spPr/>
      <dgm:t>
        <a:bodyPr/>
        <a:lstStyle/>
        <a:p>
          <a:endParaRPr lang="fr-FR"/>
        </a:p>
      </dgm:t>
    </dgm:pt>
    <dgm:pt modelId="{9FD070E1-D361-2D48-B6E9-1DEE22142977}" type="pres">
      <dgm:prSet presAssocID="{A082050E-D10E-3F45-A9A1-01D76FDB6CBE}" presName="accent_2" presStyleCnt="0"/>
      <dgm:spPr/>
    </dgm:pt>
    <dgm:pt modelId="{76B85983-427D-DF4E-8660-89A797729C1C}" type="pres">
      <dgm:prSet presAssocID="{A082050E-D10E-3F45-A9A1-01D76FDB6CBE}" presName="accentRepeatNode" presStyleLbl="solidFgAcc1" presStyleIdx="1" presStyleCnt="6"/>
      <dgm:spPr/>
    </dgm:pt>
    <dgm:pt modelId="{702DACD2-4E15-0D4E-8F7F-C073F91040C0}" type="pres">
      <dgm:prSet presAssocID="{55BC5257-F116-5F45-814F-C17D58831B69}" presName="text_3" presStyleLbl="node1" presStyleIdx="2" presStyleCnt="6">
        <dgm:presLayoutVars>
          <dgm:bulletEnabled val="1"/>
        </dgm:presLayoutVars>
      </dgm:prSet>
      <dgm:spPr/>
      <dgm:t>
        <a:bodyPr/>
        <a:lstStyle/>
        <a:p>
          <a:endParaRPr lang="fr-FR"/>
        </a:p>
      </dgm:t>
    </dgm:pt>
    <dgm:pt modelId="{1D6560A6-B565-CC4D-9253-4DF50155CB74}" type="pres">
      <dgm:prSet presAssocID="{55BC5257-F116-5F45-814F-C17D58831B69}" presName="accent_3" presStyleCnt="0"/>
      <dgm:spPr/>
    </dgm:pt>
    <dgm:pt modelId="{F251FEE9-B7FF-CB48-AF5B-46ED93663028}" type="pres">
      <dgm:prSet presAssocID="{55BC5257-F116-5F45-814F-C17D58831B69}" presName="accentRepeatNode" presStyleLbl="solidFgAcc1" presStyleIdx="2" presStyleCnt="6"/>
      <dgm:spPr/>
    </dgm:pt>
    <dgm:pt modelId="{4803DEF8-23E1-AD42-A04C-DABE25E8BBC6}" type="pres">
      <dgm:prSet presAssocID="{0AB4F27E-4E29-1E4C-AF20-DC2E042BD249}" presName="text_4" presStyleLbl="node1" presStyleIdx="3" presStyleCnt="6">
        <dgm:presLayoutVars>
          <dgm:bulletEnabled val="1"/>
        </dgm:presLayoutVars>
      </dgm:prSet>
      <dgm:spPr/>
      <dgm:t>
        <a:bodyPr/>
        <a:lstStyle/>
        <a:p>
          <a:endParaRPr lang="fr-FR"/>
        </a:p>
      </dgm:t>
    </dgm:pt>
    <dgm:pt modelId="{2833A886-9CC5-AF4F-8B70-FDA271F84832}" type="pres">
      <dgm:prSet presAssocID="{0AB4F27E-4E29-1E4C-AF20-DC2E042BD249}" presName="accent_4" presStyleCnt="0"/>
      <dgm:spPr/>
    </dgm:pt>
    <dgm:pt modelId="{7AF2244E-EB1D-B543-BD19-2924F1D5928B}" type="pres">
      <dgm:prSet presAssocID="{0AB4F27E-4E29-1E4C-AF20-DC2E042BD249}" presName="accentRepeatNode" presStyleLbl="solidFgAcc1" presStyleIdx="3" presStyleCnt="6"/>
      <dgm:spPr/>
    </dgm:pt>
    <dgm:pt modelId="{0BE525CC-DE99-AD47-9DA9-1B5C88617910}" type="pres">
      <dgm:prSet presAssocID="{5FC40344-9426-0E40-8593-82BD0C10B7CA}" presName="text_5" presStyleLbl="node1" presStyleIdx="4" presStyleCnt="6">
        <dgm:presLayoutVars>
          <dgm:bulletEnabled val="1"/>
        </dgm:presLayoutVars>
      </dgm:prSet>
      <dgm:spPr/>
      <dgm:t>
        <a:bodyPr/>
        <a:lstStyle/>
        <a:p>
          <a:endParaRPr lang="fr-FR"/>
        </a:p>
      </dgm:t>
    </dgm:pt>
    <dgm:pt modelId="{4EDC4DD6-7A12-4D4C-B04F-E120E905E18B}" type="pres">
      <dgm:prSet presAssocID="{5FC40344-9426-0E40-8593-82BD0C10B7CA}" presName="accent_5" presStyleCnt="0"/>
      <dgm:spPr/>
    </dgm:pt>
    <dgm:pt modelId="{88CD4BB5-9FC0-9C47-AC05-ABFA3B86D299}" type="pres">
      <dgm:prSet presAssocID="{5FC40344-9426-0E40-8593-82BD0C10B7CA}" presName="accentRepeatNode" presStyleLbl="solidFgAcc1" presStyleIdx="4" presStyleCnt="6"/>
      <dgm:spPr/>
    </dgm:pt>
    <dgm:pt modelId="{2541BD92-0A34-8046-8399-7A990CD4B8D7}" type="pres">
      <dgm:prSet presAssocID="{0FAFC097-2C17-0540-9792-F86D52699A3F}" presName="text_6" presStyleLbl="node1" presStyleIdx="5" presStyleCnt="6">
        <dgm:presLayoutVars>
          <dgm:bulletEnabled val="1"/>
        </dgm:presLayoutVars>
      </dgm:prSet>
      <dgm:spPr/>
      <dgm:t>
        <a:bodyPr/>
        <a:lstStyle/>
        <a:p>
          <a:endParaRPr lang="fr-FR"/>
        </a:p>
      </dgm:t>
    </dgm:pt>
    <dgm:pt modelId="{D7D04624-C6CD-E94C-B247-C7D899CFA01A}" type="pres">
      <dgm:prSet presAssocID="{0FAFC097-2C17-0540-9792-F86D52699A3F}" presName="accent_6" presStyleCnt="0"/>
      <dgm:spPr/>
    </dgm:pt>
    <dgm:pt modelId="{E87A3B91-3AEA-CD4F-85A8-1538047F98F5}" type="pres">
      <dgm:prSet presAssocID="{0FAFC097-2C17-0540-9792-F86D52699A3F}" presName="accentRepeatNode" presStyleLbl="solidFgAcc1" presStyleIdx="5" presStyleCnt="6"/>
      <dgm:spPr/>
    </dgm:pt>
  </dgm:ptLst>
  <dgm:cxnLst>
    <dgm:cxn modelId="{B322FC26-5326-461D-B84B-16E6CF95FFF8}" type="presOf" srcId="{0FAFC097-2C17-0540-9792-F86D52699A3F}" destId="{2541BD92-0A34-8046-8399-7A990CD4B8D7}" srcOrd="0" destOrd="0" presId="urn:microsoft.com/office/officeart/2008/layout/VerticalCurvedList"/>
    <dgm:cxn modelId="{8A63884F-F822-8947-BFFE-4297D2EBA9F0}" srcId="{F9390AA3-716A-CF47-9153-3852193573EF}" destId="{0AB4F27E-4E29-1E4C-AF20-DC2E042BD249}" srcOrd="3" destOrd="0" parTransId="{2C491CA7-DE56-D349-95C9-4933D5626366}" sibTransId="{9FDE38FD-6259-404C-92BE-A82509E90DD7}"/>
    <dgm:cxn modelId="{640AAEA6-376F-884C-98E4-CECA461DEEF6}" srcId="{F9390AA3-716A-CF47-9153-3852193573EF}" destId="{3C5387F7-875A-BC49-93AE-5C2EB0C987D7}" srcOrd="0" destOrd="0" parTransId="{28833DE0-E486-7440-AE37-2DE46AB27D69}" sibTransId="{097C9149-7788-EA44-B684-0363A5802055}"/>
    <dgm:cxn modelId="{BCF4392C-DE67-42DA-A160-F08F46E06FEE}" type="presOf" srcId="{3C5387F7-875A-BC49-93AE-5C2EB0C987D7}" destId="{4CEBD0AD-047F-B441-83C5-02406B94CE72}" srcOrd="0" destOrd="0" presId="urn:microsoft.com/office/officeart/2008/layout/VerticalCurvedList"/>
    <dgm:cxn modelId="{C2471015-01C4-4828-8294-F77171C64ABC}" type="presOf" srcId="{A082050E-D10E-3F45-A9A1-01D76FDB6CBE}" destId="{39B2735B-6009-9543-9A07-C4200D0B9320}" srcOrd="0" destOrd="0" presId="urn:microsoft.com/office/officeart/2008/layout/VerticalCurvedList"/>
    <dgm:cxn modelId="{6D7F37E4-038B-4A65-83E9-28217E010BE1}" type="presOf" srcId="{0AB4F27E-4E29-1E4C-AF20-DC2E042BD249}" destId="{4803DEF8-23E1-AD42-A04C-DABE25E8BBC6}" srcOrd="0" destOrd="0" presId="urn:microsoft.com/office/officeart/2008/layout/VerticalCurvedList"/>
    <dgm:cxn modelId="{83E1618E-55C8-4730-B045-0A42C28DBA97}" type="presOf" srcId="{F9390AA3-716A-CF47-9153-3852193573EF}" destId="{FF58375E-D1BA-BF45-9DB0-DA8FDD939401}" srcOrd="0" destOrd="0" presId="urn:microsoft.com/office/officeart/2008/layout/VerticalCurvedList"/>
    <dgm:cxn modelId="{91639609-6045-4514-B84E-A1BA74D5F850}" type="presOf" srcId="{5FC40344-9426-0E40-8593-82BD0C10B7CA}" destId="{0BE525CC-DE99-AD47-9DA9-1B5C88617910}" srcOrd="0" destOrd="0" presId="urn:microsoft.com/office/officeart/2008/layout/VerticalCurvedList"/>
    <dgm:cxn modelId="{74948F88-A2E0-4E20-8A36-D7C99A2F6663}" type="presOf" srcId="{55BC5257-F116-5F45-814F-C17D58831B69}" destId="{702DACD2-4E15-0D4E-8F7F-C073F91040C0}" srcOrd="0" destOrd="0" presId="urn:microsoft.com/office/officeart/2008/layout/VerticalCurvedList"/>
    <dgm:cxn modelId="{04740EBA-E937-7343-A82E-D6BC02659FAF}" srcId="{F9390AA3-716A-CF47-9153-3852193573EF}" destId="{A082050E-D10E-3F45-A9A1-01D76FDB6CBE}" srcOrd="1" destOrd="0" parTransId="{D9709B70-8829-D74A-9227-605436568A94}" sibTransId="{D124C9B9-522B-DE47-9C7B-56F688B021C0}"/>
    <dgm:cxn modelId="{2BF9031E-DC73-2A46-9F9D-EB6FE3B5939A}" srcId="{F9390AA3-716A-CF47-9153-3852193573EF}" destId="{0FAFC097-2C17-0540-9792-F86D52699A3F}" srcOrd="5" destOrd="0" parTransId="{A79DE249-14C0-EA48-AEF8-41308B8630EB}" sibTransId="{0DCC82ED-8591-A447-875A-55498B6AEE35}"/>
    <dgm:cxn modelId="{81616238-903F-DB43-98FA-D31447CFD5D6}" srcId="{F9390AA3-716A-CF47-9153-3852193573EF}" destId="{55BC5257-F116-5F45-814F-C17D58831B69}" srcOrd="2" destOrd="0" parTransId="{F912626D-6BE1-A34E-8AC3-DDA30D397011}" sibTransId="{38D97509-39F7-D746-B22E-226C6AAA793C}"/>
    <dgm:cxn modelId="{9EE63A6E-158B-A447-8F07-E38210E2FD88}" srcId="{F9390AA3-716A-CF47-9153-3852193573EF}" destId="{5FC40344-9426-0E40-8593-82BD0C10B7CA}" srcOrd="4" destOrd="0" parTransId="{18CD151B-D768-8B40-ACB0-8B156668502B}" sibTransId="{BBE1DB0B-4AF5-F649-88F3-79A81394B989}"/>
    <dgm:cxn modelId="{C9F105DE-0BF0-4CF7-BD36-57E625DC74B5}" type="presOf" srcId="{097C9149-7788-EA44-B684-0363A5802055}" destId="{3F59A0B2-37D4-C34B-BC4F-13B7917AEB12}" srcOrd="0" destOrd="0" presId="urn:microsoft.com/office/officeart/2008/layout/VerticalCurvedList"/>
    <dgm:cxn modelId="{6B1AE9F1-51FA-4B07-ABC9-E123E673CEE3}" type="presParOf" srcId="{FF58375E-D1BA-BF45-9DB0-DA8FDD939401}" destId="{E62FB56F-F225-364A-AC8F-1F3968E0B9EA}" srcOrd="0" destOrd="0" presId="urn:microsoft.com/office/officeart/2008/layout/VerticalCurvedList"/>
    <dgm:cxn modelId="{C2420B06-34C7-48C2-8F7C-1569A9A0F663}" type="presParOf" srcId="{E62FB56F-F225-364A-AC8F-1F3968E0B9EA}" destId="{51A1CBA7-F32D-4740-B5C0-B0058699B45A}" srcOrd="0" destOrd="0" presId="urn:microsoft.com/office/officeart/2008/layout/VerticalCurvedList"/>
    <dgm:cxn modelId="{8AAA0ED3-E404-431B-A6FB-CBDBC4950EE2}" type="presParOf" srcId="{51A1CBA7-F32D-4740-B5C0-B0058699B45A}" destId="{9139921A-5CD7-FC45-8F79-5D077BB0BE6E}" srcOrd="0" destOrd="0" presId="urn:microsoft.com/office/officeart/2008/layout/VerticalCurvedList"/>
    <dgm:cxn modelId="{B2780525-4844-43AB-9AA8-DBCCBC81494C}" type="presParOf" srcId="{51A1CBA7-F32D-4740-B5C0-B0058699B45A}" destId="{3F59A0B2-37D4-C34B-BC4F-13B7917AEB12}" srcOrd="1" destOrd="0" presId="urn:microsoft.com/office/officeart/2008/layout/VerticalCurvedList"/>
    <dgm:cxn modelId="{D36DAB1C-6E01-4D39-BDAF-8C40ACB5D188}" type="presParOf" srcId="{51A1CBA7-F32D-4740-B5C0-B0058699B45A}" destId="{2E6BD730-8B69-AA47-8914-9AAB068459C8}" srcOrd="2" destOrd="0" presId="urn:microsoft.com/office/officeart/2008/layout/VerticalCurvedList"/>
    <dgm:cxn modelId="{3D03F6FB-31DC-4089-B9D9-D1B824AC429C}" type="presParOf" srcId="{51A1CBA7-F32D-4740-B5C0-B0058699B45A}" destId="{BE730C08-0082-2F4D-9551-8AA22325C550}" srcOrd="3" destOrd="0" presId="urn:microsoft.com/office/officeart/2008/layout/VerticalCurvedList"/>
    <dgm:cxn modelId="{EDAA127E-4E4D-4548-A103-40DC4F1B229E}" type="presParOf" srcId="{E62FB56F-F225-364A-AC8F-1F3968E0B9EA}" destId="{4CEBD0AD-047F-B441-83C5-02406B94CE72}" srcOrd="1" destOrd="0" presId="urn:microsoft.com/office/officeart/2008/layout/VerticalCurvedList"/>
    <dgm:cxn modelId="{67657FA9-7665-4336-8C48-78380A47B5F2}" type="presParOf" srcId="{E62FB56F-F225-364A-AC8F-1F3968E0B9EA}" destId="{F3B663EA-F892-104B-9613-D52A29AB4C35}" srcOrd="2" destOrd="0" presId="urn:microsoft.com/office/officeart/2008/layout/VerticalCurvedList"/>
    <dgm:cxn modelId="{F6BC9E4D-384F-4F35-A894-BD4C31B2B3F3}" type="presParOf" srcId="{F3B663EA-F892-104B-9613-D52A29AB4C35}" destId="{6AC45542-DF9F-4943-BB42-D624D7A007C9}" srcOrd="0" destOrd="0" presId="urn:microsoft.com/office/officeart/2008/layout/VerticalCurvedList"/>
    <dgm:cxn modelId="{17775C8D-DB37-400F-8FDA-03666EB34A39}" type="presParOf" srcId="{E62FB56F-F225-364A-AC8F-1F3968E0B9EA}" destId="{39B2735B-6009-9543-9A07-C4200D0B9320}" srcOrd="3" destOrd="0" presId="urn:microsoft.com/office/officeart/2008/layout/VerticalCurvedList"/>
    <dgm:cxn modelId="{EBCFBBE0-24B8-4BCA-A26E-D6F6D48BA72D}" type="presParOf" srcId="{E62FB56F-F225-364A-AC8F-1F3968E0B9EA}" destId="{9FD070E1-D361-2D48-B6E9-1DEE22142977}" srcOrd="4" destOrd="0" presId="urn:microsoft.com/office/officeart/2008/layout/VerticalCurvedList"/>
    <dgm:cxn modelId="{04ADC794-A9ED-45D0-838C-1BC290398FC9}" type="presParOf" srcId="{9FD070E1-D361-2D48-B6E9-1DEE22142977}" destId="{76B85983-427D-DF4E-8660-89A797729C1C}" srcOrd="0" destOrd="0" presId="urn:microsoft.com/office/officeart/2008/layout/VerticalCurvedList"/>
    <dgm:cxn modelId="{25281D73-929F-4CB1-B36B-E22AE75EE465}" type="presParOf" srcId="{E62FB56F-F225-364A-AC8F-1F3968E0B9EA}" destId="{702DACD2-4E15-0D4E-8F7F-C073F91040C0}" srcOrd="5" destOrd="0" presId="urn:microsoft.com/office/officeart/2008/layout/VerticalCurvedList"/>
    <dgm:cxn modelId="{F146EA86-ECE6-4F8B-BF0A-FBE7B1446BEB}" type="presParOf" srcId="{E62FB56F-F225-364A-AC8F-1F3968E0B9EA}" destId="{1D6560A6-B565-CC4D-9253-4DF50155CB74}" srcOrd="6" destOrd="0" presId="urn:microsoft.com/office/officeart/2008/layout/VerticalCurvedList"/>
    <dgm:cxn modelId="{8FA754A9-4C93-4880-93E0-DC2DD57C6061}" type="presParOf" srcId="{1D6560A6-B565-CC4D-9253-4DF50155CB74}" destId="{F251FEE9-B7FF-CB48-AF5B-46ED93663028}" srcOrd="0" destOrd="0" presId="urn:microsoft.com/office/officeart/2008/layout/VerticalCurvedList"/>
    <dgm:cxn modelId="{E4D70127-0FAD-4E3F-B1D7-01F57F147B51}" type="presParOf" srcId="{E62FB56F-F225-364A-AC8F-1F3968E0B9EA}" destId="{4803DEF8-23E1-AD42-A04C-DABE25E8BBC6}" srcOrd="7" destOrd="0" presId="urn:microsoft.com/office/officeart/2008/layout/VerticalCurvedList"/>
    <dgm:cxn modelId="{69E3F8FA-7CA0-4A97-809F-2CF08C921CC4}" type="presParOf" srcId="{E62FB56F-F225-364A-AC8F-1F3968E0B9EA}" destId="{2833A886-9CC5-AF4F-8B70-FDA271F84832}" srcOrd="8" destOrd="0" presId="urn:microsoft.com/office/officeart/2008/layout/VerticalCurvedList"/>
    <dgm:cxn modelId="{24CB877A-6CD6-4B2E-B129-994B785F1685}" type="presParOf" srcId="{2833A886-9CC5-AF4F-8B70-FDA271F84832}" destId="{7AF2244E-EB1D-B543-BD19-2924F1D5928B}" srcOrd="0" destOrd="0" presId="urn:microsoft.com/office/officeart/2008/layout/VerticalCurvedList"/>
    <dgm:cxn modelId="{37660A98-865F-4767-A4D3-2607E0D3CDFA}" type="presParOf" srcId="{E62FB56F-F225-364A-AC8F-1F3968E0B9EA}" destId="{0BE525CC-DE99-AD47-9DA9-1B5C88617910}" srcOrd="9" destOrd="0" presId="urn:microsoft.com/office/officeart/2008/layout/VerticalCurvedList"/>
    <dgm:cxn modelId="{47445A12-AD2D-4516-826B-71A8E9190464}" type="presParOf" srcId="{E62FB56F-F225-364A-AC8F-1F3968E0B9EA}" destId="{4EDC4DD6-7A12-4D4C-B04F-E120E905E18B}" srcOrd="10" destOrd="0" presId="urn:microsoft.com/office/officeart/2008/layout/VerticalCurvedList"/>
    <dgm:cxn modelId="{2F166DD2-8CA7-48B9-AC43-9396008B990B}" type="presParOf" srcId="{4EDC4DD6-7A12-4D4C-B04F-E120E905E18B}" destId="{88CD4BB5-9FC0-9C47-AC05-ABFA3B86D299}" srcOrd="0" destOrd="0" presId="urn:microsoft.com/office/officeart/2008/layout/VerticalCurvedList"/>
    <dgm:cxn modelId="{9CCF9BD5-9F0A-4840-B80B-491B86061418}" type="presParOf" srcId="{E62FB56F-F225-364A-AC8F-1F3968E0B9EA}" destId="{2541BD92-0A34-8046-8399-7A990CD4B8D7}" srcOrd="11" destOrd="0" presId="urn:microsoft.com/office/officeart/2008/layout/VerticalCurvedList"/>
    <dgm:cxn modelId="{29F1A19A-590B-40DF-B5EF-F9EEA7DD4D24}" type="presParOf" srcId="{E62FB56F-F225-364A-AC8F-1F3968E0B9EA}" destId="{D7D04624-C6CD-E94C-B247-C7D899CFA01A}" srcOrd="12" destOrd="0" presId="urn:microsoft.com/office/officeart/2008/layout/VerticalCurvedList"/>
    <dgm:cxn modelId="{6E545C2F-F235-44F7-902E-1228C75DCB60}" type="presParOf" srcId="{D7D04624-C6CD-E94C-B247-C7D899CFA01A}" destId="{E87A3B91-3AEA-CD4F-85A8-1538047F98F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390AA3-716A-CF47-9153-3852193573EF}" type="doc">
      <dgm:prSet loTypeId="urn:microsoft.com/office/officeart/2008/layout/VerticalCurvedList" loCatId="cycle" qsTypeId="urn:microsoft.com/office/officeart/2005/8/quickstyle/simple1" qsCatId="simple" csTypeId="urn:microsoft.com/office/officeart/2005/8/colors/accent2_1" csCatId="accent2" phldr="1"/>
      <dgm:spPr/>
      <dgm:t>
        <a:bodyPr/>
        <a:lstStyle/>
        <a:p>
          <a:endParaRPr lang="fr-FR"/>
        </a:p>
      </dgm:t>
    </dgm:pt>
    <dgm:pt modelId="{77E1434D-156B-604C-B3B7-A456BCCAECCF}">
      <dgm:prSet/>
      <dgm:spPr/>
      <dgm:t>
        <a:bodyPr/>
        <a:lstStyle/>
        <a:p>
          <a:pPr>
            <a:buClrTx/>
            <a:buSzTx/>
            <a:buFontTx/>
            <a:buNone/>
          </a:pPr>
          <a:r>
            <a:rPr kumimoji="0" lang="fr-FR" b="0" i="0" u="none" strike="noStrike" cap="none" spc="0" normalizeH="0" baseline="0" noProof="0">
              <a:ln>
                <a:noFill/>
              </a:ln>
              <a:solidFill>
                <a:prstClr val="black"/>
              </a:solidFill>
              <a:effectLst/>
              <a:uLnTx/>
              <a:uFillTx/>
              <a:latin typeface="+mn-lt"/>
              <a:ea typeface="+mn-ea"/>
              <a:cs typeface="+mn-cs"/>
            </a:rPr>
            <a:t>Mettre les textes en </a:t>
          </a:r>
          <a:r>
            <a:rPr kumimoji="0" lang="fr-FR" b="1" i="0" u="none" strike="noStrike" cap="none" spc="0" normalizeH="0" baseline="0" noProof="0">
              <a:ln>
                <a:noFill/>
              </a:ln>
              <a:solidFill>
                <a:prstClr val="black"/>
              </a:solidFill>
              <a:effectLst/>
              <a:uLnTx/>
              <a:uFillTx/>
              <a:latin typeface="+mn-lt"/>
              <a:ea typeface="+mn-ea"/>
              <a:cs typeface="+mn-cs"/>
            </a:rPr>
            <a:t>relation</a:t>
          </a:r>
          <a:r>
            <a:rPr kumimoji="0" lang="fr-FR" b="0" i="0" u="none" strike="noStrike" cap="none" spc="0" normalizeH="0" baseline="0" noProof="0">
              <a:ln>
                <a:noFill/>
              </a:ln>
              <a:solidFill>
                <a:prstClr val="black"/>
              </a:solidFill>
              <a:effectLst/>
              <a:uLnTx/>
              <a:uFillTx/>
              <a:latin typeface="+mn-lt"/>
              <a:ea typeface="+mn-ea"/>
              <a:cs typeface="+mn-cs"/>
            </a:rPr>
            <a:t> avec ses propres connaissances</a:t>
          </a:r>
          <a:endParaRPr lang="fr-FR"/>
        </a:p>
      </dgm:t>
    </dgm:pt>
    <dgm:pt modelId="{2F59E00C-9F7E-D544-811E-88EB1502C728}" type="parTrans" cxnId="{2C5D604E-489B-824E-85DB-86B6FFA44014}">
      <dgm:prSet/>
      <dgm:spPr/>
      <dgm:t>
        <a:bodyPr/>
        <a:lstStyle/>
        <a:p>
          <a:endParaRPr lang="fr-FR"/>
        </a:p>
      </dgm:t>
    </dgm:pt>
    <dgm:pt modelId="{3CA2A70B-EFC5-154A-A05F-FFFD987600A8}" type="sibTrans" cxnId="{2C5D604E-489B-824E-85DB-86B6FFA44014}">
      <dgm:prSet/>
      <dgm:spPr/>
      <dgm:t>
        <a:bodyPr/>
        <a:lstStyle/>
        <a:p>
          <a:endParaRPr lang="fr-FR"/>
        </a:p>
      </dgm:t>
    </dgm:pt>
    <dgm:pt modelId="{3856CAFA-BFB7-1145-B8B8-8F5062BBFBAC}">
      <dgm:prSet/>
      <dgm:spPr/>
      <dgm:t>
        <a:bodyPr/>
        <a:lstStyle/>
        <a:p>
          <a:r>
            <a:rPr kumimoji="0" lang="fr-FR" b="0" i="0" u="none" strike="noStrike" cap="none" spc="0" normalizeH="0" baseline="0" noProof="0">
              <a:ln>
                <a:noFill/>
              </a:ln>
              <a:solidFill>
                <a:prstClr val="black"/>
              </a:solidFill>
              <a:effectLst/>
              <a:uLnTx/>
              <a:uFillTx/>
              <a:latin typeface="+mn-lt"/>
              <a:ea typeface="+mn-ea"/>
              <a:cs typeface="+mn-cs"/>
            </a:rPr>
            <a:t>Mobiliser des </a:t>
          </a:r>
          <a:r>
            <a:rPr kumimoji="0" lang="fr-FR" b="1" i="0" u="none" strike="noStrike" cap="none" spc="0" normalizeH="0" baseline="0" noProof="0">
              <a:ln>
                <a:noFill/>
              </a:ln>
              <a:solidFill>
                <a:prstClr val="black"/>
              </a:solidFill>
              <a:effectLst/>
              <a:uLnTx/>
              <a:uFillTx/>
              <a:latin typeface="+mn-lt"/>
              <a:ea typeface="+mn-ea"/>
              <a:cs typeface="+mn-cs"/>
            </a:rPr>
            <a:t>expériences</a:t>
          </a:r>
          <a:r>
            <a:rPr kumimoji="0" lang="fr-FR" b="0" i="0" u="none" strike="noStrike" cap="none" spc="0" normalizeH="0" baseline="0" noProof="0">
              <a:ln>
                <a:noFill/>
              </a:ln>
              <a:solidFill>
                <a:prstClr val="black"/>
              </a:solidFill>
              <a:effectLst/>
              <a:uLnTx/>
              <a:uFillTx/>
              <a:latin typeface="+mn-lt"/>
              <a:ea typeface="+mn-ea"/>
              <a:cs typeface="+mn-cs"/>
            </a:rPr>
            <a:t> antérieures de lecture et des connaissances qui en sont issues</a:t>
          </a:r>
          <a:endParaRPr kumimoji="0" lang="fr-FR" b="0" i="0" u="none" strike="noStrike" cap="none" spc="0" normalizeH="0" baseline="0" noProof="0" dirty="0">
            <a:ln>
              <a:noFill/>
            </a:ln>
            <a:solidFill>
              <a:prstClr val="black"/>
            </a:solidFill>
            <a:effectLst/>
            <a:uLnTx/>
            <a:uFillTx/>
            <a:latin typeface="+mn-lt"/>
            <a:ea typeface="+mn-ea"/>
            <a:cs typeface="+mn-cs"/>
          </a:endParaRPr>
        </a:p>
      </dgm:t>
    </dgm:pt>
    <dgm:pt modelId="{7E149CBC-0B22-EB41-ADB8-328761B36576}" type="parTrans" cxnId="{0C8724B5-4A5A-824F-9880-351232A9D7B7}">
      <dgm:prSet/>
      <dgm:spPr/>
      <dgm:t>
        <a:bodyPr/>
        <a:lstStyle/>
        <a:p>
          <a:endParaRPr lang="fr-FR"/>
        </a:p>
      </dgm:t>
    </dgm:pt>
    <dgm:pt modelId="{1F3EF6C1-BE50-0F48-B3CA-F28078DE52BF}" type="sibTrans" cxnId="{0C8724B5-4A5A-824F-9880-351232A9D7B7}">
      <dgm:prSet/>
      <dgm:spPr/>
      <dgm:t>
        <a:bodyPr/>
        <a:lstStyle/>
        <a:p>
          <a:endParaRPr lang="fr-FR"/>
        </a:p>
      </dgm:t>
    </dgm:pt>
    <dgm:pt modelId="{629CAA95-2FB4-B247-BF01-F1335E23F2C6}">
      <dgm:prSet/>
      <dgm:spPr/>
      <dgm:t>
        <a:bodyPr/>
        <a:lstStyle/>
        <a:p>
          <a:r>
            <a:rPr kumimoji="0" lang="fr-FR" b="0" i="0" u="none" strike="noStrike" cap="none" spc="0" normalizeH="0" baseline="0" noProof="0">
              <a:ln>
                <a:noFill/>
              </a:ln>
              <a:solidFill>
                <a:prstClr val="black"/>
              </a:solidFill>
              <a:effectLst/>
              <a:uLnTx/>
              <a:uFillTx/>
              <a:latin typeface="+mn-lt"/>
              <a:ea typeface="+mn-ea"/>
              <a:cs typeface="+mn-cs"/>
            </a:rPr>
            <a:t>Mobiliser des </a:t>
          </a:r>
          <a:r>
            <a:rPr kumimoji="0" lang="fr-FR" b="1" i="0" u="none" strike="noStrike" cap="none" spc="0" normalizeH="0" baseline="0" noProof="0">
              <a:ln>
                <a:noFill/>
              </a:ln>
              <a:solidFill>
                <a:prstClr val="black"/>
              </a:solidFill>
              <a:effectLst/>
              <a:uLnTx/>
              <a:uFillTx/>
              <a:latin typeface="+mn-lt"/>
              <a:ea typeface="+mn-ea"/>
              <a:cs typeface="+mn-cs"/>
            </a:rPr>
            <a:t>connaissances</a:t>
          </a:r>
          <a:r>
            <a:rPr kumimoji="0" lang="fr-FR" b="0" i="0" u="none" strike="noStrike" cap="none" spc="0" normalizeH="0" baseline="0" noProof="0">
              <a:ln>
                <a:noFill/>
              </a:ln>
              <a:solidFill>
                <a:prstClr val="black"/>
              </a:solidFill>
              <a:effectLst/>
              <a:uLnTx/>
              <a:uFillTx/>
              <a:latin typeface="+mn-lt"/>
              <a:ea typeface="+mn-ea"/>
              <a:cs typeface="+mn-cs"/>
            </a:rPr>
            <a:t> portant sur l’univers évoqué par les textes</a:t>
          </a:r>
          <a:endParaRPr kumimoji="0" lang="fr-FR" b="0" i="0" u="none" strike="noStrike" cap="none" spc="0" normalizeH="0" baseline="0" noProof="0" dirty="0">
            <a:ln>
              <a:noFill/>
            </a:ln>
            <a:solidFill>
              <a:prstClr val="black"/>
            </a:solidFill>
            <a:effectLst/>
            <a:uLnTx/>
            <a:uFillTx/>
            <a:latin typeface="+mn-lt"/>
            <a:ea typeface="+mn-ea"/>
            <a:cs typeface="+mn-cs"/>
          </a:endParaRPr>
        </a:p>
      </dgm:t>
    </dgm:pt>
    <dgm:pt modelId="{00913626-8552-B847-A30A-B5A271AA9C92}" type="parTrans" cxnId="{565DFD5C-E29A-0444-80F0-FB4B317EA56C}">
      <dgm:prSet/>
      <dgm:spPr/>
      <dgm:t>
        <a:bodyPr/>
        <a:lstStyle/>
        <a:p>
          <a:endParaRPr lang="fr-FR"/>
        </a:p>
      </dgm:t>
    </dgm:pt>
    <dgm:pt modelId="{C134D430-27B8-914F-BD33-D97752DECFA1}" type="sibTrans" cxnId="{565DFD5C-E29A-0444-80F0-FB4B317EA56C}">
      <dgm:prSet/>
      <dgm:spPr/>
      <dgm:t>
        <a:bodyPr/>
        <a:lstStyle/>
        <a:p>
          <a:endParaRPr lang="fr-FR"/>
        </a:p>
      </dgm:t>
    </dgm:pt>
    <dgm:pt modelId="{FF58375E-D1BA-BF45-9DB0-DA8FDD939401}" type="pres">
      <dgm:prSet presAssocID="{F9390AA3-716A-CF47-9153-3852193573EF}" presName="Name0" presStyleCnt="0">
        <dgm:presLayoutVars>
          <dgm:chMax val="7"/>
          <dgm:chPref val="7"/>
          <dgm:dir/>
        </dgm:presLayoutVars>
      </dgm:prSet>
      <dgm:spPr/>
      <dgm:t>
        <a:bodyPr/>
        <a:lstStyle/>
        <a:p>
          <a:endParaRPr lang="fr-FR"/>
        </a:p>
      </dgm:t>
    </dgm:pt>
    <dgm:pt modelId="{E62FB56F-F225-364A-AC8F-1F3968E0B9EA}" type="pres">
      <dgm:prSet presAssocID="{F9390AA3-716A-CF47-9153-3852193573EF}" presName="Name1" presStyleCnt="0"/>
      <dgm:spPr/>
    </dgm:pt>
    <dgm:pt modelId="{51A1CBA7-F32D-4740-B5C0-B0058699B45A}" type="pres">
      <dgm:prSet presAssocID="{F9390AA3-716A-CF47-9153-3852193573EF}" presName="cycle" presStyleCnt="0"/>
      <dgm:spPr/>
    </dgm:pt>
    <dgm:pt modelId="{9139921A-5CD7-FC45-8F79-5D077BB0BE6E}" type="pres">
      <dgm:prSet presAssocID="{F9390AA3-716A-CF47-9153-3852193573EF}" presName="srcNode" presStyleLbl="node1" presStyleIdx="0" presStyleCnt="3"/>
      <dgm:spPr/>
    </dgm:pt>
    <dgm:pt modelId="{3F59A0B2-37D4-C34B-BC4F-13B7917AEB12}" type="pres">
      <dgm:prSet presAssocID="{F9390AA3-716A-CF47-9153-3852193573EF}" presName="conn" presStyleLbl="parChTrans1D2" presStyleIdx="0" presStyleCnt="1"/>
      <dgm:spPr/>
      <dgm:t>
        <a:bodyPr/>
        <a:lstStyle/>
        <a:p>
          <a:endParaRPr lang="fr-FR"/>
        </a:p>
      </dgm:t>
    </dgm:pt>
    <dgm:pt modelId="{2E6BD730-8B69-AA47-8914-9AAB068459C8}" type="pres">
      <dgm:prSet presAssocID="{F9390AA3-716A-CF47-9153-3852193573EF}" presName="extraNode" presStyleLbl="node1" presStyleIdx="0" presStyleCnt="3"/>
      <dgm:spPr/>
    </dgm:pt>
    <dgm:pt modelId="{BE730C08-0082-2F4D-9551-8AA22325C550}" type="pres">
      <dgm:prSet presAssocID="{F9390AA3-716A-CF47-9153-3852193573EF}" presName="dstNode" presStyleLbl="node1" presStyleIdx="0" presStyleCnt="3"/>
      <dgm:spPr/>
    </dgm:pt>
    <dgm:pt modelId="{706BED79-7B20-6345-81D3-3CAFD3D47D81}" type="pres">
      <dgm:prSet presAssocID="{77E1434D-156B-604C-B3B7-A456BCCAECCF}" presName="text_1" presStyleLbl="node1" presStyleIdx="0" presStyleCnt="3">
        <dgm:presLayoutVars>
          <dgm:bulletEnabled val="1"/>
        </dgm:presLayoutVars>
      </dgm:prSet>
      <dgm:spPr/>
      <dgm:t>
        <a:bodyPr/>
        <a:lstStyle/>
        <a:p>
          <a:endParaRPr lang="fr-FR"/>
        </a:p>
      </dgm:t>
    </dgm:pt>
    <dgm:pt modelId="{FB2890C0-4E60-5544-97E6-6DB1A8DBE583}" type="pres">
      <dgm:prSet presAssocID="{77E1434D-156B-604C-B3B7-A456BCCAECCF}" presName="accent_1" presStyleCnt="0"/>
      <dgm:spPr/>
    </dgm:pt>
    <dgm:pt modelId="{6F183E19-C9BA-4342-87BD-3848BACC5F1F}" type="pres">
      <dgm:prSet presAssocID="{77E1434D-156B-604C-B3B7-A456BCCAECCF}" presName="accentRepeatNode" presStyleLbl="solidFgAcc1" presStyleIdx="0" presStyleCnt="3"/>
      <dgm:spPr/>
    </dgm:pt>
    <dgm:pt modelId="{2740C334-6C11-2844-A32E-A399495FDEC0}" type="pres">
      <dgm:prSet presAssocID="{3856CAFA-BFB7-1145-B8B8-8F5062BBFBAC}" presName="text_2" presStyleLbl="node1" presStyleIdx="1" presStyleCnt="3">
        <dgm:presLayoutVars>
          <dgm:bulletEnabled val="1"/>
        </dgm:presLayoutVars>
      </dgm:prSet>
      <dgm:spPr/>
      <dgm:t>
        <a:bodyPr/>
        <a:lstStyle/>
        <a:p>
          <a:endParaRPr lang="fr-FR"/>
        </a:p>
      </dgm:t>
    </dgm:pt>
    <dgm:pt modelId="{51D7E220-7558-C04E-A83D-4A0A956F7DCC}" type="pres">
      <dgm:prSet presAssocID="{3856CAFA-BFB7-1145-B8B8-8F5062BBFBAC}" presName="accent_2" presStyleCnt="0"/>
      <dgm:spPr/>
    </dgm:pt>
    <dgm:pt modelId="{D1A7A9AC-0F5D-7C4C-BBF1-F84F1521CD26}" type="pres">
      <dgm:prSet presAssocID="{3856CAFA-BFB7-1145-B8B8-8F5062BBFBAC}" presName="accentRepeatNode" presStyleLbl="solidFgAcc1" presStyleIdx="1" presStyleCnt="3"/>
      <dgm:spPr/>
    </dgm:pt>
    <dgm:pt modelId="{76AF5D9D-FFEA-9741-8335-FBCCC701956E}" type="pres">
      <dgm:prSet presAssocID="{629CAA95-2FB4-B247-BF01-F1335E23F2C6}" presName="text_3" presStyleLbl="node1" presStyleIdx="2" presStyleCnt="3">
        <dgm:presLayoutVars>
          <dgm:bulletEnabled val="1"/>
        </dgm:presLayoutVars>
      </dgm:prSet>
      <dgm:spPr/>
      <dgm:t>
        <a:bodyPr/>
        <a:lstStyle/>
        <a:p>
          <a:endParaRPr lang="fr-FR"/>
        </a:p>
      </dgm:t>
    </dgm:pt>
    <dgm:pt modelId="{1D2A64CA-D893-7F4F-AADF-2488C0527C7A}" type="pres">
      <dgm:prSet presAssocID="{629CAA95-2FB4-B247-BF01-F1335E23F2C6}" presName="accent_3" presStyleCnt="0"/>
      <dgm:spPr/>
    </dgm:pt>
    <dgm:pt modelId="{571F7713-40A7-CC44-9F40-9A4D75F16ECF}" type="pres">
      <dgm:prSet presAssocID="{629CAA95-2FB4-B247-BF01-F1335E23F2C6}" presName="accentRepeatNode" presStyleLbl="solidFgAcc1" presStyleIdx="2" presStyleCnt="3"/>
      <dgm:spPr/>
    </dgm:pt>
  </dgm:ptLst>
  <dgm:cxnLst>
    <dgm:cxn modelId="{5AF4D37B-7499-44C2-AFE9-F818ECCD70AF}" type="presOf" srcId="{77E1434D-156B-604C-B3B7-A456BCCAECCF}" destId="{706BED79-7B20-6345-81D3-3CAFD3D47D81}" srcOrd="0" destOrd="0" presId="urn:microsoft.com/office/officeart/2008/layout/VerticalCurvedList"/>
    <dgm:cxn modelId="{565DFD5C-E29A-0444-80F0-FB4B317EA56C}" srcId="{F9390AA3-716A-CF47-9153-3852193573EF}" destId="{629CAA95-2FB4-B247-BF01-F1335E23F2C6}" srcOrd="2" destOrd="0" parTransId="{00913626-8552-B847-A30A-B5A271AA9C92}" sibTransId="{C134D430-27B8-914F-BD33-D97752DECFA1}"/>
    <dgm:cxn modelId="{B9F22BA9-1BFD-4C18-9F12-EBE07403B96A}" type="presOf" srcId="{F9390AA3-716A-CF47-9153-3852193573EF}" destId="{FF58375E-D1BA-BF45-9DB0-DA8FDD939401}" srcOrd="0" destOrd="0" presId="urn:microsoft.com/office/officeart/2008/layout/VerticalCurvedList"/>
    <dgm:cxn modelId="{C7ABC2BF-9EC7-4D71-A6E3-BD0297EDD609}" type="presOf" srcId="{3856CAFA-BFB7-1145-B8B8-8F5062BBFBAC}" destId="{2740C334-6C11-2844-A32E-A399495FDEC0}" srcOrd="0" destOrd="0" presId="urn:microsoft.com/office/officeart/2008/layout/VerticalCurvedList"/>
    <dgm:cxn modelId="{ABD8A171-FF3F-4822-A04C-1D49F22FDEED}" type="presOf" srcId="{629CAA95-2FB4-B247-BF01-F1335E23F2C6}" destId="{76AF5D9D-FFEA-9741-8335-FBCCC701956E}" srcOrd="0" destOrd="0" presId="urn:microsoft.com/office/officeart/2008/layout/VerticalCurvedList"/>
    <dgm:cxn modelId="{2C5D604E-489B-824E-85DB-86B6FFA44014}" srcId="{F9390AA3-716A-CF47-9153-3852193573EF}" destId="{77E1434D-156B-604C-B3B7-A456BCCAECCF}" srcOrd="0" destOrd="0" parTransId="{2F59E00C-9F7E-D544-811E-88EB1502C728}" sibTransId="{3CA2A70B-EFC5-154A-A05F-FFFD987600A8}"/>
    <dgm:cxn modelId="{0C8724B5-4A5A-824F-9880-351232A9D7B7}" srcId="{F9390AA3-716A-CF47-9153-3852193573EF}" destId="{3856CAFA-BFB7-1145-B8B8-8F5062BBFBAC}" srcOrd="1" destOrd="0" parTransId="{7E149CBC-0B22-EB41-ADB8-328761B36576}" sibTransId="{1F3EF6C1-BE50-0F48-B3CA-F28078DE52BF}"/>
    <dgm:cxn modelId="{AF905D3E-ECBE-471F-9BA3-DD6C4D3D8A91}" type="presOf" srcId="{3CA2A70B-EFC5-154A-A05F-FFFD987600A8}" destId="{3F59A0B2-37D4-C34B-BC4F-13B7917AEB12}" srcOrd="0" destOrd="0" presId="urn:microsoft.com/office/officeart/2008/layout/VerticalCurvedList"/>
    <dgm:cxn modelId="{2CE5771B-241E-4A87-B788-007E06B8ED77}" type="presParOf" srcId="{FF58375E-D1BA-BF45-9DB0-DA8FDD939401}" destId="{E62FB56F-F225-364A-AC8F-1F3968E0B9EA}" srcOrd="0" destOrd="0" presId="urn:microsoft.com/office/officeart/2008/layout/VerticalCurvedList"/>
    <dgm:cxn modelId="{1059F2D5-F9FF-40E6-B2CE-E55D543D8C29}" type="presParOf" srcId="{E62FB56F-F225-364A-AC8F-1F3968E0B9EA}" destId="{51A1CBA7-F32D-4740-B5C0-B0058699B45A}" srcOrd="0" destOrd="0" presId="urn:microsoft.com/office/officeart/2008/layout/VerticalCurvedList"/>
    <dgm:cxn modelId="{0BF0C297-0AD3-406B-86F0-F996FE5D8005}" type="presParOf" srcId="{51A1CBA7-F32D-4740-B5C0-B0058699B45A}" destId="{9139921A-5CD7-FC45-8F79-5D077BB0BE6E}" srcOrd="0" destOrd="0" presId="urn:microsoft.com/office/officeart/2008/layout/VerticalCurvedList"/>
    <dgm:cxn modelId="{004CFE9A-A598-4E9F-924C-967A135403F3}" type="presParOf" srcId="{51A1CBA7-F32D-4740-B5C0-B0058699B45A}" destId="{3F59A0B2-37D4-C34B-BC4F-13B7917AEB12}" srcOrd="1" destOrd="0" presId="urn:microsoft.com/office/officeart/2008/layout/VerticalCurvedList"/>
    <dgm:cxn modelId="{55BF3F94-2D5E-44ED-B3CA-4564949F63A4}" type="presParOf" srcId="{51A1CBA7-F32D-4740-B5C0-B0058699B45A}" destId="{2E6BD730-8B69-AA47-8914-9AAB068459C8}" srcOrd="2" destOrd="0" presId="urn:microsoft.com/office/officeart/2008/layout/VerticalCurvedList"/>
    <dgm:cxn modelId="{78AE99BE-AC3C-4095-A570-8D2CC3FC9F2E}" type="presParOf" srcId="{51A1CBA7-F32D-4740-B5C0-B0058699B45A}" destId="{BE730C08-0082-2F4D-9551-8AA22325C550}" srcOrd="3" destOrd="0" presId="urn:microsoft.com/office/officeart/2008/layout/VerticalCurvedList"/>
    <dgm:cxn modelId="{ED304984-7764-44EF-AE4A-0FBA1D2B3A01}" type="presParOf" srcId="{E62FB56F-F225-364A-AC8F-1F3968E0B9EA}" destId="{706BED79-7B20-6345-81D3-3CAFD3D47D81}" srcOrd="1" destOrd="0" presId="urn:microsoft.com/office/officeart/2008/layout/VerticalCurvedList"/>
    <dgm:cxn modelId="{4FEE98C6-FE4F-493F-B467-DB5D6E710B48}" type="presParOf" srcId="{E62FB56F-F225-364A-AC8F-1F3968E0B9EA}" destId="{FB2890C0-4E60-5544-97E6-6DB1A8DBE583}" srcOrd="2" destOrd="0" presId="urn:microsoft.com/office/officeart/2008/layout/VerticalCurvedList"/>
    <dgm:cxn modelId="{146AC761-BB73-49B8-AFBE-5C5B312B4968}" type="presParOf" srcId="{FB2890C0-4E60-5544-97E6-6DB1A8DBE583}" destId="{6F183E19-C9BA-4342-87BD-3848BACC5F1F}" srcOrd="0" destOrd="0" presId="urn:microsoft.com/office/officeart/2008/layout/VerticalCurvedList"/>
    <dgm:cxn modelId="{D64A0C8C-B0E9-411F-BF41-ABAC4CD89251}" type="presParOf" srcId="{E62FB56F-F225-364A-AC8F-1F3968E0B9EA}" destId="{2740C334-6C11-2844-A32E-A399495FDEC0}" srcOrd="3" destOrd="0" presId="urn:microsoft.com/office/officeart/2008/layout/VerticalCurvedList"/>
    <dgm:cxn modelId="{13EE7CC6-94D9-4619-80BF-5EE95D099A55}" type="presParOf" srcId="{E62FB56F-F225-364A-AC8F-1F3968E0B9EA}" destId="{51D7E220-7558-C04E-A83D-4A0A956F7DCC}" srcOrd="4" destOrd="0" presId="urn:microsoft.com/office/officeart/2008/layout/VerticalCurvedList"/>
    <dgm:cxn modelId="{5A6FB110-5717-44BF-B9C1-44B091EBDA6D}" type="presParOf" srcId="{51D7E220-7558-C04E-A83D-4A0A956F7DCC}" destId="{D1A7A9AC-0F5D-7C4C-BBF1-F84F1521CD26}" srcOrd="0" destOrd="0" presId="urn:microsoft.com/office/officeart/2008/layout/VerticalCurvedList"/>
    <dgm:cxn modelId="{587660CD-F1D5-4E24-B530-AE491D7D62D8}" type="presParOf" srcId="{E62FB56F-F225-364A-AC8F-1F3968E0B9EA}" destId="{76AF5D9D-FFEA-9741-8335-FBCCC701956E}" srcOrd="5" destOrd="0" presId="urn:microsoft.com/office/officeart/2008/layout/VerticalCurvedList"/>
    <dgm:cxn modelId="{9453E7F6-011D-4793-BB09-6D78B4756245}" type="presParOf" srcId="{E62FB56F-F225-364A-AC8F-1F3968E0B9EA}" destId="{1D2A64CA-D893-7F4F-AADF-2488C0527C7A}" srcOrd="6" destOrd="0" presId="urn:microsoft.com/office/officeart/2008/layout/VerticalCurvedList"/>
    <dgm:cxn modelId="{971921C0-DE21-404E-9CA3-583971479A71}" type="presParOf" srcId="{1D2A64CA-D893-7F4F-AADF-2488C0527C7A}" destId="{571F7713-40A7-CC44-9F40-9A4D75F16EC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390AA3-716A-CF47-9153-3852193573EF}" type="doc">
      <dgm:prSet loTypeId="urn:microsoft.com/office/officeart/2008/layout/VerticalCurvedList" loCatId="cycle" qsTypeId="urn:microsoft.com/office/officeart/2005/8/quickstyle/simple1" qsCatId="simple" csTypeId="urn:microsoft.com/office/officeart/2005/8/colors/accent2_1" csCatId="accent2" phldr="1"/>
      <dgm:spPr/>
      <dgm:t>
        <a:bodyPr/>
        <a:lstStyle/>
        <a:p>
          <a:endParaRPr lang="fr-FR"/>
        </a:p>
      </dgm:t>
    </dgm:pt>
    <dgm:pt modelId="{3C5387F7-875A-BC49-93AE-5C2EB0C987D7}">
      <dgm:prSet phldrT="[Texte]" custT="1"/>
      <dgm:spPr/>
      <dgm:t>
        <a:bodyPr/>
        <a:lstStyle/>
        <a:p>
          <a:r>
            <a:rPr kumimoji="0" lang="fr-FR" sz="1800" b="0" i="0" u="none" strike="noStrike" cap="none" spc="0" normalizeH="0" baseline="0" noProof="0" dirty="0">
              <a:ln>
                <a:noFill/>
              </a:ln>
              <a:solidFill>
                <a:prstClr val="black"/>
              </a:solidFill>
              <a:effectLst/>
              <a:uLnTx/>
              <a:uFillTx/>
              <a:latin typeface="Calibri"/>
              <a:ea typeface="+mn-ea"/>
              <a:cs typeface="+mn-cs"/>
            </a:rPr>
            <a:t>Faire </a:t>
          </a:r>
          <a:r>
            <a:rPr kumimoji="0" lang="fr-FR" sz="1800" b="1" i="0" u="none" strike="noStrike" cap="none" spc="0" normalizeH="0" baseline="0" noProof="0" dirty="0">
              <a:ln>
                <a:noFill/>
              </a:ln>
              <a:solidFill>
                <a:prstClr val="black"/>
              </a:solidFill>
              <a:effectLst/>
              <a:uLnTx/>
              <a:uFillTx/>
              <a:latin typeface="Calibri"/>
              <a:ea typeface="+mn-ea"/>
              <a:cs typeface="+mn-cs"/>
            </a:rPr>
            <a:t>expliciter la formation </a:t>
          </a:r>
          <a:r>
            <a:rPr kumimoji="0" lang="fr-FR" sz="1800" b="0" i="0" u="none" strike="noStrike" cap="none" spc="0" normalizeH="0" baseline="0" noProof="0" dirty="0">
              <a:ln>
                <a:noFill/>
              </a:ln>
              <a:solidFill>
                <a:prstClr val="black"/>
              </a:solidFill>
              <a:effectLst/>
              <a:uLnTx/>
              <a:uFillTx/>
              <a:latin typeface="Calibri"/>
              <a:ea typeface="+mn-ea"/>
              <a:cs typeface="+mn-cs"/>
            </a:rPr>
            <a:t>des mots</a:t>
          </a:r>
          <a:endParaRPr lang="fr-FR" sz="1800" dirty="0"/>
        </a:p>
      </dgm:t>
    </dgm:pt>
    <dgm:pt modelId="{28833DE0-E486-7440-AE37-2DE46AB27D69}" type="parTrans" cxnId="{640AAEA6-376F-884C-98E4-CECA461DEEF6}">
      <dgm:prSet/>
      <dgm:spPr/>
      <dgm:t>
        <a:bodyPr/>
        <a:lstStyle/>
        <a:p>
          <a:endParaRPr lang="fr-FR" sz="2400"/>
        </a:p>
      </dgm:t>
    </dgm:pt>
    <dgm:pt modelId="{097C9149-7788-EA44-B684-0363A5802055}" type="sibTrans" cxnId="{640AAEA6-376F-884C-98E4-CECA461DEEF6}">
      <dgm:prSet/>
      <dgm:spPr/>
      <dgm:t>
        <a:bodyPr/>
        <a:lstStyle/>
        <a:p>
          <a:endParaRPr lang="fr-FR" sz="2400"/>
        </a:p>
      </dgm:t>
    </dgm:pt>
    <dgm:pt modelId="{0AB4F27E-4E29-1E4C-AF20-DC2E042BD249}">
      <dgm:prSet phldrT="[Texte]" custT="1"/>
      <dgm:spPr/>
      <dgm:t>
        <a:bodyPr/>
        <a:lstStyle/>
        <a:p>
          <a:pPr>
            <a:buClrTx/>
            <a:buSzTx/>
            <a:buFontTx/>
            <a:buNone/>
          </a:pPr>
          <a:r>
            <a:rPr kumimoji="0" lang="fr-FR" sz="1800" b="1" i="0" u="none" strike="noStrike" cap="none" spc="0" normalizeH="0" baseline="0" noProof="0" dirty="0">
              <a:ln>
                <a:noFill/>
              </a:ln>
              <a:solidFill>
                <a:prstClr val="black"/>
              </a:solidFill>
              <a:effectLst/>
              <a:uLnTx/>
              <a:uFillTx/>
              <a:latin typeface="Calibri"/>
              <a:ea typeface="+mn-ea"/>
              <a:cs typeface="+mn-cs"/>
            </a:rPr>
            <a:t>Réutiliser</a:t>
          </a:r>
          <a:r>
            <a:rPr kumimoji="0" lang="fr-FR" sz="1800" b="0" i="0" u="none" strike="noStrike" cap="none" spc="0" normalizeH="0" baseline="0" noProof="0" dirty="0">
              <a:ln>
                <a:noFill/>
              </a:ln>
              <a:solidFill>
                <a:prstClr val="black"/>
              </a:solidFill>
              <a:effectLst/>
              <a:uLnTx/>
              <a:uFillTx/>
              <a:latin typeface="Calibri"/>
              <a:ea typeface="+mn-ea"/>
              <a:cs typeface="+mn-cs"/>
            </a:rPr>
            <a:t> les mots dans un contexte à l’oral ou à l’écrit</a:t>
          </a:r>
          <a:endParaRPr lang="fr-FR" sz="1800" dirty="0"/>
        </a:p>
      </dgm:t>
    </dgm:pt>
    <dgm:pt modelId="{2C491CA7-DE56-D349-95C9-4933D5626366}" type="parTrans" cxnId="{8A63884F-F822-8947-BFFE-4297D2EBA9F0}">
      <dgm:prSet/>
      <dgm:spPr/>
      <dgm:t>
        <a:bodyPr/>
        <a:lstStyle/>
        <a:p>
          <a:endParaRPr lang="fr-FR" sz="2400"/>
        </a:p>
      </dgm:t>
    </dgm:pt>
    <dgm:pt modelId="{9FDE38FD-6259-404C-92BE-A82509E90DD7}" type="sibTrans" cxnId="{8A63884F-F822-8947-BFFE-4297D2EBA9F0}">
      <dgm:prSet/>
      <dgm:spPr/>
      <dgm:t>
        <a:bodyPr/>
        <a:lstStyle/>
        <a:p>
          <a:endParaRPr lang="fr-FR" sz="2400"/>
        </a:p>
      </dgm:t>
    </dgm:pt>
    <dgm:pt modelId="{A082050E-D10E-3F45-A9A1-01D76FDB6CBE}">
      <dgm:prSet phldrT="[Texte]" custT="1"/>
      <dgm:spPr/>
      <dgm:t>
        <a:bodyPr/>
        <a:lstStyle/>
        <a:p>
          <a:pPr>
            <a:buClrTx/>
            <a:buSzTx/>
            <a:buFontTx/>
            <a:buNone/>
          </a:pPr>
          <a:r>
            <a:rPr kumimoji="0" lang="fr-FR" sz="1800" b="1" i="0" u="none" strike="noStrike" cap="none" spc="0" normalizeH="0" baseline="0" noProof="0" dirty="0">
              <a:ln>
                <a:noFill/>
              </a:ln>
              <a:solidFill>
                <a:prstClr val="black"/>
              </a:solidFill>
              <a:effectLst/>
              <a:uLnTx/>
              <a:uFillTx/>
              <a:latin typeface="Calibri"/>
              <a:ea typeface="+mn-ea"/>
              <a:cs typeface="+mn-cs"/>
            </a:rPr>
            <a:t>Manipuler et observer </a:t>
          </a:r>
          <a:r>
            <a:rPr kumimoji="0" lang="fr-FR" sz="1800" i="0" u="none" strike="noStrike" cap="none" spc="0" normalizeH="0" baseline="0" noProof="0" dirty="0">
              <a:ln>
                <a:noFill/>
              </a:ln>
              <a:solidFill>
                <a:prstClr val="black"/>
              </a:solidFill>
              <a:effectLst/>
              <a:uLnTx/>
              <a:uFillTx/>
              <a:latin typeface="Calibri"/>
              <a:ea typeface="+mn-ea"/>
              <a:cs typeface="+mn-cs"/>
            </a:rPr>
            <a:t>les régularités</a:t>
          </a:r>
          <a:r>
            <a:rPr kumimoji="0" lang="fr-FR" sz="1800" b="0" i="0" u="none" strike="noStrike" cap="none" spc="0" normalizeH="0" baseline="0" noProof="0" dirty="0">
              <a:ln>
                <a:noFill/>
              </a:ln>
              <a:solidFill>
                <a:prstClr val="black"/>
              </a:solidFill>
              <a:effectLst/>
              <a:uLnTx/>
              <a:uFillTx/>
              <a:latin typeface="Calibri"/>
              <a:ea typeface="+mn-ea"/>
              <a:cs typeface="+mn-cs"/>
            </a:rPr>
            <a:t> pour construire un capital lexical</a:t>
          </a:r>
          <a:endParaRPr lang="fr-FR" sz="1800" dirty="0"/>
        </a:p>
      </dgm:t>
    </dgm:pt>
    <dgm:pt modelId="{D9709B70-8829-D74A-9227-605436568A94}" type="parTrans" cxnId="{04740EBA-E937-7343-A82E-D6BC02659FAF}">
      <dgm:prSet/>
      <dgm:spPr/>
      <dgm:t>
        <a:bodyPr/>
        <a:lstStyle/>
        <a:p>
          <a:endParaRPr lang="fr-FR" sz="2400"/>
        </a:p>
      </dgm:t>
    </dgm:pt>
    <dgm:pt modelId="{D124C9B9-522B-DE47-9C7B-56F688B021C0}" type="sibTrans" cxnId="{04740EBA-E937-7343-A82E-D6BC02659FAF}">
      <dgm:prSet/>
      <dgm:spPr/>
      <dgm:t>
        <a:bodyPr/>
        <a:lstStyle/>
        <a:p>
          <a:endParaRPr lang="fr-FR" sz="2400"/>
        </a:p>
      </dgm:t>
    </dgm:pt>
    <dgm:pt modelId="{79B2B323-D0D8-1149-8083-9ABE917F6069}">
      <dgm:prSet phldrT="[Texte]" custT="1"/>
      <dgm:spPr/>
      <dgm:t>
        <a:bodyPr/>
        <a:lstStyle/>
        <a:p>
          <a:pPr>
            <a:buClrTx/>
            <a:buSzTx/>
            <a:buFontTx/>
            <a:buNone/>
          </a:pPr>
          <a:r>
            <a:rPr kumimoji="0" lang="fr-FR" sz="1800" b="1" i="0" u="none" strike="noStrike" cap="none" spc="0" normalizeH="0" baseline="0" noProof="0" dirty="0">
              <a:ln>
                <a:noFill/>
              </a:ln>
              <a:solidFill>
                <a:prstClr val="black"/>
              </a:solidFill>
              <a:effectLst/>
              <a:uLnTx/>
              <a:uFillTx/>
              <a:latin typeface="Calibri"/>
              <a:ea typeface="+mn-ea"/>
              <a:cs typeface="+mn-cs"/>
            </a:rPr>
            <a:t>Organiser</a:t>
          </a:r>
          <a:r>
            <a:rPr kumimoji="0" lang="fr-FR" sz="1800" b="0" i="0" u="none" strike="noStrike" cap="none" spc="0" normalizeH="0" baseline="0" noProof="0" dirty="0">
              <a:ln>
                <a:noFill/>
              </a:ln>
              <a:solidFill>
                <a:prstClr val="black"/>
              </a:solidFill>
              <a:effectLst/>
              <a:uLnTx/>
              <a:uFillTx/>
              <a:latin typeface="Calibri"/>
              <a:ea typeface="+mn-ea"/>
              <a:cs typeface="+mn-cs"/>
            </a:rPr>
            <a:t> les mots, les catégoriser et les structurer</a:t>
          </a:r>
          <a:endParaRPr lang="fr-FR" sz="1800" dirty="0"/>
        </a:p>
      </dgm:t>
    </dgm:pt>
    <dgm:pt modelId="{83A9BFBA-DDFD-6A4F-80A5-FDD6F5734785}" type="parTrans" cxnId="{B8DB52F7-54B8-CA48-A041-3A3EFF3CBFA4}">
      <dgm:prSet/>
      <dgm:spPr/>
      <dgm:t>
        <a:bodyPr/>
        <a:lstStyle/>
        <a:p>
          <a:endParaRPr lang="fr-FR" sz="1400"/>
        </a:p>
      </dgm:t>
    </dgm:pt>
    <dgm:pt modelId="{E7493CBF-8B82-9B46-A9A6-AE04C8E90953}" type="sibTrans" cxnId="{B8DB52F7-54B8-CA48-A041-3A3EFF3CBFA4}">
      <dgm:prSet/>
      <dgm:spPr/>
      <dgm:t>
        <a:bodyPr/>
        <a:lstStyle/>
        <a:p>
          <a:endParaRPr lang="fr-FR" sz="1400"/>
        </a:p>
      </dgm:t>
    </dgm:pt>
    <dgm:pt modelId="{FF58375E-D1BA-BF45-9DB0-DA8FDD939401}" type="pres">
      <dgm:prSet presAssocID="{F9390AA3-716A-CF47-9153-3852193573EF}" presName="Name0" presStyleCnt="0">
        <dgm:presLayoutVars>
          <dgm:chMax val="7"/>
          <dgm:chPref val="7"/>
          <dgm:dir/>
        </dgm:presLayoutVars>
      </dgm:prSet>
      <dgm:spPr/>
      <dgm:t>
        <a:bodyPr/>
        <a:lstStyle/>
        <a:p>
          <a:endParaRPr lang="fr-FR"/>
        </a:p>
      </dgm:t>
    </dgm:pt>
    <dgm:pt modelId="{E62FB56F-F225-364A-AC8F-1F3968E0B9EA}" type="pres">
      <dgm:prSet presAssocID="{F9390AA3-716A-CF47-9153-3852193573EF}" presName="Name1" presStyleCnt="0"/>
      <dgm:spPr/>
    </dgm:pt>
    <dgm:pt modelId="{51A1CBA7-F32D-4740-B5C0-B0058699B45A}" type="pres">
      <dgm:prSet presAssocID="{F9390AA3-716A-CF47-9153-3852193573EF}" presName="cycle" presStyleCnt="0"/>
      <dgm:spPr/>
    </dgm:pt>
    <dgm:pt modelId="{9139921A-5CD7-FC45-8F79-5D077BB0BE6E}" type="pres">
      <dgm:prSet presAssocID="{F9390AA3-716A-CF47-9153-3852193573EF}" presName="srcNode" presStyleLbl="node1" presStyleIdx="0" presStyleCnt="4"/>
      <dgm:spPr/>
    </dgm:pt>
    <dgm:pt modelId="{3F59A0B2-37D4-C34B-BC4F-13B7917AEB12}" type="pres">
      <dgm:prSet presAssocID="{F9390AA3-716A-CF47-9153-3852193573EF}" presName="conn" presStyleLbl="parChTrans1D2" presStyleIdx="0" presStyleCnt="1"/>
      <dgm:spPr/>
      <dgm:t>
        <a:bodyPr/>
        <a:lstStyle/>
        <a:p>
          <a:endParaRPr lang="fr-FR"/>
        </a:p>
      </dgm:t>
    </dgm:pt>
    <dgm:pt modelId="{2E6BD730-8B69-AA47-8914-9AAB068459C8}" type="pres">
      <dgm:prSet presAssocID="{F9390AA3-716A-CF47-9153-3852193573EF}" presName="extraNode" presStyleLbl="node1" presStyleIdx="0" presStyleCnt="4"/>
      <dgm:spPr/>
    </dgm:pt>
    <dgm:pt modelId="{BE730C08-0082-2F4D-9551-8AA22325C550}" type="pres">
      <dgm:prSet presAssocID="{F9390AA3-716A-CF47-9153-3852193573EF}" presName="dstNode" presStyleLbl="node1" presStyleIdx="0" presStyleCnt="4"/>
      <dgm:spPr/>
    </dgm:pt>
    <dgm:pt modelId="{4CEBD0AD-047F-B441-83C5-02406B94CE72}" type="pres">
      <dgm:prSet presAssocID="{3C5387F7-875A-BC49-93AE-5C2EB0C987D7}" presName="text_1" presStyleLbl="node1" presStyleIdx="0" presStyleCnt="4">
        <dgm:presLayoutVars>
          <dgm:bulletEnabled val="1"/>
        </dgm:presLayoutVars>
      </dgm:prSet>
      <dgm:spPr/>
      <dgm:t>
        <a:bodyPr/>
        <a:lstStyle/>
        <a:p>
          <a:endParaRPr lang="fr-FR"/>
        </a:p>
      </dgm:t>
    </dgm:pt>
    <dgm:pt modelId="{F3B663EA-F892-104B-9613-D52A29AB4C35}" type="pres">
      <dgm:prSet presAssocID="{3C5387F7-875A-BC49-93AE-5C2EB0C987D7}" presName="accent_1" presStyleCnt="0"/>
      <dgm:spPr/>
    </dgm:pt>
    <dgm:pt modelId="{6AC45542-DF9F-4943-BB42-D624D7A007C9}" type="pres">
      <dgm:prSet presAssocID="{3C5387F7-875A-BC49-93AE-5C2EB0C987D7}" presName="accentRepeatNode" presStyleLbl="solidFgAcc1" presStyleIdx="0" presStyleCnt="4"/>
      <dgm:spPr/>
    </dgm:pt>
    <dgm:pt modelId="{39B2735B-6009-9543-9A07-C4200D0B9320}" type="pres">
      <dgm:prSet presAssocID="{A082050E-D10E-3F45-A9A1-01D76FDB6CBE}" presName="text_2" presStyleLbl="node1" presStyleIdx="1" presStyleCnt="4">
        <dgm:presLayoutVars>
          <dgm:bulletEnabled val="1"/>
        </dgm:presLayoutVars>
      </dgm:prSet>
      <dgm:spPr/>
      <dgm:t>
        <a:bodyPr/>
        <a:lstStyle/>
        <a:p>
          <a:endParaRPr lang="fr-FR"/>
        </a:p>
      </dgm:t>
    </dgm:pt>
    <dgm:pt modelId="{9FD070E1-D361-2D48-B6E9-1DEE22142977}" type="pres">
      <dgm:prSet presAssocID="{A082050E-D10E-3F45-A9A1-01D76FDB6CBE}" presName="accent_2" presStyleCnt="0"/>
      <dgm:spPr/>
    </dgm:pt>
    <dgm:pt modelId="{76B85983-427D-DF4E-8660-89A797729C1C}" type="pres">
      <dgm:prSet presAssocID="{A082050E-D10E-3F45-A9A1-01D76FDB6CBE}" presName="accentRepeatNode" presStyleLbl="solidFgAcc1" presStyleIdx="1" presStyleCnt="4"/>
      <dgm:spPr/>
    </dgm:pt>
    <dgm:pt modelId="{5D7DECED-4FE0-1C41-B88E-4915F92FEE94}" type="pres">
      <dgm:prSet presAssocID="{79B2B323-D0D8-1149-8083-9ABE917F6069}" presName="text_3" presStyleLbl="node1" presStyleIdx="2" presStyleCnt="4">
        <dgm:presLayoutVars>
          <dgm:bulletEnabled val="1"/>
        </dgm:presLayoutVars>
      </dgm:prSet>
      <dgm:spPr/>
      <dgm:t>
        <a:bodyPr/>
        <a:lstStyle/>
        <a:p>
          <a:endParaRPr lang="fr-FR"/>
        </a:p>
      </dgm:t>
    </dgm:pt>
    <dgm:pt modelId="{53D36505-4F19-FC45-A72D-26C18E2BD2D0}" type="pres">
      <dgm:prSet presAssocID="{79B2B323-D0D8-1149-8083-9ABE917F6069}" presName="accent_3" presStyleCnt="0"/>
      <dgm:spPr/>
    </dgm:pt>
    <dgm:pt modelId="{9D04924C-D0B9-724D-BB61-48C487286C3E}" type="pres">
      <dgm:prSet presAssocID="{79B2B323-D0D8-1149-8083-9ABE917F6069}" presName="accentRepeatNode" presStyleLbl="solidFgAcc1" presStyleIdx="2" presStyleCnt="4"/>
      <dgm:spPr/>
    </dgm:pt>
    <dgm:pt modelId="{E7335E9E-7D87-7740-A7AE-866EC5E058C2}" type="pres">
      <dgm:prSet presAssocID="{0AB4F27E-4E29-1E4C-AF20-DC2E042BD249}" presName="text_4" presStyleLbl="node1" presStyleIdx="3" presStyleCnt="4">
        <dgm:presLayoutVars>
          <dgm:bulletEnabled val="1"/>
        </dgm:presLayoutVars>
      </dgm:prSet>
      <dgm:spPr/>
      <dgm:t>
        <a:bodyPr/>
        <a:lstStyle/>
        <a:p>
          <a:endParaRPr lang="fr-FR"/>
        </a:p>
      </dgm:t>
    </dgm:pt>
    <dgm:pt modelId="{6F8B047D-28FA-E34A-B944-D051AC4BD177}" type="pres">
      <dgm:prSet presAssocID="{0AB4F27E-4E29-1E4C-AF20-DC2E042BD249}" presName="accent_4" presStyleCnt="0"/>
      <dgm:spPr/>
    </dgm:pt>
    <dgm:pt modelId="{7AF2244E-EB1D-B543-BD19-2924F1D5928B}" type="pres">
      <dgm:prSet presAssocID="{0AB4F27E-4E29-1E4C-AF20-DC2E042BD249}" presName="accentRepeatNode" presStyleLbl="solidFgAcc1" presStyleIdx="3" presStyleCnt="4"/>
      <dgm:spPr/>
    </dgm:pt>
  </dgm:ptLst>
  <dgm:cxnLst>
    <dgm:cxn modelId="{8A63884F-F822-8947-BFFE-4297D2EBA9F0}" srcId="{F9390AA3-716A-CF47-9153-3852193573EF}" destId="{0AB4F27E-4E29-1E4C-AF20-DC2E042BD249}" srcOrd="3" destOrd="0" parTransId="{2C491CA7-DE56-D349-95C9-4933D5626366}" sibTransId="{9FDE38FD-6259-404C-92BE-A82509E90DD7}"/>
    <dgm:cxn modelId="{B8DB52F7-54B8-CA48-A041-3A3EFF3CBFA4}" srcId="{F9390AA3-716A-CF47-9153-3852193573EF}" destId="{79B2B323-D0D8-1149-8083-9ABE917F6069}" srcOrd="2" destOrd="0" parTransId="{83A9BFBA-DDFD-6A4F-80A5-FDD6F5734785}" sibTransId="{E7493CBF-8B82-9B46-A9A6-AE04C8E90953}"/>
    <dgm:cxn modelId="{640AAEA6-376F-884C-98E4-CECA461DEEF6}" srcId="{F9390AA3-716A-CF47-9153-3852193573EF}" destId="{3C5387F7-875A-BC49-93AE-5C2EB0C987D7}" srcOrd="0" destOrd="0" parTransId="{28833DE0-E486-7440-AE37-2DE46AB27D69}" sibTransId="{097C9149-7788-EA44-B684-0363A5802055}"/>
    <dgm:cxn modelId="{A578CF65-8A8C-452B-AD5A-F9C33406B4E5}" type="presOf" srcId="{A082050E-D10E-3F45-A9A1-01D76FDB6CBE}" destId="{39B2735B-6009-9543-9A07-C4200D0B9320}" srcOrd="0" destOrd="0" presId="urn:microsoft.com/office/officeart/2008/layout/VerticalCurvedList"/>
    <dgm:cxn modelId="{4825E579-8090-4983-97D0-89B952E8D33B}" type="presOf" srcId="{0AB4F27E-4E29-1E4C-AF20-DC2E042BD249}" destId="{E7335E9E-7D87-7740-A7AE-866EC5E058C2}" srcOrd="0" destOrd="0" presId="urn:microsoft.com/office/officeart/2008/layout/VerticalCurvedList"/>
    <dgm:cxn modelId="{6097178F-3B78-4B52-BA78-9117FD74B284}" type="presOf" srcId="{097C9149-7788-EA44-B684-0363A5802055}" destId="{3F59A0B2-37D4-C34B-BC4F-13B7917AEB12}" srcOrd="0" destOrd="0" presId="urn:microsoft.com/office/officeart/2008/layout/VerticalCurvedList"/>
    <dgm:cxn modelId="{44776147-ECA8-4B36-AF3B-852869BA64C1}" type="presOf" srcId="{79B2B323-D0D8-1149-8083-9ABE917F6069}" destId="{5D7DECED-4FE0-1C41-B88E-4915F92FEE94}" srcOrd="0" destOrd="0" presId="urn:microsoft.com/office/officeart/2008/layout/VerticalCurvedList"/>
    <dgm:cxn modelId="{04740EBA-E937-7343-A82E-D6BC02659FAF}" srcId="{F9390AA3-716A-CF47-9153-3852193573EF}" destId="{A082050E-D10E-3F45-A9A1-01D76FDB6CBE}" srcOrd="1" destOrd="0" parTransId="{D9709B70-8829-D74A-9227-605436568A94}" sibTransId="{D124C9B9-522B-DE47-9C7B-56F688B021C0}"/>
    <dgm:cxn modelId="{BE8C1630-ADA7-42D2-9950-49DA0703F346}" type="presOf" srcId="{3C5387F7-875A-BC49-93AE-5C2EB0C987D7}" destId="{4CEBD0AD-047F-B441-83C5-02406B94CE72}" srcOrd="0" destOrd="0" presId="urn:microsoft.com/office/officeart/2008/layout/VerticalCurvedList"/>
    <dgm:cxn modelId="{B7A29CAF-0929-4A23-87A3-8C78EE35A7FF}" type="presOf" srcId="{F9390AA3-716A-CF47-9153-3852193573EF}" destId="{FF58375E-D1BA-BF45-9DB0-DA8FDD939401}" srcOrd="0" destOrd="0" presId="urn:microsoft.com/office/officeart/2008/layout/VerticalCurvedList"/>
    <dgm:cxn modelId="{C77A7024-B97A-44AD-A67A-BC2FA2F9B999}" type="presParOf" srcId="{FF58375E-D1BA-BF45-9DB0-DA8FDD939401}" destId="{E62FB56F-F225-364A-AC8F-1F3968E0B9EA}" srcOrd="0" destOrd="0" presId="urn:microsoft.com/office/officeart/2008/layout/VerticalCurvedList"/>
    <dgm:cxn modelId="{D6E09C21-07CA-4C3E-B009-6563F4142727}" type="presParOf" srcId="{E62FB56F-F225-364A-AC8F-1F3968E0B9EA}" destId="{51A1CBA7-F32D-4740-B5C0-B0058699B45A}" srcOrd="0" destOrd="0" presId="urn:microsoft.com/office/officeart/2008/layout/VerticalCurvedList"/>
    <dgm:cxn modelId="{18361B7D-8473-4B59-89D9-8A19C5BA7630}" type="presParOf" srcId="{51A1CBA7-F32D-4740-B5C0-B0058699B45A}" destId="{9139921A-5CD7-FC45-8F79-5D077BB0BE6E}" srcOrd="0" destOrd="0" presId="urn:microsoft.com/office/officeart/2008/layout/VerticalCurvedList"/>
    <dgm:cxn modelId="{C92D489B-C343-4A35-A036-C6851BFA68E8}" type="presParOf" srcId="{51A1CBA7-F32D-4740-B5C0-B0058699B45A}" destId="{3F59A0B2-37D4-C34B-BC4F-13B7917AEB12}" srcOrd="1" destOrd="0" presId="urn:microsoft.com/office/officeart/2008/layout/VerticalCurvedList"/>
    <dgm:cxn modelId="{A4B78F7B-8FBF-4860-8894-A704DABEEB1E}" type="presParOf" srcId="{51A1CBA7-F32D-4740-B5C0-B0058699B45A}" destId="{2E6BD730-8B69-AA47-8914-9AAB068459C8}" srcOrd="2" destOrd="0" presId="urn:microsoft.com/office/officeart/2008/layout/VerticalCurvedList"/>
    <dgm:cxn modelId="{85B65DA7-A237-4696-8A53-FC919365536C}" type="presParOf" srcId="{51A1CBA7-F32D-4740-B5C0-B0058699B45A}" destId="{BE730C08-0082-2F4D-9551-8AA22325C550}" srcOrd="3" destOrd="0" presId="urn:microsoft.com/office/officeart/2008/layout/VerticalCurvedList"/>
    <dgm:cxn modelId="{011C248F-BC17-4EB8-B11D-4F21C318A2D2}" type="presParOf" srcId="{E62FB56F-F225-364A-AC8F-1F3968E0B9EA}" destId="{4CEBD0AD-047F-B441-83C5-02406B94CE72}" srcOrd="1" destOrd="0" presId="urn:microsoft.com/office/officeart/2008/layout/VerticalCurvedList"/>
    <dgm:cxn modelId="{0CACF390-1744-46F3-96B5-2C83CFA24BB9}" type="presParOf" srcId="{E62FB56F-F225-364A-AC8F-1F3968E0B9EA}" destId="{F3B663EA-F892-104B-9613-D52A29AB4C35}" srcOrd="2" destOrd="0" presId="urn:microsoft.com/office/officeart/2008/layout/VerticalCurvedList"/>
    <dgm:cxn modelId="{6C6D65BA-7A0C-4ACD-8B9E-4045310213CF}" type="presParOf" srcId="{F3B663EA-F892-104B-9613-D52A29AB4C35}" destId="{6AC45542-DF9F-4943-BB42-D624D7A007C9}" srcOrd="0" destOrd="0" presId="urn:microsoft.com/office/officeart/2008/layout/VerticalCurvedList"/>
    <dgm:cxn modelId="{828B2E1F-20A0-4BEB-B41E-670B039BE5FD}" type="presParOf" srcId="{E62FB56F-F225-364A-AC8F-1F3968E0B9EA}" destId="{39B2735B-6009-9543-9A07-C4200D0B9320}" srcOrd="3" destOrd="0" presId="urn:microsoft.com/office/officeart/2008/layout/VerticalCurvedList"/>
    <dgm:cxn modelId="{2D11C907-0932-4E15-BCC5-0BE290397672}" type="presParOf" srcId="{E62FB56F-F225-364A-AC8F-1F3968E0B9EA}" destId="{9FD070E1-D361-2D48-B6E9-1DEE22142977}" srcOrd="4" destOrd="0" presId="urn:microsoft.com/office/officeart/2008/layout/VerticalCurvedList"/>
    <dgm:cxn modelId="{721AB31D-5FBB-4E76-87E8-464DC8FA5FD5}" type="presParOf" srcId="{9FD070E1-D361-2D48-B6E9-1DEE22142977}" destId="{76B85983-427D-DF4E-8660-89A797729C1C}" srcOrd="0" destOrd="0" presId="urn:microsoft.com/office/officeart/2008/layout/VerticalCurvedList"/>
    <dgm:cxn modelId="{EB30A9C8-43F6-4959-8741-81E028BEFFEF}" type="presParOf" srcId="{E62FB56F-F225-364A-AC8F-1F3968E0B9EA}" destId="{5D7DECED-4FE0-1C41-B88E-4915F92FEE94}" srcOrd="5" destOrd="0" presId="urn:microsoft.com/office/officeart/2008/layout/VerticalCurvedList"/>
    <dgm:cxn modelId="{5CDBF6B4-8A1B-476A-A0D6-2A216E97C394}" type="presParOf" srcId="{E62FB56F-F225-364A-AC8F-1F3968E0B9EA}" destId="{53D36505-4F19-FC45-A72D-26C18E2BD2D0}" srcOrd="6" destOrd="0" presId="urn:microsoft.com/office/officeart/2008/layout/VerticalCurvedList"/>
    <dgm:cxn modelId="{F5D05396-04A2-4F98-9974-0EDE1842BF5F}" type="presParOf" srcId="{53D36505-4F19-FC45-A72D-26C18E2BD2D0}" destId="{9D04924C-D0B9-724D-BB61-48C487286C3E}" srcOrd="0" destOrd="0" presId="urn:microsoft.com/office/officeart/2008/layout/VerticalCurvedList"/>
    <dgm:cxn modelId="{0F333C8C-8472-483C-9B53-EEFC9267428A}" type="presParOf" srcId="{E62FB56F-F225-364A-AC8F-1F3968E0B9EA}" destId="{E7335E9E-7D87-7740-A7AE-866EC5E058C2}" srcOrd="7" destOrd="0" presId="urn:microsoft.com/office/officeart/2008/layout/VerticalCurvedList"/>
    <dgm:cxn modelId="{18722C3E-797B-4B1B-8392-2C84CF104E11}" type="presParOf" srcId="{E62FB56F-F225-364A-AC8F-1F3968E0B9EA}" destId="{6F8B047D-28FA-E34A-B944-D051AC4BD177}" srcOrd="8" destOrd="0" presId="urn:microsoft.com/office/officeart/2008/layout/VerticalCurvedList"/>
    <dgm:cxn modelId="{7A4D470A-A092-4E6D-8E60-D56819BD4269}" type="presParOf" srcId="{6F8B047D-28FA-E34A-B944-D051AC4BD177}" destId="{7AF2244E-EB1D-B543-BD19-2924F1D592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146CB-F307-5A4F-B0A6-B0F582E27C69}">
      <dsp:nvSpPr>
        <dsp:cNvPr id="0" name=""/>
        <dsp:cNvSpPr/>
      </dsp:nvSpPr>
      <dsp:spPr>
        <a:xfrm>
          <a:off x="124188" y="1182503"/>
          <a:ext cx="1806685" cy="59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a:t>La  lecture et l’écriture au CP</a:t>
          </a:r>
        </a:p>
      </dsp:txBody>
      <dsp:txXfrm>
        <a:off x="124188" y="1182503"/>
        <a:ext cx="1806685" cy="595385"/>
      </dsp:txXfrm>
    </dsp:sp>
    <dsp:sp modelId="{688CB9A4-8FE3-FA4F-8CC6-A6A8E0B12E99}">
      <dsp:nvSpPr>
        <dsp:cNvPr id="0" name=""/>
        <dsp:cNvSpPr/>
      </dsp:nvSpPr>
      <dsp:spPr>
        <a:xfrm>
          <a:off x="122135" y="1001424"/>
          <a:ext cx="143713" cy="143713"/>
        </a:xfrm>
        <a:prstGeom prst="ellipse">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3399625-870F-8345-A425-0A2248B5AC8F}">
      <dsp:nvSpPr>
        <dsp:cNvPr id="0" name=""/>
        <dsp:cNvSpPr/>
      </dsp:nvSpPr>
      <dsp:spPr>
        <a:xfrm>
          <a:off x="222734" y="800225"/>
          <a:ext cx="143713" cy="143713"/>
        </a:xfrm>
        <a:prstGeom prst="ellipse">
          <a:avLst/>
        </a:prstGeom>
        <a:solidFill>
          <a:schemeClr val="accent5">
            <a:hueOff val="-408519"/>
            <a:satOff val="-568"/>
            <a:lumOff val="-21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C4A74C6-5ACF-EE4C-8EF4-EDFD99042B11}">
      <dsp:nvSpPr>
        <dsp:cNvPr id="0" name=""/>
        <dsp:cNvSpPr/>
      </dsp:nvSpPr>
      <dsp:spPr>
        <a:xfrm>
          <a:off x="464173" y="840465"/>
          <a:ext cx="225835" cy="225835"/>
        </a:xfrm>
        <a:prstGeom prst="ellipse">
          <a:avLst/>
        </a:prstGeom>
        <a:solidFill>
          <a:schemeClr val="accent5">
            <a:hueOff val="-817038"/>
            <a:satOff val="-1136"/>
            <a:lumOff val="-4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CFFEB74D-C701-AF49-8FB4-5559B1D2C41A}">
      <dsp:nvSpPr>
        <dsp:cNvPr id="0" name=""/>
        <dsp:cNvSpPr/>
      </dsp:nvSpPr>
      <dsp:spPr>
        <a:xfrm>
          <a:off x="665372" y="619146"/>
          <a:ext cx="143713" cy="143713"/>
        </a:xfrm>
        <a:prstGeom prst="ellipse">
          <a:avLst/>
        </a:prstGeom>
        <a:solidFill>
          <a:schemeClr val="accent5">
            <a:hueOff val="-1225558"/>
            <a:satOff val="-1705"/>
            <a:lumOff val="-65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B70D8C0-AAB4-3E42-BACA-D7659BAAFB06}">
      <dsp:nvSpPr>
        <dsp:cNvPr id="0" name=""/>
        <dsp:cNvSpPr/>
      </dsp:nvSpPr>
      <dsp:spPr>
        <a:xfrm>
          <a:off x="926931" y="538666"/>
          <a:ext cx="143713" cy="143713"/>
        </a:xfrm>
        <a:prstGeom prst="ellipse">
          <a:avLst/>
        </a:prstGeom>
        <a:solidFill>
          <a:schemeClr val="accent5">
            <a:hueOff val="-1634077"/>
            <a:satOff val="-2273"/>
            <a:lumOff val="-87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186496D-3803-AF4C-A087-4E4916A1925E}">
      <dsp:nvSpPr>
        <dsp:cNvPr id="0" name=""/>
        <dsp:cNvSpPr/>
      </dsp:nvSpPr>
      <dsp:spPr>
        <a:xfrm>
          <a:off x="1248850" y="679505"/>
          <a:ext cx="143713" cy="143713"/>
        </a:xfrm>
        <a:prstGeom prst="ellipse">
          <a:avLst/>
        </a:prstGeom>
        <a:solidFill>
          <a:schemeClr val="accent5">
            <a:hueOff val="-2042596"/>
            <a:satOff val="-2841"/>
            <a:lumOff val="-108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29AD996-2B79-9B44-A15C-0CCA1DC7C762}">
      <dsp:nvSpPr>
        <dsp:cNvPr id="0" name=""/>
        <dsp:cNvSpPr/>
      </dsp:nvSpPr>
      <dsp:spPr>
        <a:xfrm>
          <a:off x="1450049" y="780105"/>
          <a:ext cx="225835" cy="225835"/>
        </a:xfrm>
        <a:prstGeom prst="ellipse">
          <a:avLst/>
        </a:prstGeom>
        <a:solidFill>
          <a:schemeClr val="accent5">
            <a:hueOff val="-2451115"/>
            <a:satOff val="-3409"/>
            <a:lumOff val="-130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190051E-D862-1D47-8005-30DF33EABDC0}">
      <dsp:nvSpPr>
        <dsp:cNvPr id="0" name=""/>
        <dsp:cNvSpPr/>
      </dsp:nvSpPr>
      <dsp:spPr>
        <a:xfrm>
          <a:off x="1731727" y="1001424"/>
          <a:ext cx="143713" cy="143713"/>
        </a:xfrm>
        <a:prstGeom prst="ellipse">
          <a:avLst/>
        </a:prstGeom>
        <a:solidFill>
          <a:schemeClr val="accent5">
            <a:hueOff val="-2859634"/>
            <a:satOff val="-3978"/>
            <a:lumOff val="-152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3235E0F1-1E6E-F440-9E20-EFCE956AEE08}">
      <dsp:nvSpPr>
        <dsp:cNvPr id="0" name=""/>
        <dsp:cNvSpPr/>
      </dsp:nvSpPr>
      <dsp:spPr>
        <a:xfrm>
          <a:off x="1852447" y="1222743"/>
          <a:ext cx="143713" cy="143713"/>
        </a:xfrm>
        <a:prstGeom prst="ellipse">
          <a:avLst/>
        </a:prstGeom>
        <a:solidFill>
          <a:schemeClr val="accent5">
            <a:hueOff val="-3268154"/>
            <a:satOff val="-4546"/>
            <a:lumOff val="-174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9015787-CFA7-5540-BD43-37511B5D4338}">
      <dsp:nvSpPr>
        <dsp:cNvPr id="0" name=""/>
        <dsp:cNvSpPr/>
      </dsp:nvSpPr>
      <dsp:spPr>
        <a:xfrm>
          <a:off x="806212" y="800225"/>
          <a:ext cx="369549" cy="369549"/>
        </a:xfrm>
        <a:prstGeom prst="ellipse">
          <a:avLst/>
        </a:prstGeom>
        <a:solidFill>
          <a:schemeClr val="accent5">
            <a:hueOff val="-3676673"/>
            <a:satOff val="-5114"/>
            <a:lumOff val="-19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5C6E981-C3A5-0C44-8114-922B2FE8B114}">
      <dsp:nvSpPr>
        <dsp:cNvPr id="0" name=""/>
        <dsp:cNvSpPr/>
      </dsp:nvSpPr>
      <dsp:spPr>
        <a:xfrm>
          <a:off x="21535" y="1564781"/>
          <a:ext cx="143713" cy="143713"/>
        </a:xfrm>
        <a:prstGeom prst="ellipse">
          <a:avLst/>
        </a:prstGeom>
        <a:solidFill>
          <a:schemeClr val="accent5">
            <a:hueOff val="-4085192"/>
            <a:satOff val="-5682"/>
            <a:lumOff val="-217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C3DDF19-75B4-1F45-881A-C43EB4181EB5}">
      <dsp:nvSpPr>
        <dsp:cNvPr id="0" name=""/>
        <dsp:cNvSpPr/>
      </dsp:nvSpPr>
      <dsp:spPr>
        <a:xfrm>
          <a:off x="142255" y="1745860"/>
          <a:ext cx="225835" cy="225835"/>
        </a:xfrm>
        <a:prstGeom prst="ellipse">
          <a:avLst/>
        </a:prstGeom>
        <a:solidFill>
          <a:schemeClr val="accent5">
            <a:hueOff val="-4493711"/>
            <a:satOff val="-6250"/>
            <a:lumOff val="-239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D2CCEAE-2416-CD41-8D76-E15212BA821C}">
      <dsp:nvSpPr>
        <dsp:cNvPr id="0" name=""/>
        <dsp:cNvSpPr/>
      </dsp:nvSpPr>
      <dsp:spPr>
        <a:xfrm>
          <a:off x="444053" y="1906820"/>
          <a:ext cx="328488" cy="328488"/>
        </a:xfrm>
        <a:prstGeom prst="ellipse">
          <a:avLst/>
        </a:prstGeom>
        <a:solidFill>
          <a:schemeClr val="accent5">
            <a:hueOff val="-4902231"/>
            <a:satOff val="-6819"/>
            <a:lumOff val="-261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A0233BC-3376-0A4C-BD0E-D770DB13F4CB}">
      <dsp:nvSpPr>
        <dsp:cNvPr id="0" name=""/>
        <dsp:cNvSpPr/>
      </dsp:nvSpPr>
      <dsp:spPr>
        <a:xfrm>
          <a:off x="866571" y="2168379"/>
          <a:ext cx="143713" cy="143713"/>
        </a:xfrm>
        <a:prstGeom prst="ellipse">
          <a:avLst/>
        </a:prstGeom>
        <a:solidFill>
          <a:schemeClr val="accent5">
            <a:hueOff val="-5310749"/>
            <a:satOff val="-7387"/>
            <a:lumOff val="-283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2DF6C82-1015-F84B-B46F-AC86D92AB340}">
      <dsp:nvSpPr>
        <dsp:cNvPr id="0" name=""/>
        <dsp:cNvSpPr/>
      </dsp:nvSpPr>
      <dsp:spPr>
        <a:xfrm>
          <a:off x="947051" y="1906820"/>
          <a:ext cx="225835" cy="225835"/>
        </a:xfrm>
        <a:prstGeom prst="ellipse">
          <a:avLst/>
        </a:prstGeom>
        <a:solidFill>
          <a:schemeClr val="accent5">
            <a:hueOff val="-5719269"/>
            <a:satOff val="-7955"/>
            <a:lumOff val="-305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0417CD7-7A28-2049-92F0-F169AC6C0C63}">
      <dsp:nvSpPr>
        <dsp:cNvPr id="0" name=""/>
        <dsp:cNvSpPr/>
      </dsp:nvSpPr>
      <dsp:spPr>
        <a:xfrm>
          <a:off x="1148250" y="2188498"/>
          <a:ext cx="143713" cy="143713"/>
        </a:xfrm>
        <a:prstGeom prst="ellipse">
          <a:avLst/>
        </a:prstGeom>
        <a:solidFill>
          <a:schemeClr val="accent5">
            <a:hueOff val="-6127787"/>
            <a:satOff val="-8523"/>
            <a:lumOff val="-326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12E21E3-AC76-C747-AB23-A8C17F133484}">
      <dsp:nvSpPr>
        <dsp:cNvPr id="0" name=""/>
        <dsp:cNvSpPr/>
      </dsp:nvSpPr>
      <dsp:spPr>
        <a:xfrm>
          <a:off x="1329329" y="1866580"/>
          <a:ext cx="328488" cy="328488"/>
        </a:xfrm>
        <a:prstGeom prst="ellipse">
          <a:avLst/>
        </a:prstGeom>
        <a:solidFill>
          <a:schemeClr val="accent5">
            <a:hueOff val="-6536307"/>
            <a:satOff val="-9092"/>
            <a:lumOff val="-348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27F99EB-1F25-F941-9FF2-C5784D77E95E}">
      <dsp:nvSpPr>
        <dsp:cNvPr id="0" name=""/>
        <dsp:cNvSpPr/>
      </dsp:nvSpPr>
      <dsp:spPr>
        <a:xfrm>
          <a:off x="1771967" y="1786100"/>
          <a:ext cx="225835" cy="225835"/>
        </a:xfrm>
        <a:prstGeom prst="ellipse">
          <a:avLst/>
        </a:prstGeom>
        <a:solidFill>
          <a:schemeClr val="accent5">
            <a:hueOff val="-6944826"/>
            <a:satOff val="-9660"/>
            <a:lumOff val="-37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1321272-5D5D-6348-AFDC-4E5873823E09}">
      <dsp:nvSpPr>
        <dsp:cNvPr id="0" name=""/>
        <dsp:cNvSpPr/>
      </dsp:nvSpPr>
      <dsp:spPr>
        <a:xfrm>
          <a:off x="1997803" y="840130"/>
          <a:ext cx="663247" cy="1266211"/>
        </a:xfrm>
        <a:prstGeom prst="chevron">
          <a:avLst>
            <a:gd name="adj" fmla="val 62310"/>
          </a:avLst>
        </a:prstGeom>
        <a:solidFill>
          <a:schemeClr val="accent5">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1AA6417-5B79-AB44-B931-0E0334F3468E}">
      <dsp:nvSpPr>
        <dsp:cNvPr id="0" name=""/>
        <dsp:cNvSpPr/>
      </dsp:nvSpPr>
      <dsp:spPr>
        <a:xfrm>
          <a:off x="2661050" y="840745"/>
          <a:ext cx="1808856" cy="1266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a:t>10H / semaine</a:t>
          </a:r>
        </a:p>
      </dsp:txBody>
      <dsp:txXfrm>
        <a:off x="2661050" y="840745"/>
        <a:ext cx="1808856" cy="1266199"/>
      </dsp:txXfrm>
    </dsp:sp>
    <dsp:sp modelId="{5490DF24-6F95-D049-8E2A-7699676839D7}">
      <dsp:nvSpPr>
        <dsp:cNvPr id="0" name=""/>
        <dsp:cNvSpPr/>
      </dsp:nvSpPr>
      <dsp:spPr>
        <a:xfrm>
          <a:off x="4469906" y="840130"/>
          <a:ext cx="663247" cy="1266211"/>
        </a:xfrm>
        <a:prstGeom prst="chevron">
          <a:avLst>
            <a:gd name="adj" fmla="val 62310"/>
          </a:avLst>
        </a:prstGeom>
        <a:solidFill>
          <a:schemeClr val="accent5">
            <a:hueOff val="-3676673"/>
            <a:satOff val="-5114"/>
            <a:lumOff val="-1961"/>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C3C4241-E522-1B43-BE8B-AD7F9A21F097}">
      <dsp:nvSpPr>
        <dsp:cNvPr id="0" name=""/>
        <dsp:cNvSpPr/>
      </dsp:nvSpPr>
      <dsp:spPr>
        <a:xfrm>
          <a:off x="5133154" y="840745"/>
          <a:ext cx="1808856" cy="1266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a:t>Plusieurs dimensions</a:t>
          </a:r>
        </a:p>
      </dsp:txBody>
      <dsp:txXfrm>
        <a:off x="5133154" y="840745"/>
        <a:ext cx="1808856" cy="1266199"/>
      </dsp:txXfrm>
    </dsp:sp>
    <dsp:sp modelId="{714EC67F-F21D-7049-8BB4-9E275873B731}">
      <dsp:nvSpPr>
        <dsp:cNvPr id="0" name=""/>
        <dsp:cNvSpPr/>
      </dsp:nvSpPr>
      <dsp:spPr>
        <a:xfrm>
          <a:off x="6942010" y="840130"/>
          <a:ext cx="663247" cy="1266211"/>
        </a:xfrm>
        <a:prstGeom prst="chevron">
          <a:avLst>
            <a:gd name="adj" fmla="val 62310"/>
          </a:avLst>
        </a:prstGeom>
        <a:solidFill>
          <a:schemeClr val="accent5">
            <a:hueOff val="-7353345"/>
            <a:satOff val="-10228"/>
            <a:lumOff val="-392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A561B38-3BB0-D04B-BEDB-54BA87224CEF}">
      <dsp:nvSpPr>
        <dsp:cNvPr id="0" name=""/>
        <dsp:cNvSpPr/>
      </dsp:nvSpPr>
      <dsp:spPr>
        <a:xfrm>
          <a:off x="7605257" y="538666"/>
          <a:ext cx="4036471" cy="3815082"/>
        </a:xfrm>
        <a:prstGeom prst="ellipse">
          <a:avLst/>
        </a:prstGeom>
        <a:solidFill>
          <a:schemeClr val="accent5">
            <a:hueOff val="-7353345"/>
            <a:satOff val="-10228"/>
            <a:lumOff val="-392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fr-FR" sz="1800" kern="1200" dirty="0"/>
            <a:t>- </a:t>
          </a:r>
          <a:r>
            <a:rPr lang="fr-FR" sz="1800" b="1" kern="1200" dirty="0"/>
            <a:t>L’apprentissage des phonèmes et des graphèmes</a:t>
          </a:r>
        </a:p>
        <a:p>
          <a:pPr lvl="0" algn="l" defTabSz="800100">
            <a:lnSpc>
              <a:spcPct val="90000"/>
            </a:lnSpc>
            <a:spcBef>
              <a:spcPct val="0"/>
            </a:spcBef>
            <a:spcAft>
              <a:spcPct val="35000"/>
            </a:spcAft>
          </a:pPr>
          <a:r>
            <a:rPr lang="fr-FR" sz="1800" b="1" kern="1200" dirty="0"/>
            <a:t>-  Le vocabulaire</a:t>
          </a:r>
        </a:p>
        <a:p>
          <a:pPr lvl="0" algn="l" defTabSz="800100">
            <a:lnSpc>
              <a:spcPct val="90000"/>
            </a:lnSpc>
            <a:spcBef>
              <a:spcPct val="0"/>
            </a:spcBef>
            <a:spcAft>
              <a:spcPct val="35000"/>
            </a:spcAft>
          </a:pPr>
          <a:r>
            <a:rPr lang="fr-FR" sz="1800" b="1" kern="1200" dirty="0"/>
            <a:t>-  La lecture de phrases et de textes</a:t>
          </a:r>
        </a:p>
        <a:p>
          <a:pPr lvl="0" algn="l" defTabSz="800100">
            <a:lnSpc>
              <a:spcPct val="90000"/>
            </a:lnSpc>
            <a:spcBef>
              <a:spcPct val="0"/>
            </a:spcBef>
            <a:spcAft>
              <a:spcPct val="35000"/>
            </a:spcAft>
          </a:pPr>
          <a:r>
            <a:rPr lang="fr-FR" sz="1800" b="1" kern="1200" dirty="0"/>
            <a:t>- La copie et la dictée</a:t>
          </a:r>
        </a:p>
        <a:p>
          <a:pPr lvl="0" algn="l" defTabSz="800100">
            <a:lnSpc>
              <a:spcPct val="90000"/>
            </a:lnSpc>
            <a:spcBef>
              <a:spcPct val="0"/>
            </a:spcBef>
            <a:spcAft>
              <a:spcPct val="35000"/>
            </a:spcAft>
          </a:pPr>
          <a:r>
            <a:rPr lang="fr-FR" sz="1800" b="1" kern="1200" dirty="0"/>
            <a:t>- La compréhension</a:t>
          </a:r>
        </a:p>
        <a:p>
          <a:pPr lvl="0" algn="l" defTabSz="800100">
            <a:lnSpc>
              <a:spcPct val="90000"/>
            </a:lnSpc>
            <a:spcBef>
              <a:spcPct val="0"/>
            </a:spcBef>
            <a:spcAft>
              <a:spcPct val="35000"/>
            </a:spcAft>
          </a:pPr>
          <a:r>
            <a:rPr lang="fr-FR" sz="1800" b="1" kern="1200" dirty="0"/>
            <a:t>- L’entrainement pour automatiser</a:t>
          </a:r>
        </a:p>
      </dsp:txBody>
      <dsp:txXfrm>
        <a:off x="8196384" y="1097372"/>
        <a:ext cx="2854217" cy="2697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7A44D-2A88-4332-B131-EBFE4AE5E4A1}">
      <dsp:nvSpPr>
        <dsp:cNvPr id="0" name=""/>
        <dsp:cNvSpPr/>
      </dsp:nvSpPr>
      <dsp:spPr>
        <a:xfrm>
          <a:off x="0" y="2042574"/>
          <a:ext cx="2085809" cy="104290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fr-FR" sz="4400" kern="1200" dirty="0" smtClean="0"/>
            <a:t>LIRE</a:t>
          </a:r>
          <a:endParaRPr lang="fr-FR" sz="4400" kern="1200" dirty="0"/>
        </a:p>
      </dsp:txBody>
      <dsp:txXfrm>
        <a:off x="30546" y="2073120"/>
        <a:ext cx="2024717" cy="981812"/>
      </dsp:txXfrm>
    </dsp:sp>
    <dsp:sp modelId="{8A609676-4A54-44CD-B1C8-F950CB028F13}">
      <dsp:nvSpPr>
        <dsp:cNvPr id="0" name=""/>
        <dsp:cNvSpPr/>
      </dsp:nvSpPr>
      <dsp:spPr>
        <a:xfrm rot="18034086">
          <a:off x="1677708" y="1832220"/>
          <a:ext cx="1660843" cy="33585"/>
        </a:xfrm>
        <a:custGeom>
          <a:avLst/>
          <a:gdLst/>
          <a:ahLst/>
          <a:cxnLst/>
          <a:rect l="0" t="0" r="0" b="0"/>
          <a:pathLst>
            <a:path>
              <a:moveTo>
                <a:pt x="0" y="16792"/>
              </a:moveTo>
              <a:lnTo>
                <a:pt x="1660843" y="16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2466609" y="1807491"/>
        <a:ext cx="83042" cy="83042"/>
      </dsp:txXfrm>
    </dsp:sp>
    <dsp:sp modelId="{DE05F4DA-086F-4BFF-B2FD-22C7327387A0}">
      <dsp:nvSpPr>
        <dsp:cNvPr id="0" name=""/>
        <dsp:cNvSpPr/>
      </dsp:nvSpPr>
      <dsp:spPr>
        <a:xfrm>
          <a:off x="2930451" y="612546"/>
          <a:ext cx="2981268" cy="104290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t>Identification des mots écrits</a:t>
          </a:r>
          <a:endParaRPr lang="fr-FR" sz="2400" kern="1200" dirty="0"/>
        </a:p>
      </dsp:txBody>
      <dsp:txXfrm>
        <a:off x="2960997" y="643092"/>
        <a:ext cx="2920176" cy="981812"/>
      </dsp:txXfrm>
    </dsp:sp>
    <dsp:sp modelId="{26A1FEB1-85A9-49EE-A286-EC851F476DFE}">
      <dsp:nvSpPr>
        <dsp:cNvPr id="0" name=""/>
        <dsp:cNvSpPr/>
      </dsp:nvSpPr>
      <dsp:spPr>
        <a:xfrm rot="19457599">
          <a:off x="5815145" y="817370"/>
          <a:ext cx="1027473" cy="33585"/>
        </a:xfrm>
        <a:custGeom>
          <a:avLst/>
          <a:gdLst/>
          <a:ahLst/>
          <a:cxnLst/>
          <a:rect l="0" t="0" r="0" b="0"/>
          <a:pathLst>
            <a:path>
              <a:moveTo>
                <a:pt x="0" y="16792"/>
              </a:moveTo>
              <a:lnTo>
                <a:pt x="1027473" y="167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03195" y="808476"/>
        <a:ext cx="51373" cy="51373"/>
      </dsp:txXfrm>
    </dsp:sp>
    <dsp:sp modelId="{D9177944-7744-42F4-AC88-FFB7D244595E}">
      <dsp:nvSpPr>
        <dsp:cNvPr id="0" name=""/>
        <dsp:cNvSpPr/>
      </dsp:nvSpPr>
      <dsp:spPr>
        <a:xfrm>
          <a:off x="6746044" y="12875"/>
          <a:ext cx="3790875" cy="104290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t>Association de graphèmes à des phonèmes</a:t>
          </a:r>
          <a:endParaRPr lang="fr-FR" sz="2400" kern="1200" dirty="0"/>
        </a:p>
      </dsp:txBody>
      <dsp:txXfrm>
        <a:off x="6776590" y="43421"/>
        <a:ext cx="3729783" cy="981812"/>
      </dsp:txXfrm>
    </dsp:sp>
    <dsp:sp modelId="{934FE024-E05F-4DE9-85D3-679277D8F1E0}">
      <dsp:nvSpPr>
        <dsp:cNvPr id="0" name=""/>
        <dsp:cNvSpPr/>
      </dsp:nvSpPr>
      <dsp:spPr>
        <a:xfrm rot="2142401">
          <a:off x="5815145" y="1417041"/>
          <a:ext cx="1027473" cy="33585"/>
        </a:xfrm>
        <a:custGeom>
          <a:avLst/>
          <a:gdLst/>
          <a:ahLst/>
          <a:cxnLst/>
          <a:rect l="0" t="0" r="0" b="0"/>
          <a:pathLst>
            <a:path>
              <a:moveTo>
                <a:pt x="0" y="16792"/>
              </a:moveTo>
              <a:lnTo>
                <a:pt x="1027473" y="167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03195" y="1408146"/>
        <a:ext cx="51373" cy="51373"/>
      </dsp:txXfrm>
    </dsp:sp>
    <dsp:sp modelId="{6D819326-0632-4385-80DB-619924C94F14}">
      <dsp:nvSpPr>
        <dsp:cNvPr id="0" name=""/>
        <dsp:cNvSpPr/>
      </dsp:nvSpPr>
      <dsp:spPr>
        <a:xfrm>
          <a:off x="6746044" y="1212216"/>
          <a:ext cx="3761549" cy="104290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t>Reconnaissance directe de la forme orthographique</a:t>
          </a:r>
          <a:endParaRPr lang="fr-FR" sz="2400" kern="1200" dirty="0"/>
        </a:p>
      </dsp:txBody>
      <dsp:txXfrm>
        <a:off x="6776590" y="1242762"/>
        <a:ext cx="3700457" cy="981812"/>
      </dsp:txXfrm>
    </dsp:sp>
    <dsp:sp modelId="{20C5254F-C706-4A83-AF0D-3A089899F2E6}">
      <dsp:nvSpPr>
        <dsp:cNvPr id="0" name=""/>
        <dsp:cNvSpPr/>
      </dsp:nvSpPr>
      <dsp:spPr>
        <a:xfrm rot="3565914">
          <a:off x="1677708" y="3262248"/>
          <a:ext cx="1660843" cy="33585"/>
        </a:xfrm>
        <a:custGeom>
          <a:avLst/>
          <a:gdLst/>
          <a:ahLst/>
          <a:cxnLst/>
          <a:rect l="0" t="0" r="0" b="0"/>
          <a:pathLst>
            <a:path>
              <a:moveTo>
                <a:pt x="0" y="16792"/>
              </a:moveTo>
              <a:lnTo>
                <a:pt x="1660843" y="167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2466609" y="3237520"/>
        <a:ext cx="83042" cy="83042"/>
      </dsp:txXfrm>
    </dsp:sp>
    <dsp:sp modelId="{2B67F76E-EDFF-4193-B40D-A27AAE3128D5}">
      <dsp:nvSpPr>
        <dsp:cNvPr id="0" name=""/>
        <dsp:cNvSpPr/>
      </dsp:nvSpPr>
      <dsp:spPr>
        <a:xfrm>
          <a:off x="2930451" y="3472603"/>
          <a:ext cx="3032600" cy="104290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t>Compréhension</a:t>
          </a:r>
          <a:endParaRPr lang="fr-FR" sz="2400" kern="1200" dirty="0"/>
        </a:p>
      </dsp:txBody>
      <dsp:txXfrm>
        <a:off x="2960997" y="3503149"/>
        <a:ext cx="2971508" cy="981812"/>
      </dsp:txXfrm>
    </dsp:sp>
    <dsp:sp modelId="{F36758B1-62AF-4ED9-9C86-6BB8339046AD}">
      <dsp:nvSpPr>
        <dsp:cNvPr id="0" name=""/>
        <dsp:cNvSpPr/>
      </dsp:nvSpPr>
      <dsp:spPr>
        <a:xfrm>
          <a:off x="5963052" y="3977262"/>
          <a:ext cx="834323" cy="33585"/>
        </a:xfrm>
        <a:custGeom>
          <a:avLst/>
          <a:gdLst/>
          <a:ahLst/>
          <a:cxnLst/>
          <a:rect l="0" t="0" r="0" b="0"/>
          <a:pathLst>
            <a:path>
              <a:moveTo>
                <a:pt x="0" y="16792"/>
              </a:moveTo>
              <a:lnTo>
                <a:pt x="834323" y="167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59355" y="3973197"/>
        <a:ext cx="41716" cy="41716"/>
      </dsp:txXfrm>
    </dsp:sp>
    <dsp:sp modelId="{0F535ECB-B022-446E-950F-3CE86D23B5D3}">
      <dsp:nvSpPr>
        <dsp:cNvPr id="0" name=""/>
        <dsp:cNvSpPr/>
      </dsp:nvSpPr>
      <dsp:spPr>
        <a:xfrm>
          <a:off x="6797375" y="2411556"/>
          <a:ext cx="3692905" cy="316499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fr-FR" sz="1800" kern="1200" dirty="0" smtClean="0"/>
            <a:t>- Activer la signification des mots</a:t>
          </a:r>
        </a:p>
        <a:p>
          <a:pPr lvl="0" algn="l" defTabSz="800100">
            <a:lnSpc>
              <a:spcPct val="90000"/>
            </a:lnSpc>
            <a:spcBef>
              <a:spcPct val="0"/>
            </a:spcBef>
            <a:spcAft>
              <a:spcPct val="35000"/>
            </a:spcAft>
          </a:pPr>
          <a:r>
            <a:rPr lang="fr-FR" sz="1800" kern="1200" dirty="0" smtClean="0"/>
            <a:t>- Comprendre leur mise en relation dans la phrase</a:t>
          </a:r>
        </a:p>
        <a:p>
          <a:pPr lvl="0" algn="l" defTabSz="800100">
            <a:lnSpc>
              <a:spcPct val="90000"/>
            </a:lnSpc>
            <a:spcBef>
              <a:spcPct val="0"/>
            </a:spcBef>
            <a:spcAft>
              <a:spcPct val="35000"/>
            </a:spcAft>
          </a:pPr>
          <a:r>
            <a:rPr lang="fr-FR" sz="1800" kern="1200" dirty="0" smtClean="0"/>
            <a:t>- Établir des liens entre les phrases</a:t>
          </a:r>
        </a:p>
        <a:p>
          <a:pPr lvl="0" algn="l" defTabSz="800100">
            <a:lnSpc>
              <a:spcPct val="90000"/>
            </a:lnSpc>
            <a:spcBef>
              <a:spcPct val="0"/>
            </a:spcBef>
            <a:spcAft>
              <a:spcPct val="35000"/>
            </a:spcAft>
          </a:pPr>
          <a:r>
            <a:rPr lang="fr-FR" sz="1800" kern="1200" dirty="0" smtClean="0"/>
            <a:t>- Connaissances des différents types de textes</a:t>
          </a:r>
        </a:p>
        <a:p>
          <a:pPr lvl="0" algn="l" defTabSz="800100">
            <a:lnSpc>
              <a:spcPct val="90000"/>
            </a:lnSpc>
            <a:spcBef>
              <a:spcPct val="0"/>
            </a:spcBef>
            <a:spcAft>
              <a:spcPct val="35000"/>
            </a:spcAft>
          </a:pPr>
          <a:r>
            <a:rPr lang="fr-FR" sz="1800" kern="1200" dirty="0" smtClean="0"/>
            <a:t>- Contrôler sa compréhension</a:t>
          </a:r>
          <a:endParaRPr lang="fr-FR" sz="1800" kern="1200" dirty="0"/>
        </a:p>
      </dsp:txBody>
      <dsp:txXfrm>
        <a:off x="6890075" y="2504256"/>
        <a:ext cx="3507505" cy="29795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A0B2-37D4-C34B-BC4F-13B7917AEB12}">
      <dsp:nvSpPr>
        <dsp:cNvPr id="0" name=""/>
        <dsp:cNvSpPr/>
      </dsp:nvSpPr>
      <dsp:spPr>
        <a:xfrm>
          <a:off x="-6147686" y="-940558"/>
          <a:ext cx="7318084" cy="7318084"/>
        </a:xfrm>
        <a:prstGeom prst="blockArc">
          <a:avLst>
            <a:gd name="adj1" fmla="val 18900000"/>
            <a:gd name="adj2" fmla="val 2700000"/>
            <a:gd name="adj3" fmla="val 295"/>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EBD0AD-047F-B441-83C5-02406B94CE72}">
      <dsp:nvSpPr>
        <dsp:cNvPr id="0" name=""/>
        <dsp:cNvSpPr/>
      </dsp:nvSpPr>
      <dsp:spPr>
        <a:xfrm>
          <a:off x="435834" y="286310"/>
          <a:ext cx="10386268" cy="57240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346" tIns="58420" rIns="58420" bIns="58420" numCol="1" spcCol="1270" anchor="ctr" anchorCtr="0">
          <a:noAutofit/>
        </a:bodyPr>
        <a:lstStyle/>
        <a:p>
          <a:pPr lvl="0" algn="l" defTabSz="1022350">
            <a:lnSpc>
              <a:spcPct val="90000"/>
            </a:lnSpc>
            <a:spcBef>
              <a:spcPct val="0"/>
            </a:spcBef>
            <a:spcAft>
              <a:spcPct val="35000"/>
            </a:spcAft>
          </a:pPr>
          <a:r>
            <a:rPr kumimoji="0" lang="fr-FR" sz="2300" b="1" i="0" u="none" strike="noStrike" kern="1200" cap="none" spc="0" normalizeH="0" baseline="0" noProof="0" dirty="0">
              <a:ln>
                <a:noFill/>
              </a:ln>
              <a:solidFill>
                <a:prstClr val="black"/>
              </a:solidFill>
              <a:effectLst/>
              <a:uLnTx/>
              <a:uFillTx/>
              <a:latin typeface="Calibri"/>
              <a:ea typeface="+mn-ea"/>
              <a:cs typeface="+mn-cs"/>
            </a:rPr>
            <a:t>Décoder et construire du sens </a:t>
          </a:r>
          <a:r>
            <a:rPr kumimoji="0" lang="fr-FR" sz="2300" b="0" i="0" u="none" strike="noStrike" kern="1200" cap="none" spc="0" normalizeH="0" baseline="0" noProof="0" dirty="0">
              <a:ln>
                <a:noFill/>
              </a:ln>
              <a:solidFill>
                <a:prstClr val="black"/>
              </a:solidFill>
              <a:effectLst/>
              <a:uLnTx/>
              <a:uFillTx/>
              <a:latin typeface="Calibri"/>
              <a:ea typeface="+mn-ea"/>
              <a:cs typeface="+mn-cs"/>
            </a:rPr>
            <a:t>: des objectifs poursuivis de façon simultanée</a:t>
          </a:r>
          <a:endParaRPr lang="fr-FR" sz="2300" kern="1200" dirty="0"/>
        </a:p>
      </dsp:txBody>
      <dsp:txXfrm>
        <a:off x="435834" y="286310"/>
        <a:ext cx="10386268" cy="572403"/>
      </dsp:txXfrm>
    </dsp:sp>
    <dsp:sp modelId="{6AC45542-DF9F-4943-BB42-D624D7A007C9}">
      <dsp:nvSpPr>
        <dsp:cNvPr id="0" name=""/>
        <dsp:cNvSpPr/>
      </dsp:nvSpPr>
      <dsp:spPr>
        <a:xfrm>
          <a:off x="78082" y="214760"/>
          <a:ext cx="715504" cy="71550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B2735B-6009-9543-9A07-C4200D0B9320}">
      <dsp:nvSpPr>
        <dsp:cNvPr id="0" name=""/>
        <dsp:cNvSpPr/>
      </dsp:nvSpPr>
      <dsp:spPr>
        <a:xfrm>
          <a:off x="906676" y="1144807"/>
          <a:ext cx="9915427" cy="57240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346" tIns="58420" rIns="58420" bIns="58420" numCol="1" spcCol="1270" anchor="ctr" anchorCtr="0">
          <a:noAutofit/>
        </a:bodyPr>
        <a:lstStyle/>
        <a:p>
          <a:pPr lvl="0" algn="l" defTabSz="1022350">
            <a:lnSpc>
              <a:spcPct val="90000"/>
            </a:lnSpc>
            <a:spcBef>
              <a:spcPct val="0"/>
            </a:spcBef>
            <a:spcAft>
              <a:spcPct val="35000"/>
            </a:spcAft>
            <a:buClrTx/>
            <a:buSzTx/>
            <a:buFontTx/>
            <a:buNone/>
          </a:pPr>
          <a:r>
            <a:rPr kumimoji="0" lang="fr-FR" sz="2300" b="0" i="0" u="none" strike="noStrike" kern="1200" cap="none" spc="0" normalizeH="0" baseline="0" noProof="0" dirty="0">
              <a:ln>
                <a:noFill/>
              </a:ln>
              <a:solidFill>
                <a:prstClr val="black"/>
              </a:solidFill>
              <a:effectLst/>
              <a:uLnTx/>
              <a:uFillTx/>
              <a:latin typeface="Calibri"/>
              <a:ea typeface="+mn-ea"/>
              <a:cs typeface="+mn-cs"/>
            </a:rPr>
            <a:t>Amener l’élève à se construire une </a:t>
          </a:r>
          <a:r>
            <a:rPr kumimoji="0" lang="fr-FR" sz="2300" b="1" i="0" u="none" strike="noStrike" kern="1200" cap="none" spc="0" normalizeH="0" baseline="0" noProof="0" dirty="0">
              <a:ln>
                <a:noFill/>
              </a:ln>
              <a:solidFill>
                <a:prstClr val="black"/>
              </a:solidFill>
              <a:effectLst/>
              <a:uLnTx/>
              <a:uFillTx/>
              <a:latin typeface="Calibri"/>
              <a:ea typeface="+mn-ea"/>
              <a:cs typeface="+mn-cs"/>
            </a:rPr>
            <a:t>représentation mentale </a:t>
          </a:r>
          <a:r>
            <a:rPr kumimoji="0" lang="fr-FR" sz="2300" b="0" i="0" u="none" strike="noStrike" kern="1200" cap="none" spc="0" normalizeH="0" baseline="0" noProof="0" dirty="0">
              <a:ln>
                <a:noFill/>
              </a:ln>
              <a:solidFill>
                <a:prstClr val="black"/>
              </a:solidFill>
              <a:effectLst/>
              <a:uLnTx/>
              <a:uFillTx/>
              <a:latin typeface="Calibri"/>
              <a:ea typeface="+mn-ea"/>
              <a:cs typeface="+mn-cs"/>
            </a:rPr>
            <a:t>cohérente du texte</a:t>
          </a:r>
          <a:endParaRPr lang="fr-FR" sz="2300" kern="1200" dirty="0"/>
        </a:p>
      </dsp:txBody>
      <dsp:txXfrm>
        <a:off x="906676" y="1144807"/>
        <a:ext cx="9915427" cy="572403"/>
      </dsp:txXfrm>
    </dsp:sp>
    <dsp:sp modelId="{76B85983-427D-DF4E-8660-89A797729C1C}">
      <dsp:nvSpPr>
        <dsp:cNvPr id="0" name=""/>
        <dsp:cNvSpPr/>
      </dsp:nvSpPr>
      <dsp:spPr>
        <a:xfrm>
          <a:off x="548923" y="1073257"/>
          <a:ext cx="715504" cy="71550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2DACD2-4E15-0D4E-8F7F-C073F91040C0}">
      <dsp:nvSpPr>
        <dsp:cNvPr id="0" name=""/>
        <dsp:cNvSpPr/>
      </dsp:nvSpPr>
      <dsp:spPr>
        <a:xfrm>
          <a:off x="1121980" y="2003305"/>
          <a:ext cx="9700123" cy="57240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346" tIns="58420" rIns="58420" bIns="58420" numCol="1" spcCol="1270" anchor="ctr" anchorCtr="0">
          <a:noAutofit/>
        </a:bodyPr>
        <a:lstStyle/>
        <a:p>
          <a:pPr lvl="0" algn="l" defTabSz="1022350">
            <a:lnSpc>
              <a:spcPct val="90000"/>
            </a:lnSpc>
            <a:spcBef>
              <a:spcPct val="0"/>
            </a:spcBef>
            <a:spcAft>
              <a:spcPct val="35000"/>
            </a:spcAft>
            <a:buClrTx/>
            <a:buSzTx/>
            <a:buFontTx/>
            <a:buNone/>
          </a:pPr>
          <a:r>
            <a:rPr kumimoji="0" lang="fr-FR" sz="2300" b="1" i="0" u="none" strike="noStrike" kern="1200" cap="none" spc="0" normalizeH="0" baseline="0" noProof="0" dirty="0">
              <a:ln>
                <a:noFill/>
              </a:ln>
              <a:solidFill>
                <a:prstClr val="black"/>
              </a:solidFill>
              <a:effectLst/>
              <a:uLnTx/>
              <a:uFillTx/>
              <a:latin typeface="Calibri"/>
              <a:ea typeface="+mn-ea"/>
              <a:cs typeface="+mn-cs"/>
            </a:rPr>
            <a:t>Echanger oralement </a:t>
          </a:r>
          <a:r>
            <a:rPr kumimoji="0" lang="fr-FR" sz="2300" b="0" i="0" u="none" strike="noStrike" kern="1200" cap="none" spc="0" normalizeH="0" baseline="0" noProof="0" dirty="0">
              <a:ln>
                <a:noFill/>
              </a:ln>
              <a:solidFill>
                <a:prstClr val="black"/>
              </a:solidFill>
              <a:effectLst/>
              <a:uLnTx/>
              <a:uFillTx/>
              <a:latin typeface="Calibri"/>
              <a:ea typeface="+mn-ea"/>
              <a:cs typeface="+mn-cs"/>
            </a:rPr>
            <a:t>à partir des textes et structurer ces échanges </a:t>
          </a:r>
          <a:endParaRPr lang="fr-FR" sz="2300" kern="1200" dirty="0"/>
        </a:p>
      </dsp:txBody>
      <dsp:txXfrm>
        <a:off x="1121980" y="2003305"/>
        <a:ext cx="9700123" cy="572403"/>
      </dsp:txXfrm>
    </dsp:sp>
    <dsp:sp modelId="{F251FEE9-B7FF-CB48-AF5B-46ED93663028}">
      <dsp:nvSpPr>
        <dsp:cNvPr id="0" name=""/>
        <dsp:cNvSpPr/>
      </dsp:nvSpPr>
      <dsp:spPr>
        <a:xfrm>
          <a:off x="764227" y="1931754"/>
          <a:ext cx="715504" cy="71550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03DEF8-23E1-AD42-A04C-DABE25E8BBC6}">
      <dsp:nvSpPr>
        <dsp:cNvPr id="0" name=""/>
        <dsp:cNvSpPr/>
      </dsp:nvSpPr>
      <dsp:spPr>
        <a:xfrm>
          <a:off x="1121980" y="2861258"/>
          <a:ext cx="9700123" cy="57240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346" tIns="58420" rIns="58420" bIns="58420" numCol="1" spcCol="1270" anchor="ctr" anchorCtr="0">
          <a:noAutofit/>
        </a:bodyPr>
        <a:lstStyle/>
        <a:p>
          <a:pPr lvl="0" algn="l" defTabSz="1022350">
            <a:lnSpc>
              <a:spcPct val="90000"/>
            </a:lnSpc>
            <a:spcBef>
              <a:spcPct val="0"/>
            </a:spcBef>
            <a:spcAft>
              <a:spcPct val="35000"/>
            </a:spcAft>
            <a:buClrTx/>
            <a:buSzTx/>
            <a:buFontTx/>
            <a:buNone/>
          </a:pPr>
          <a:r>
            <a:rPr kumimoji="0" lang="fr-FR" sz="2300" b="0" i="0" u="none" strike="noStrike" kern="1200" cap="none" spc="0" normalizeH="0" baseline="0" noProof="0" dirty="0">
              <a:ln>
                <a:noFill/>
              </a:ln>
              <a:solidFill>
                <a:prstClr val="black"/>
              </a:solidFill>
              <a:effectLst/>
              <a:uLnTx/>
              <a:uFillTx/>
              <a:latin typeface="Calibri"/>
              <a:ea typeface="+mn-ea"/>
              <a:cs typeface="+mn-cs"/>
            </a:rPr>
            <a:t>Enseigner les </a:t>
          </a:r>
          <a:r>
            <a:rPr kumimoji="0" lang="fr-FR" sz="2300" b="1" i="0" u="none" strike="noStrike" kern="1200" cap="none" spc="0" normalizeH="0" baseline="0" noProof="0" dirty="0">
              <a:ln>
                <a:noFill/>
              </a:ln>
              <a:solidFill>
                <a:prstClr val="black"/>
              </a:solidFill>
              <a:effectLst/>
              <a:uLnTx/>
              <a:uFillTx/>
              <a:latin typeface="Calibri"/>
              <a:ea typeface="+mn-ea"/>
              <a:cs typeface="+mn-cs"/>
            </a:rPr>
            <a:t>inférences</a:t>
          </a:r>
          <a:r>
            <a:rPr kumimoji="0" lang="fr-FR" sz="2300" b="0" i="0" u="none" strike="noStrike" kern="1200" cap="none" spc="0" normalizeH="0" baseline="0" noProof="0" dirty="0">
              <a:ln>
                <a:noFill/>
              </a:ln>
              <a:solidFill>
                <a:prstClr val="black"/>
              </a:solidFill>
              <a:effectLst/>
              <a:uLnTx/>
              <a:uFillTx/>
              <a:latin typeface="Calibri"/>
              <a:ea typeface="+mn-ea"/>
              <a:cs typeface="+mn-cs"/>
            </a:rPr>
            <a:t> et apprendre à </a:t>
          </a:r>
          <a:r>
            <a:rPr kumimoji="0" lang="fr-FR" sz="2300" b="1" i="0" u="none" strike="noStrike" kern="1200" cap="none" spc="0" normalizeH="0" baseline="0" noProof="0" dirty="0">
              <a:ln>
                <a:noFill/>
              </a:ln>
              <a:solidFill>
                <a:prstClr val="black"/>
              </a:solidFill>
              <a:effectLst/>
              <a:uLnTx/>
              <a:uFillTx/>
              <a:latin typeface="Calibri"/>
              <a:ea typeface="+mn-ea"/>
              <a:cs typeface="+mn-cs"/>
            </a:rPr>
            <a:t>contrôler</a:t>
          </a:r>
          <a:r>
            <a:rPr kumimoji="0" lang="fr-FR" sz="2300" b="0" i="0" u="none" strike="noStrike" kern="1200" cap="none" spc="0" normalizeH="0" baseline="0" noProof="0" dirty="0">
              <a:ln>
                <a:noFill/>
              </a:ln>
              <a:solidFill>
                <a:prstClr val="black"/>
              </a:solidFill>
              <a:effectLst/>
              <a:uLnTx/>
              <a:uFillTx/>
              <a:latin typeface="Calibri"/>
              <a:ea typeface="+mn-ea"/>
              <a:cs typeface="+mn-cs"/>
            </a:rPr>
            <a:t> sa lecture</a:t>
          </a:r>
          <a:endParaRPr lang="fr-FR" sz="2300" kern="1200" dirty="0"/>
        </a:p>
      </dsp:txBody>
      <dsp:txXfrm>
        <a:off x="1121980" y="2861258"/>
        <a:ext cx="9700123" cy="572403"/>
      </dsp:txXfrm>
    </dsp:sp>
    <dsp:sp modelId="{7AF2244E-EB1D-B543-BD19-2924F1D5928B}">
      <dsp:nvSpPr>
        <dsp:cNvPr id="0" name=""/>
        <dsp:cNvSpPr/>
      </dsp:nvSpPr>
      <dsp:spPr>
        <a:xfrm>
          <a:off x="764227" y="2789708"/>
          <a:ext cx="715504" cy="71550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525CC-DE99-AD47-9DA9-1B5C88617910}">
      <dsp:nvSpPr>
        <dsp:cNvPr id="0" name=""/>
        <dsp:cNvSpPr/>
      </dsp:nvSpPr>
      <dsp:spPr>
        <a:xfrm>
          <a:off x="906676" y="3719756"/>
          <a:ext cx="9915427" cy="57240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346" tIns="58420" rIns="58420" bIns="58420" numCol="1" spcCol="1270" anchor="ctr" anchorCtr="0">
          <a:noAutofit/>
        </a:bodyPr>
        <a:lstStyle/>
        <a:p>
          <a:pPr lvl="0" algn="l" defTabSz="1022350">
            <a:lnSpc>
              <a:spcPct val="90000"/>
            </a:lnSpc>
            <a:spcBef>
              <a:spcPct val="0"/>
            </a:spcBef>
            <a:spcAft>
              <a:spcPct val="35000"/>
            </a:spcAft>
            <a:buClrTx/>
            <a:buSzTx/>
            <a:buFontTx/>
            <a:buNone/>
          </a:pPr>
          <a:r>
            <a:rPr kumimoji="0" lang="fr-FR" sz="2300" i="0" u="none" strike="noStrike" kern="1200" cap="none" spc="0" normalizeH="0" baseline="0" noProof="0" dirty="0">
              <a:ln>
                <a:noFill/>
              </a:ln>
              <a:solidFill>
                <a:prstClr val="black"/>
              </a:solidFill>
              <a:effectLst/>
              <a:uLnTx/>
              <a:uFillTx/>
              <a:latin typeface="Calibri"/>
              <a:ea typeface="+mn-ea"/>
              <a:cs typeface="+mn-cs"/>
            </a:rPr>
            <a:t>Exercer</a:t>
          </a:r>
          <a:r>
            <a:rPr kumimoji="0" lang="fr-FR" sz="2300" b="0" i="0" u="none" strike="noStrike" kern="1200" cap="none" spc="0" normalizeH="0" baseline="0" noProof="0" dirty="0">
              <a:ln>
                <a:noFill/>
              </a:ln>
              <a:solidFill>
                <a:prstClr val="black"/>
              </a:solidFill>
              <a:effectLst/>
              <a:uLnTx/>
              <a:uFillTx/>
              <a:latin typeface="Calibri"/>
              <a:ea typeface="+mn-ea"/>
              <a:cs typeface="+mn-cs"/>
            </a:rPr>
            <a:t> la lecture à </a:t>
          </a:r>
          <a:r>
            <a:rPr kumimoji="0" lang="fr-FR" sz="2300" b="1" i="0" u="none" strike="noStrike" kern="1200" cap="none" spc="0" normalizeH="0" baseline="0" noProof="0" dirty="0">
              <a:ln>
                <a:noFill/>
              </a:ln>
              <a:solidFill>
                <a:prstClr val="black"/>
              </a:solidFill>
              <a:effectLst/>
              <a:uLnTx/>
              <a:uFillTx/>
              <a:latin typeface="Calibri"/>
              <a:ea typeface="+mn-ea"/>
              <a:cs typeface="+mn-cs"/>
            </a:rPr>
            <a:t>haute voix</a:t>
          </a:r>
          <a:endParaRPr lang="fr-FR" sz="2300" kern="1200" dirty="0"/>
        </a:p>
      </dsp:txBody>
      <dsp:txXfrm>
        <a:off x="906676" y="3719756"/>
        <a:ext cx="9915427" cy="572403"/>
      </dsp:txXfrm>
    </dsp:sp>
    <dsp:sp modelId="{88CD4BB5-9FC0-9C47-AC05-ABFA3B86D299}">
      <dsp:nvSpPr>
        <dsp:cNvPr id="0" name=""/>
        <dsp:cNvSpPr/>
      </dsp:nvSpPr>
      <dsp:spPr>
        <a:xfrm>
          <a:off x="548923" y="3648205"/>
          <a:ext cx="715504" cy="71550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41BD92-0A34-8046-8399-7A990CD4B8D7}">
      <dsp:nvSpPr>
        <dsp:cNvPr id="0" name=""/>
        <dsp:cNvSpPr/>
      </dsp:nvSpPr>
      <dsp:spPr>
        <a:xfrm>
          <a:off x="435834" y="4578253"/>
          <a:ext cx="10386268" cy="57240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4346" tIns="58420" rIns="58420" bIns="58420" numCol="1" spcCol="1270" anchor="ctr" anchorCtr="0">
          <a:noAutofit/>
        </a:bodyPr>
        <a:lstStyle/>
        <a:p>
          <a:pPr lvl="0" algn="l" defTabSz="1022350">
            <a:lnSpc>
              <a:spcPct val="90000"/>
            </a:lnSpc>
            <a:spcBef>
              <a:spcPct val="0"/>
            </a:spcBef>
            <a:spcAft>
              <a:spcPct val="35000"/>
            </a:spcAft>
            <a:buClrTx/>
            <a:buSzTx/>
            <a:buFontTx/>
            <a:buNone/>
          </a:pPr>
          <a:r>
            <a:rPr kumimoji="0" lang="fr-FR" sz="2300" b="1" i="0" u="none" strike="noStrike" kern="1200" cap="none" spc="0" normalizeH="0" baseline="0" noProof="0">
              <a:ln>
                <a:noFill/>
              </a:ln>
              <a:solidFill>
                <a:prstClr val="black"/>
              </a:solidFill>
              <a:effectLst/>
              <a:uLnTx/>
              <a:uFillTx/>
              <a:latin typeface="Calibri"/>
              <a:ea typeface="+mn-ea"/>
              <a:cs typeface="+mn-cs"/>
            </a:rPr>
            <a:t>Réutiliser</a:t>
          </a:r>
          <a:r>
            <a:rPr kumimoji="0" lang="fr-FR" sz="2300" b="0" i="0" u="none" strike="noStrike" kern="1200" cap="none" spc="0" normalizeH="0" baseline="0" noProof="0">
              <a:ln>
                <a:noFill/>
              </a:ln>
              <a:solidFill>
                <a:prstClr val="black"/>
              </a:solidFill>
              <a:effectLst/>
              <a:uLnTx/>
              <a:uFillTx/>
              <a:latin typeface="Calibri"/>
              <a:ea typeface="+mn-ea"/>
              <a:cs typeface="+mn-cs"/>
            </a:rPr>
            <a:t> toutes ces démarches pour devenir un lecteur autonome</a:t>
          </a:r>
          <a:endParaRPr lang="fr-FR" sz="2300" kern="1200" dirty="0"/>
        </a:p>
      </dsp:txBody>
      <dsp:txXfrm>
        <a:off x="435834" y="4578253"/>
        <a:ext cx="10386268" cy="572403"/>
      </dsp:txXfrm>
    </dsp:sp>
    <dsp:sp modelId="{E87A3B91-3AEA-CD4F-85A8-1538047F98F5}">
      <dsp:nvSpPr>
        <dsp:cNvPr id="0" name=""/>
        <dsp:cNvSpPr/>
      </dsp:nvSpPr>
      <dsp:spPr>
        <a:xfrm>
          <a:off x="78082" y="4506702"/>
          <a:ext cx="715504" cy="71550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A0B2-37D4-C34B-BC4F-13B7917AEB12}">
      <dsp:nvSpPr>
        <dsp:cNvPr id="0" name=""/>
        <dsp:cNvSpPr/>
      </dsp:nvSpPr>
      <dsp:spPr>
        <a:xfrm>
          <a:off x="-4187383" y="-642540"/>
          <a:ext cx="4989385" cy="4989385"/>
        </a:xfrm>
        <a:prstGeom prst="blockArc">
          <a:avLst>
            <a:gd name="adj1" fmla="val 18900000"/>
            <a:gd name="adj2" fmla="val 2700000"/>
            <a:gd name="adj3" fmla="val 433"/>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6BED79-7B20-6345-81D3-3CAFD3D47D81}">
      <dsp:nvSpPr>
        <dsp:cNvPr id="0" name=""/>
        <dsp:cNvSpPr/>
      </dsp:nvSpPr>
      <dsp:spPr>
        <a:xfrm>
          <a:off x="515771" y="370430"/>
          <a:ext cx="8836576" cy="7408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058" tIns="55880" rIns="55880" bIns="55880" numCol="1" spcCol="1270" anchor="ctr" anchorCtr="0">
          <a:noAutofit/>
        </a:bodyPr>
        <a:lstStyle/>
        <a:p>
          <a:pPr lvl="0" algn="l" defTabSz="977900">
            <a:lnSpc>
              <a:spcPct val="90000"/>
            </a:lnSpc>
            <a:spcBef>
              <a:spcPct val="0"/>
            </a:spcBef>
            <a:spcAft>
              <a:spcPct val="35000"/>
            </a:spcAft>
            <a:buClrTx/>
            <a:buSzTx/>
            <a:buFontTx/>
            <a:buNone/>
          </a:pPr>
          <a:r>
            <a:rPr kumimoji="0" lang="fr-FR" sz="2200" b="0" i="0" u="none" strike="noStrike" kern="1200" cap="none" spc="0" normalizeH="0" baseline="0" noProof="0">
              <a:ln>
                <a:noFill/>
              </a:ln>
              <a:solidFill>
                <a:prstClr val="black"/>
              </a:solidFill>
              <a:effectLst/>
              <a:uLnTx/>
              <a:uFillTx/>
              <a:latin typeface="+mn-lt"/>
              <a:ea typeface="+mn-ea"/>
              <a:cs typeface="+mn-cs"/>
            </a:rPr>
            <a:t>Mettre les textes en </a:t>
          </a:r>
          <a:r>
            <a:rPr kumimoji="0" lang="fr-FR" sz="2200" b="1" i="0" u="none" strike="noStrike" kern="1200" cap="none" spc="0" normalizeH="0" baseline="0" noProof="0">
              <a:ln>
                <a:noFill/>
              </a:ln>
              <a:solidFill>
                <a:prstClr val="black"/>
              </a:solidFill>
              <a:effectLst/>
              <a:uLnTx/>
              <a:uFillTx/>
              <a:latin typeface="+mn-lt"/>
              <a:ea typeface="+mn-ea"/>
              <a:cs typeface="+mn-cs"/>
            </a:rPr>
            <a:t>relation</a:t>
          </a:r>
          <a:r>
            <a:rPr kumimoji="0" lang="fr-FR" sz="2200" b="0" i="0" u="none" strike="noStrike" kern="1200" cap="none" spc="0" normalizeH="0" baseline="0" noProof="0">
              <a:ln>
                <a:noFill/>
              </a:ln>
              <a:solidFill>
                <a:prstClr val="black"/>
              </a:solidFill>
              <a:effectLst/>
              <a:uLnTx/>
              <a:uFillTx/>
              <a:latin typeface="+mn-lt"/>
              <a:ea typeface="+mn-ea"/>
              <a:cs typeface="+mn-cs"/>
            </a:rPr>
            <a:t> avec ses propres connaissances</a:t>
          </a:r>
          <a:endParaRPr lang="fr-FR" sz="2200" kern="1200"/>
        </a:p>
      </dsp:txBody>
      <dsp:txXfrm>
        <a:off x="515771" y="370430"/>
        <a:ext cx="8836576" cy="740861"/>
      </dsp:txXfrm>
    </dsp:sp>
    <dsp:sp modelId="{6F183E19-C9BA-4342-87BD-3848BACC5F1F}">
      <dsp:nvSpPr>
        <dsp:cNvPr id="0" name=""/>
        <dsp:cNvSpPr/>
      </dsp:nvSpPr>
      <dsp:spPr>
        <a:xfrm>
          <a:off x="52733" y="277822"/>
          <a:ext cx="926076" cy="92607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40C334-6C11-2844-A32E-A399495FDEC0}">
      <dsp:nvSpPr>
        <dsp:cNvPr id="0" name=""/>
        <dsp:cNvSpPr/>
      </dsp:nvSpPr>
      <dsp:spPr>
        <a:xfrm>
          <a:off x="785074" y="1481722"/>
          <a:ext cx="8567273" cy="7408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058" tIns="55880" rIns="55880" bIns="55880" numCol="1" spcCol="1270" anchor="ctr" anchorCtr="0">
          <a:noAutofit/>
        </a:bodyPr>
        <a:lstStyle/>
        <a:p>
          <a:pPr lvl="0" algn="l" defTabSz="977900">
            <a:lnSpc>
              <a:spcPct val="90000"/>
            </a:lnSpc>
            <a:spcBef>
              <a:spcPct val="0"/>
            </a:spcBef>
            <a:spcAft>
              <a:spcPct val="35000"/>
            </a:spcAft>
          </a:pPr>
          <a:r>
            <a:rPr kumimoji="0" lang="fr-FR" sz="2200" b="0" i="0" u="none" strike="noStrike" kern="1200" cap="none" spc="0" normalizeH="0" baseline="0" noProof="0">
              <a:ln>
                <a:noFill/>
              </a:ln>
              <a:solidFill>
                <a:prstClr val="black"/>
              </a:solidFill>
              <a:effectLst/>
              <a:uLnTx/>
              <a:uFillTx/>
              <a:latin typeface="+mn-lt"/>
              <a:ea typeface="+mn-ea"/>
              <a:cs typeface="+mn-cs"/>
            </a:rPr>
            <a:t>Mobiliser des </a:t>
          </a:r>
          <a:r>
            <a:rPr kumimoji="0" lang="fr-FR" sz="2200" b="1" i="0" u="none" strike="noStrike" kern="1200" cap="none" spc="0" normalizeH="0" baseline="0" noProof="0">
              <a:ln>
                <a:noFill/>
              </a:ln>
              <a:solidFill>
                <a:prstClr val="black"/>
              </a:solidFill>
              <a:effectLst/>
              <a:uLnTx/>
              <a:uFillTx/>
              <a:latin typeface="+mn-lt"/>
              <a:ea typeface="+mn-ea"/>
              <a:cs typeface="+mn-cs"/>
            </a:rPr>
            <a:t>expériences</a:t>
          </a:r>
          <a:r>
            <a:rPr kumimoji="0" lang="fr-FR" sz="2200" b="0" i="0" u="none" strike="noStrike" kern="1200" cap="none" spc="0" normalizeH="0" baseline="0" noProof="0">
              <a:ln>
                <a:noFill/>
              </a:ln>
              <a:solidFill>
                <a:prstClr val="black"/>
              </a:solidFill>
              <a:effectLst/>
              <a:uLnTx/>
              <a:uFillTx/>
              <a:latin typeface="+mn-lt"/>
              <a:ea typeface="+mn-ea"/>
              <a:cs typeface="+mn-cs"/>
            </a:rPr>
            <a:t> antérieures de lecture et des connaissances qui en sont issues</a:t>
          </a:r>
          <a:endParaRPr kumimoji="0" lang="fr-FR" sz="2200" b="0" i="0" u="none" strike="noStrike" kern="1200" cap="none" spc="0" normalizeH="0" baseline="0" noProof="0" dirty="0">
            <a:ln>
              <a:noFill/>
            </a:ln>
            <a:solidFill>
              <a:prstClr val="black"/>
            </a:solidFill>
            <a:effectLst/>
            <a:uLnTx/>
            <a:uFillTx/>
            <a:latin typeface="+mn-lt"/>
            <a:ea typeface="+mn-ea"/>
            <a:cs typeface="+mn-cs"/>
          </a:endParaRPr>
        </a:p>
      </dsp:txBody>
      <dsp:txXfrm>
        <a:off x="785074" y="1481722"/>
        <a:ext cx="8567273" cy="740861"/>
      </dsp:txXfrm>
    </dsp:sp>
    <dsp:sp modelId="{D1A7A9AC-0F5D-7C4C-BBF1-F84F1521CD26}">
      <dsp:nvSpPr>
        <dsp:cNvPr id="0" name=""/>
        <dsp:cNvSpPr/>
      </dsp:nvSpPr>
      <dsp:spPr>
        <a:xfrm>
          <a:off x="322036" y="1389114"/>
          <a:ext cx="926076" cy="92607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AF5D9D-FFEA-9741-8335-FBCCC701956E}">
      <dsp:nvSpPr>
        <dsp:cNvPr id="0" name=""/>
        <dsp:cNvSpPr/>
      </dsp:nvSpPr>
      <dsp:spPr>
        <a:xfrm>
          <a:off x="515771" y="2593013"/>
          <a:ext cx="8836576" cy="7408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058" tIns="55880" rIns="55880" bIns="55880" numCol="1" spcCol="1270" anchor="ctr" anchorCtr="0">
          <a:noAutofit/>
        </a:bodyPr>
        <a:lstStyle/>
        <a:p>
          <a:pPr lvl="0" algn="l" defTabSz="977900">
            <a:lnSpc>
              <a:spcPct val="90000"/>
            </a:lnSpc>
            <a:spcBef>
              <a:spcPct val="0"/>
            </a:spcBef>
            <a:spcAft>
              <a:spcPct val="35000"/>
            </a:spcAft>
          </a:pPr>
          <a:r>
            <a:rPr kumimoji="0" lang="fr-FR" sz="2200" b="0" i="0" u="none" strike="noStrike" kern="1200" cap="none" spc="0" normalizeH="0" baseline="0" noProof="0">
              <a:ln>
                <a:noFill/>
              </a:ln>
              <a:solidFill>
                <a:prstClr val="black"/>
              </a:solidFill>
              <a:effectLst/>
              <a:uLnTx/>
              <a:uFillTx/>
              <a:latin typeface="+mn-lt"/>
              <a:ea typeface="+mn-ea"/>
              <a:cs typeface="+mn-cs"/>
            </a:rPr>
            <a:t>Mobiliser des </a:t>
          </a:r>
          <a:r>
            <a:rPr kumimoji="0" lang="fr-FR" sz="2200" b="1" i="0" u="none" strike="noStrike" kern="1200" cap="none" spc="0" normalizeH="0" baseline="0" noProof="0">
              <a:ln>
                <a:noFill/>
              </a:ln>
              <a:solidFill>
                <a:prstClr val="black"/>
              </a:solidFill>
              <a:effectLst/>
              <a:uLnTx/>
              <a:uFillTx/>
              <a:latin typeface="+mn-lt"/>
              <a:ea typeface="+mn-ea"/>
              <a:cs typeface="+mn-cs"/>
            </a:rPr>
            <a:t>connaissances</a:t>
          </a:r>
          <a:r>
            <a:rPr kumimoji="0" lang="fr-FR" sz="2200" b="0" i="0" u="none" strike="noStrike" kern="1200" cap="none" spc="0" normalizeH="0" baseline="0" noProof="0">
              <a:ln>
                <a:noFill/>
              </a:ln>
              <a:solidFill>
                <a:prstClr val="black"/>
              </a:solidFill>
              <a:effectLst/>
              <a:uLnTx/>
              <a:uFillTx/>
              <a:latin typeface="+mn-lt"/>
              <a:ea typeface="+mn-ea"/>
              <a:cs typeface="+mn-cs"/>
            </a:rPr>
            <a:t> portant sur l’univers évoqué par les textes</a:t>
          </a:r>
          <a:endParaRPr kumimoji="0" lang="fr-FR" sz="2200" b="0" i="0" u="none" strike="noStrike" kern="1200" cap="none" spc="0" normalizeH="0" baseline="0" noProof="0" dirty="0">
            <a:ln>
              <a:noFill/>
            </a:ln>
            <a:solidFill>
              <a:prstClr val="black"/>
            </a:solidFill>
            <a:effectLst/>
            <a:uLnTx/>
            <a:uFillTx/>
            <a:latin typeface="+mn-lt"/>
            <a:ea typeface="+mn-ea"/>
            <a:cs typeface="+mn-cs"/>
          </a:endParaRPr>
        </a:p>
      </dsp:txBody>
      <dsp:txXfrm>
        <a:off x="515771" y="2593013"/>
        <a:ext cx="8836576" cy="740861"/>
      </dsp:txXfrm>
    </dsp:sp>
    <dsp:sp modelId="{571F7713-40A7-CC44-9F40-9A4D75F16ECF}">
      <dsp:nvSpPr>
        <dsp:cNvPr id="0" name=""/>
        <dsp:cNvSpPr/>
      </dsp:nvSpPr>
      <dsp:spPr>
        <a:xfrm>
          <a:off x="52733" y="2500405"/>
          <a:ext cx="926076" cy="92607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4A85B1F9-B200-4FED-8534-7049C43E4447}" type="datetimeFigureOut">
              <a:rPr lang="fr-FR" smtClean="0"/>
              <a:t>08/04/2019</a:t>
            </a:fld>
            <a:endParaRPr lang="fr-FR"/>
          </a:p>
        </p:txBody>
      </p:sp>
      <p:sp>
        <p:nvSpPr>
          <p:cNvPr id="4" name="Espace réservé de l'image des diapositives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74413249-89BA-40A1-853C-5A9FE9FCD4A9}" type="slidenum">
              <a:rPr lang="fr-FR" smtClean="0"/>
              <a:t>‹N°›</a:t>
            </a:fld>
            <a:endParaRPr lang="fr-FR"/>
          </a:p>
        </p:txBody>
      </p:sp>
    </p:spTree>
    <p:extLst>
      <p:ext uri="{BB962C8B-B14F-4D97-AF65-F5344CB8AC3E}">
        <p14:creationId xmlns:p14="http://schemas.microsoft.com/office/powerpoint/2010/main" val="128510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etudes-litteraires.com/bac-francais/charles-perrault.php"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1</a:t>
            </a:fld>
            <a:endParaRPr lang="fr-FR"/>
          </a:p>
        </p:txBody>
      </p:sp>
    </p:spTree>
    <p:extLst>
      <p:ext uri="{BB962C8B-B14F-4D97-AF65-F5344CB8AC3E}">
        <p14:creationId xmlns:p14="http://schemas.microsoft.com/office/powerpoint/2010/main" val="606787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Fonctionne avec Open office. </a:t>
            </a:r>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10</a:t>
            </a:fld>
            <a:endParaRPr lang="fr-FR" dirty="0"/>
          </a:p>
        </p:txBody>
      </p:sp>
    </p:spTree>
    <p:extLst>
      <p:ext uri="{BB962C8B-B14F-4D97-AF65-F5344CB8AC3E}">
        <p14:creationId xmlns:p14="http://schemas.microsoft.com/office/powerpoint/2010/main" val="136247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11</a:t>
            </a:fld>
            <a:endParaRPr lang="fr-FR"/>
          </a:p>
        </p:txBody>
      </p:sp>
    </p:spTree>
    <p:extLst>
      <p:ext uri="{BB962C8B-B14F-4D97-AF65-F5344CB8AC3E}">
        <p14:creationId xmlns:p14="http://schemas.microsoft.com/office/powerpoint/2010/main" val="2689608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existe</a:t>
            </a:r>
            <a:r>
              <a:rPr lang="fr-FR" baseline="0" dirty="0" smtClean="0"/>
              <a:t> plusieurs moyens d’aider les élèves à encoder : utilisation d’étiquettes, dictées, situations de production d’écrits.</a:t>
            </a:r>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12</a:t>
            </a:fld>
            <a:endParaRPr lang="fr-FR" dirty="0"/>
          </a:p>
        </p:txBody>
      </p:sp>
    </p:spTree>
    <p:extLst>
      <p:ext uri="{BB962C8B-B14F-4D97-AF65-F5344CB8AC3E}">
        <p14:creationId xmlns:p14="http://schemas.microsoft.com/office/powerpoint/2010/main" val="2593531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13</a:t>
            </a:fld>
            <a:endParaRPr lang="fr-FR" dirty="0"/>
          </a:p>
        </p:txBody>
      </p:sp>
    </p:spTree>
    <p:extLst>
      <p:ext uri="{BB962C8B-B14F-4D97-AF65-F5344CB8AC3E}">
        <p14:creationId xmlns:p14="http://schemas.microsoft.com/office/powerpoint/2010/main" val="1401336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Outil traditionnel:</a:t>
            </a:r>
            <a:r>
              <a:rPr lang="fr-FR" baseline="0" dirty="0" smtClean="0"/>
              <a:t> l’affichage mural. </a:t>
            </a:r>
          </a:p>
          <a:p>
            <a:r>
              <a:rPr lang="fr-FR" baseline="0" dirty="0" smtClean="0"/>
              <a:t>Soit on choisit de n’afficher que les graphies étudiées au fur et à mesure de l’année, soit au contraire, on décide de mettre un affichage complet dès le début dans le but d’habituer les enfants à s’y référer rapidement dans le but de trouver des solutions pour écrire des messages.</a:t>
            </a:r>
          </a:p>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14</a:t>
            </a:fld>
            <a:endParaRPr lang="fr-FR" dirty="0"/>
          </a:p>
        </p:txBody>
      </p:sp>
    </p:spTree>
    <p:extLst>
      <p:ext uri="{BB962C8B-B14F-4D97-AF65-F5344CB8AC3E}">
        <p14:creationId xmlns:p14="http://schemas.microsoft.com/office/powerpoint/2010/main" val="3346967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Des outils exploitables en petit groupes,  ateliers ou de manière individuelle (carnet) ce qui permet une plus grande autonomie de l’élève.</a:t>
            </a:r>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15</a:t>
            </a:fld>
            <a:endParaRPr lang="fr-FR" dirty="0"/>
          </a:p>
        </p:txBody>
      </p:sp>
    </p:spTree>
    <p:extLst>
      <p:ext uri="{BB962C8B-B14F-4D97-AF65-F5344CB8AC3E}">
        <p14:creationId xmlns:p14="http://schemas.microsoft.com/office/powerpoint/2010/main" val="61168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a:t>
            </a:r>
            <a:r>
              <a:rPr lang="fr-FR" baseline="0" dirty="0" smtClean="0"/>
              <a:t> outils ont l’avantage de permettre une exploitation en lecture et en écriture. C’est aussi un bon moyen de différencier (étayage) lors d’activité de dictée de sons.</a:t>
            </a:r>
          </a:p>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16</a:t>
            </a:fld>
            <a:endParaRPr lang="fr-FR" dirty="0"/>
          </a:p>
        </p:txBody>
      </p:sp>
    </p:spTree>
    <p:extLst>
      <p:ext uri="{BB962C8B-B14F-4D97-AF65-F5344CB8AC3E}">
        <p14:creationId xmlns:p14="http://schemas.microsoft.com/office/powerpoint/2010/main" val="172780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nos élèves écrivent-ils ? </a:t>
            </a:r>
            <a:r>
              <a:rPr lang="fr-FR" b="1" dirty="0" smtClean="0"/>
              <a:t>Lors des activités de copie, de dictées, de graphisme/écriture, de production d’écrits. Ces 4 composantes</a:t>
            </a:r>
            <a:r>
              <a:rPr lang="fr-FR" b="1" baseline="0" dirty="0" smtClean="0"/>
              <a:t> doivent être sollicitées quotidiennement. </a:t>
            </a:r>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17</a:t>
            </a:fld>
            <a:endParaRPr lang="fr-FR"/>
          </a:p>
        </p:txBody>
      </p:sp>
    </p:spTree>
    <p:extLst>
      <p:ext uri="{BB962C8B-B14F-4D97-AF65-F5344CB8AC3E}">
        <p14:creationId xmlns:p14="http://schemas.microsoft.com/office/powerpoint/2010/main" val="2278877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18</a:t>
            </a:fld>
            <a:endParaRPr lang="fr-FR"/>
          </a:p>
        </p:txBody>
      </p:sp>
    </p:spTree>
    <p:extLst>
      <p:ext uri="{BB962C8B-B14F-4D97-AF65-F5344CB8AC3E}">
        <p14:creationId xmlns:p14="http://schemas.microsoft.com/office/powerpoint/2010/main" val="304957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L’équilibre entre les textes et les illustrations doit être respecté. Les images agré­mentent le contenu de la page mais peuvent être des distracteurs pour les jeunes élèves et diminuer significativement la part de texte contenu dans un manuel.</a:t>
            </a:r>
          </a:p>
          <a:p>
            <a:r>
              <a:rPr lang="fr-FR" sz="1200" kern="1200" dirty="0" smtClean="0">
                <a:solidFill>
                  <a:schemeClr val="tx1"/>
                </a:solidFill>
                <a:effectLst/>
                <a:latin typeface="+mn-lt"/>
                <a:ea typeface="+mn-ea"/>
                <a:cs typeface="+mn-cs"/>
              </a:rPr>
              <a:t>Le contenu du manuel doit prendre appui sur un lexique qui tienne compte de la fré­quence d’usage des mots.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19</a:t>
            </a:fld>
            <a:endParaRPr lang="fr-FR" dirty="0"/>
          </a:p>
        </p:txBody>
      </p:sp>
    </p:spTree>
    <p:extLst>
      <p:ext uri="{BB962C8B-B14F-4D97-AF65-F5344CB8AC3E}">
        <p14:creationId xmlns:p14="http://schemas.microsoft.com/office/powerpoint/2010/main" val="93256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est intéressant</a:t>
            </a:r>
            <a:r>
              <a:rPr lang="fr-FR" baseline="0" dirty="0" smtClean="0"/>
              <a:t> et significatif de constater, en lisant le sommaire, que la lecture et l’écriture sont traitées conjointement. On ne peut séparer le fait d’apprendre à lire et écrire, l’un et l’autre se nourrissent et se renforcent. </a:t>
            </a:r>
          </a:p>
          <a:p>
            <a:r>
              <a:rPr lang="fr-FR" sz="1200" b="1" dirty="0" smtClean="0">
                <a:solidFill>
                  <a:srgbClr val="FF0000"/>
                </a:solidFill>
              </a:rPr>
              <a:t>SAVOIR LIRE</a:t>
            </a:r>
          </a:p>
          <a:p>
            <a:r>
              <a:rPr lang="fr-FR" sz="1200" dirty="0" smtClean="0">
                <a:solidFill>
                  <a:srgbClr val="0070C0"/>
                </a:solidFill>
              </a:rPr>
              <a:t>Identifier les mots:</a:t>
            </a:r>
          </a:p>
          <a:p>
            <a:r>
              <a:rPr lang="fr-FR" sz="1200" dirty="0" smtClean="0"/>
              <a:t>                   -décodage ou reconnaissance de la forme orthographique</a:t>
            </a:r>
          </a:p>
          <a:p>
            <a:r>
              <a:rPr lang="fr-FR" sz="1200" dirty="0" smtClean="0"/>
              <a:t>                   -automatisation (fluence)</a:t>
            </a:r>
          </a:p>
          <a:p>
            <a:r>
              <a:rPr lang="fr-FR" sz="1200" dirty="0" smtClean="0">
                <a:solidFill>
                  <a:srgbClr val="0070C0"/>
                </a:solidFill>
              </a:rPr>
              <a:t>Comprendre</a:t>
            </a:r>
          </a:p>
          <a:p>
            <a:r>
              <a:rPr lang="fr-FR" sz="1200" dirty="0" smtClean="0"/>
              <a:t>                   -enseignement spécifique explicite dès la maternelle</a:t>
            </a:r>
          </a:p>
          <a:p>
            <a:r>
              <a:rPr lang="fr-FR" sz="1200" dirty="0" smtClean="0"/>
              <a:t>                   -le sens des mots, les relations entre les mots et phrases en appui sur des connaissances linguistiques et des inférences, des relations entre le texte et les connaissances du lecteur, savoir</a:t>
            </a:r>
            <a:r>
              <a:rPr lang="fr-FR" sz="1200" baseline="0" dirty="0" smtClean="0"/>
              <a:t> mobiliser l’</a:t>
            </a:r>
            <a:r>
              <a:rPr lang="fr-FR" sz="1200" dirty="0" smtClean="0"/>
              <a:t> attention et la mémorisation et  faire des réajustements (aller et retour dans le texte).</a:t>
            </a:r>
          </a:p>
          <a:p>
            <a:endParaRPr lang="fr-FR" sz="1200" dirty="0" smtClean="0">
              <a:solidFill>
                <a:srgbClr val="FF0000"/>
              </a:solidFill>
            </a:endParaRPr>
          </a:p>
          <a:p>
            <a:r>
              <a:rPr lang="fr-FR" sz="1200" b="1" dirty="0" smtClean="0">
                <a:solidFill>
                  <a:srgbClr val="FF0000"/>
                </a:solidFill>
              </a:rPr>
              <a:t>SAVOIR ECRIRE</a:t>
            </a:r>
            <a:endParaRPr lang="fr-FR" sz="1200" dirty="0" smtClean="0"/>
          </a:p>
          <a:p>
            <a:r>
              <a:rPr lang="fr-FR" sz="1200" dirty="0" smtClean="0"/>
              <a:t>-</a:t>
            </a:r>
            <a:r>
              <a:rPr lang="fr-FR" sz="1200" dirty="0" smtClean="0">
                <a:solidFill>
                  <a:srgbClr val="0070C0"/>
                </a:solidFill>
              </a:rPr>
              <a:t>encoder</a:t>
            </a:r>
          </a:p>
          <a:p>
            <a:r>
              <a:rPr lang="fr-FR" sz="1200" dirty="0" smtClean="0"/>
              <a:t>-connaitre </a:t>
            </a:r>
            <a:r>
              <a:rPr lang="fr-FR" sz="1200" dirty="0" smtClean="0">
                <a:solidFill>
                  <a:srgbClr val="0070C0"/>
                </a:solidFill>
              </a:rPr>
              <a:t>l’orthographe lexicale et grammaticale</a:t>
            </a:r>
          </a:p>
          <a:p>
            <a:r>
              <a:rPr lang="fr-FR" sz="1200" dirty="0" smtClean="0"/>
              <a:t>-maitriser le </a:t>
            </a:r>
            <a:r>
              <a:rPr lang="fr-FR" sz="1200" dirty="0" smtClean="0">
                <a:solidFill>
                  <a:srgbClr val="0070C0"/>
                </a:solidFill>
              </a:rPr>
              <a:t>geste graphique en cursive</a:t>
            </a:r>
          </a:p>
          <a:p>
            <a:r>
              <a:rPr lang="fr-FR" sz="1200" dirty="0" smtClean="0"/>
              <a:t>-</a:t>
            </a:r>
            <a:r>
              <a:rPr lang="fr-FR" sz="1200" dirty="0" smtClean="0">
                <a:solidFill>
                  <a:srgbClr val="0070C0"/>
                </a:solidFill>
              </a:rPr>
              <a:t>rédiger</a:t>
            </a:r>
            <a:r>
              <a:rPr lang="fr-FR" sz="1200" dirty="0" smtClean="0"/>
              <a:t> des textes de formes variées, </a:t>
            </a:r>
            <a:r>
              <a:rPr lang="fr-FR" sz="1200" dirty="0" smtClean="0">
                <a:solidFill>
                  <a:srgbClr val="0070C0"/>
                </a:solidFill>
              </a:rPr>
              <a:t>planifier et réviser</a:t>
            </a:r>
          </a:p>
          <a:p>
            <a:r>
              <a:rPr lang="fr-FR" sz="1200" dirty="0" smtClean="0"/>
              <a:t>-effets bénéfiques des dictées et productions d’écrits sur la compréhension dès le CP</a:t>
            </a:r>
          </a:p>
          <a:p>
            <a:endParaRPr lang="fr-FR" sz="120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2</a:t>
            </a:fld>
            <a:endParaRPr lang="fr-FR" dirty="0"/>
          </a:p>
        </p:txBody>
      </p:sp>
    </p:spTree>
    <p:extLst>
      <p:ext uri="{BB962C8B-B14F-4D97-AF65-F5344CB8AC3E}">
        <p14:creationId xmlns:p14="http://schemas.microsoft.com/office/powerpoint/2010/main" val="1105239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20</a:t>
            </a:fld>
            <a:endParaRPr lang="fr-FR"/>
          </a:p>
        </p:txBody>
      </p:sp>
    </p:spTree>
    <p:extLst>
      <p:ext uri="{BB962C8B-B14F-4D97-AF65-F5344CB8AC3E}">
        <p14:creationId xmlns:p14="http://schemas.microsoft.com/office/powerpoint/2010/main" val="164330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Méthode </a:t>
            </a:r>
            <a:r>
              <a:rPr lang="fr-FR" b="1" dirty="0" err="1" smtClean="0"/>
              <a:t>Kimamila</a:t>
            </a:r>
            <a:r>
              <a:rPr lang="fr-FR" b="1" dirty="0" smtClean="0"/>
              <a:t>, fin de période 1, édition 2018</a:t>
            </a:r>
            <a:endParaRPr lang="fr-FR" dirty="0" smtClean="0"/>
          </a:p>
          <a:p>
            <a:r>
              <a:rPr lang="fr-FR" dirty="0" smtClean="0"/>
              <a:t>+ : </a:t>
            </a:r>
          </a:p>
          <a:p>
            <a:pPr marL="171450" indent="-171450">
              <a:buFontTx/>
              <a:buChar char="-"/>
            </a:pPr>
            <a:r>
              <a:rPr lang="fr-FR" dirty="0" smtClean="0"/>
              <a:t>La place accordée</a:t>
            </a:r>
            <a:r>
              <a:rPr lang="fr-FR" baseline="0" dirty="0" smtClean="0"/>
              <a:t> au décodage/à l’identification du graphème (1, 5, 8, 9) </a:t>
            </a:r>
          </a:p>
          <a:p>
            <a:pPr marL="0" indent="0">
              <a:buFontTx/>
              <a:buNone/>
            </a:pPr>
            <a:r>
              <a:rPr lang="fr-FR" baseline="0" dirty="0" smtClean="0"/>
              <a:t>-   Des mots/syllabes 100% déchiffrables.</a:t>
            </a:r>
          </a:p>
          <a:p>
            <a:pPr marL="171450" indent="-171450">
              <a:buFontTx/>
              <a:buChar char="-"/>
            </a:pPr>
            <a:r>
              <a:rPr lang="fr-FR" baseline="0" dirty="0" smtClean="0"/>
              <a:t>Production de syllabes (7)</a:t>
            </a:r>
          </a:p>
          <a:p>
            <a:pPr marL="171450" indent="-171450">
              <a:buFontTx/>
              <a:buChar char="-"/>
            </a:pPr>
            <a:r>
              <a:rPr lang="fr-FR" baseline="0" dirty="0" smtClean="0"/>
              <a:t>Utilisation des images assez pertinent : pas en situation de lecture</a:t>
            </a:r>
          </a:p>
          <a:p>
            <a:pPr marL="171450" indent="-171450">
              <a:buFontTx/>
              <a:buChar char="-"/>
            </a:pPr>
            <a:r>
              <a:rPr lang="fr-FR" baseline="0" dirty="0" smtClean="0"/>
              <a:t>dictée</a:t>
            </a:r>
          </a:p>
          <a:p>
            <a:pPr marL="0" indent="0">
              <a:buFontTx/>
              <a:buNone/>
            </a:pPr>
            <a:endParaRPr lang="fr-FR" baseline="0" dirty="0" smtClean="0"/>
          </a:p>
          <a:p>
            <a:pPr marL="0" indent="0">
              <a:buFontTx/>
              <a:buNone/>
            </a:pPr>
            <a:r>
              <a:rPr lang="fr-FR" baseline="0" dirty="0" smtClean="0"/>
              <a:t> -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 La place accordée à la copie, limitée (6 uniquement) = une copie de mots aurait été souhaitable : à renforcer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Absence de situation d’écriture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Place de l’EDL ? De la compréhension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Des activités d’encodage pauvres (elles gagneraient à être enrichies : exercices 10 et 4). </a:t>
            </a:r>
          </a:p>
          <a:p>
            <a:pPr marL="0" indent="0">
              <a:buFontTx/>
              <a:buNone/>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21</a:t>
            </a:fld>
            <a:endParaRPr lang="fr-FR"/>
          </a:p>
        </p:txBody>
      </p:sp>
    </p:spTree>
    <p:extLst>
      <p:ext uri="{BB962C8B-B14F-4D97-AF65-F5344CB8AC3E}">
        <p14:creationId xmlns:p14="http://schemas.microsoft.com/office/powerpoint/2010/main" val="3994380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Mona et ses amis,</a:t>
            </a:r>
            <a:r>
              <a:rPr lang="fr-FR" b="1" baseline="0" dirty="0" smtClean="0"/>
              <a:t> édition 2018, période 1</a:t>
            </a:r>
          </a:p>
          <a:p>
            <a:r>
              <a:rPr lang="fr-FR" b="1" baseline="0" dirty="0" smtClean="0"/>
              <a:t>+ : </a:t>
            </a:r>
          </a:p>
          <a:p>
            <a:pPr marL="171450" indent="-171450">
              <a:buFontTx/>
              <a:buChar char="-"/>
            </a:pPr>
            <a:r>
              <a:rPr lang="fr-FR" b="0" baseline="0" dirty="0" smtClean="0"/>
              <a:t>La production d’écrits prévue </a:t>
            </a:r>
          </a:p>
          <a:p>
            <a:pPr marL="171450" indent="-171450">
              <a:buFontTx/>
              <a:buChar char="-"/>
            </a:pPr>
            <a:r>
              <a:rPr lang="fr-FR" b="0" baseline="0" dirty="0" smtClean="0"/>
              <a:t>L’étude de la langue considérée</a:t>
            </a:r>
          </a:p>
          <a:p>
            <a:pPr marL="171450" indent="-171450">
              <a:buFontTx/>
              <a:buChar char="-"/>
            </a:pPr>
            <a:r>
              <a:rPr lang="fr-FR" b="0" baseline="0" dirty="0" smtClean="0"/>
              <a:t>L’intérêt accordé à la compréhension et au vocabulaire (activités de catégorisation notamment)</a:t>
            </a:r>
          </a:p>
          <a:p>
            <a:pPr marL="171450" indent="-171450">
              <a:buFontTx/>
              <a:buChar char="-"/>
            </a:pPr>
            <a:r>
              <a:rPr lang="fr-FR" b="1" baseline="0" dirty="0" smtClean="0"/>
              <a:t>: </a:t>
            </a:r>
          </a:p>
          <a:p>
            <a:pPr marL="171450" indent="-171450">
              <a:buFontTx/>
              <a:buChar char="-"/>
            </a:pPr>
            <a:r>
              <a:rPr lang="fr-FR" b="0" baseline="0" dirty="0" smtClean="0"/>
              <a:t>entrée par le phonème</a:t>
            </a:r>
          </a:p>
          <a:p>
            <a:pPr marL="171450" indent="-171450">
              <a:buFontTx/>
              <a:buChar char="-"/>
            </a:pPr>
            <a:r>
              <a:rPr lang="fr-FR" b="0" baseline="0" dirty="0" smtClean="0"/>
              <a:t>Le rythme d’étude sur les 9 premières semaines : seulement 8 graphèmes au terme de la période 1</a:t>
            </a:r>
          </a:p>
          <a:p>
            <a:pPr marL="171450" indent="-171450">
              <a:buFontTx/>
              <a:buChar char="-"/>
            </a:pPr>
            <a:r>
              <a:rPr lang="fr-FR" b="0" baseline="0" dirty="0" smtClean="0"/>
              <a:t>Les mots outils : nombreux : 17 au terme de la période 1, et pas toujours judicieux : a de il y a</a:t>
            </a:r>
          </a:p>
          <a:p>
            <a:pPr marL="171450" indent="-171450">
              <a:buFontTx/>
              <a:buChar char="-"/>
            </a:pPr>
            <a:r>
              <a:rPr lang="fr-FR" b="0" baseline="0" dirty="0" smtClean="0"/>
              <a:t>Le choix des mots référents permet d’avoir de sérieux doutes sur le 100% déchiffrable. </a:t>
            </a:r>
          </a:p>
          <a:p>
            <a:pPr marL="171450" indent="-171450">
              <a:buFontTx/>
              <a:buChar char="-"/>
            </a:pPr>
            <a:endParaRPr lang="fr-FR" b="0" baseline="0" dirty="0" smtClean="0"/>
          </a:p>
          <a:p>
            <a:endParaRPr lang="fr-FR" b="1"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22</a:t>
            </a:fld>
            <a:endParaRPr lang="fr-FR"/>
          </a:p>
        </p:txBody>
      </p:sp>
    </p:spTree>
    <p:extLst>
      <p:ext uri="{BB962C8B-B14F-4D97-AF65-F5344CB8AC3E}">
        <p14:creationId xmlns:p14="http://schemas.microsoft.com/office/powerpoint/2010/main" val="680652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23</a:t>
            </a:fld>
            <a:endParaRPr lang="fr-FR"/>
          </a:p>
        </p:txBody>
      </p:sp>
    </p:spTree>
    <p:extLst>
      <p:ext uri="{BB962C8B-B14F-4D97-AF65-F5344CB8AC3E}">
        <p14:creationId xmlns:p14="http://schemas.microsoft.com/office/powerpoint/2010/main" val="100251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l’affichage : rôle de</a:t>
            </a:r>
            <a:r>
              <a:rPr lang="fr-FR" baseline="0" dirty="0" smtClean="0"/>
              <a:t> celui-ci et organisation dans l’espace de la classe (Où regarder pour s’aider à lire et écrire) ; </a:t>
            </a:r>
          </a:p>
          <a:p>
            <a:r>
              <a:rPr lang="fr-FR" baseline="0" dirty="0" smtClean="0"/>
              <a:t>Sur l’aménagement de la classe : coin écoute, coin lecture/bibliothèque de classe, coin écriture ? Comment travailler par petits groupes ou ateliers différents etc…</a:t>
            </a:r>
          </a:p>
          <a:p>
            <a:endParaRPr lang="fr-FR" baseline="0" dirty="0" smtClean="0"/>
          </a:p>
          <a:p>
            <a:pPr marL="171450" indent="-171450">
              <a:buFontTx/>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24</a:t>
            </a:fld>
            <a:endParaRPr lang="fr-FR" dirty="0"/>
          </a:p>
        </p:txBody>
      </p:sp>
    </p:spTree>
    <p:extLst>
      <p:ext uri="{BB962C8B-B14F-4D97-AF65-F5344CB8AC3E}">
        <p14:creationId xmlns:p14="http://schemas.microsoft.com/office/powerpoint/2010/main" val="417189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92DEE-642A-734D-9888-2F6C341DE2F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03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 </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fr-FR"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92DEE-642A-734D-9888-2F6C341DE2F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460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005560E-53FF-418D-BAB9-3EE38837ECFF}" type="slidenum">
              <a:rPr lang="fr-FR" smtClean="0"/>
              <a:t>27</a:t>
            </a:fld>
            <a:endParaRPr lang="fr-FR"/>
          </a:p>
        </p:txBody>
      </p:sp>
    </p:spTree>
    <p:extLst>
      <p:ext uri="{BB962C8B-B14F-4D97-AF65-F5344CB8AC3E}">
        <p14:creationId xmlns:p14="http://schemas.microsoft.com/office/powerpoint/2010/main" val="1545483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Cas de textes lus à haute voix par le professeur </a:t>
            </a:r>
            <a:r>
              <a:rPr lang="fr-FR" b="1" baseline="0" dirty="0" smtClean="0"/>
              <a:t> ! </a:t>
            </a:r>
            <a:endParaRPr lang="fr-FR" b="1" dirty="0" smtClean="0"/>
          </a:p>
          <a:p>
            <a:r>
              <a:rPr lang="fr-FR" dirty="0" smtClean="0"/>
              <a:t>3) La pratique guidée:</a:t>
            </a:r>
          </a:p>
          <a:p>
            <a:r>
              <a:rPr lang="fr-FR" dirty="0" smtClean="0"/>
              <a:t>En guidant ces échanges oraux et grâce à des questions</a:t>
            </a:r>
            <a:r>
              <a:rPr lang="fr-FR" baseline="0" dirty="0" smtClean="0"/>
              <a:t> précises, </a:t>
            </a:r>
            <a:r>
              <a:rPr lang="fr-FR" sz="1200" b="0" i="0" u="none" strike="noStrike" kern="1200" baseline="0" dirty="0" smtClean="0">
                <a:solidFill>
                  <a:schemeClr val="tx1"/>
                </a:solidFill>
                <a:latin typeface="+mn-lt"/>
                <a:ea typeface="+mn-ea"/>
                <a:cs typeface="+mn-cs"/>
              </a:rPr>
              <a:t>le professeur veille à ce que les élèves questionnent de façon approfondie le contenu du texte, explicitent les anaphores, lèvent les inférences et mettent en mémoire les informations pertinentes : « Pourquoi ? », « Que pensez-vous de… ? », « Qu’est-ce qui vous fait dire cela ? », « En relisant, est-ce qu’on peut trouver une information qui nous aidera à résoudre ce problème ? », etc…</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C’est donc par son questionnement que le professeur amène les élèves à rechercher et à faire des liens entre les différentes informations du texte entendu.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Ces échanges et questionnements permettent ensuite d’aller au-delà du texte en cherchant à mettre en interaction des savoirs lexicaux et/ou des savoirs culturels évoqués par le texte.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4) Les corrections:</a:t>
            </a:r>
          </a:p>
          <a:p>
            <a:r>
              <a:rPr lang="fr-FR" sz="1200" b="0" i="0" u="none" strike="noStrike" kern="1200" baseline="0" dirty="0" smtClean="0">
                <a:solidFill>
                  <a:schemeClr val="tx1"/>
                </a:solidFill>
                <a:latin typeface="+mn-lt"/>
                <a:ea typeface="+mn-ea"/>
                <a:cs typeface="+mn-cs"/>
              </a:rPr>
              <a:t>Pour s’assurer de la correction de l’interprétation du texte lu et pour aider à l’installation d’un processus de représentation mentale cohérente de l’histoire entendue, le professeur propose à ses élèves de raconter, dessiner, puis/ou écrire ce qu’ils auront compris du texte en centrant leur attention sur un des points du récit, sur les personnages (ce qu’ils sont, ce qu’il font, ce qu’ils disent, ce qu’ils pensent et les liens qu’ils ont entre eux) ou sur la structuration de l’histoire (lieux, grandes étapes du récit).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L’une des manières les plus efficaces est de progresser dans le texte en demandant aux enfants de rappeler ce qui vient d’être lu et d’imaginer ce qui pourrait suivre.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Tout oubli, toute erreur de compréhension doivent être repris grâce à une discussion collective avec, éventuellement, retour au passage controversé. </a:t>
            </a:r>
            <a:r>
              <a:rPr lang="fr-FR" sz="1200" b="1" i="0" u="none" strike="noStrike" kern="1200" baseline="0" dirty="0" smtClean="0">
                <a:solidFill>
                  <a:schemeClr val="tx1"/>
                </a:solidFill>
                <a:latin typeface="+mn-lt"/>
                <a:ea typeface="+mn-ea"/>
                <a:cs typeface="+mn-cs"/>
              </a:rPr>
              <a:t>L’enseignant joue un rôle décisif dans la mesure où il accepte ou refuse les propositions des élèves. </a:t>
            </a:r>
          </a:p>
          <a:p>
            <a:endParaRPr lang="fr-FR" sz="1200" b="1"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En dernier lieu, le professeur procède à une organisation, une restructuration et </a:t>
            </a:r>
            <a:r>
              <a:rPr lang="fr-FR" sz="1200" b="1" i="0" u="none" strike="noStrike" kern="1200" baseline="0" dirty="0" smtClean="0">
                <a:solidFill>
                  <a:schemeClr val="tx1"/>
                </a:solidFill>
                <a:latin typeface="+mn-lt"/>
                <a:ea typeface="+mn-ea"/>
                <a:cs typeface="+mn-cs"/>
              </a:rPr>
              <a:t>une synthèse</a:t>
            </a:r>
            <a:r>
              <a:rPr lang="fr-FR" sz="1200" b="0" i="0" u="none" strike="noStrike" kern="1200" baseline="0" dirty="0" smtClean="0">
                <a:solidFill>
                  <a:schemeClr val="tx1"/>
                </a:solidFill>
                <a:latin typeface="+mn-lt"/>
                <a:ea typeface="+mn-ea"/>
                <a:cs typeface="+mn-cs"/>
              </a:rPr>
              <a:t> de ce qui sera à retenir. </a:t>
            </a:r>
          </a:p>
          <a:p>
            <a:r>
              <a:rPr lang="fr-FR" sz="1200" b="0" i="0" u="none" strike="noStrike" kern="1200" baseline="0" dirty="0" smtClean="0">
                <a:solidFill>
                  <a:schemeClr val="tx1"/>
                </a:solidFill>
                <a:latin typeface="+mn-lt"/>
                <a:ea typeface="+mn-ea"/>
                <a:cs typeface="+mn-cs"/>
              </a:rPr>
              <a:t>Le professeur guide un échange oral visant à installer définitivement les éléments de la compréhension du texte et à les faire mettre en mémoire. </a:t>
            </a:r>
          </a:p>
          <a:p>
            <a:r>
              <a:rPr lang="fr-FR" sz="1200" b="0" i="0" u="none" strike="noStrike" kern="1200" baseline="0" dirty="0" smtClean="0">
                <a:solidFill>
                  <a:schemeClr val="tx1"/>
                </a:solidFill>
                <a:latin typeface="+mn-lt"/>
                <a:ea typeface="+mn-ea"/>
                <a:cs typeface="+mn-cs"/>
              </a:rPr>
              <a:t>Cet échange oral se structure collectivement en un écrit (tableau, schéma, liste) afin de garder trace et de construire la trame narrative de l’histoire. </a:t>
            </a:r>
            <a:endParaRPr lang="fr-FR" sz="1200" b="1"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005560E-53FF-418D-BAB9-3EE38837ECFF}" type="slidenum">
              <a:rPr lang="fr-FR" smtClean="0"/>
              <a:t>28</a:t>
            </a:fld>
            <a:endParaRPr lang="fr-FR"/>
          </a:p>
        </p:txBody>
      </p:sp>
    </p:spTree>
    <p:extLst>
      <p:ext uri="{BB962C8B-B14F-4D97-AF65-F5344CB8AC3E}">
        <p14:creationId xmlns:p14="http://schemas.microsoft.com/office/powerpoint/2010/main" val="843023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a:t>
            </a:r>
            <a:r>
              <a:rPr lang="fr-FR" baseline="0" dirty="0" smtClean="0"/>
              <a:t> ressources poursuivent de nombreux buts définis dans le guide orange : les inférences, construire une représentation mentale, développer des stratégies de lecteurs par des retours réguliers au texte. </a:t>
            </a:r>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29</a:t>
            </a:fld>
            <a:endParaRPr lang="fr-FR"/>
          </a:p>
        </p:txBody>
      </p:sp>
    </p:spTree>
    <p:extLst>
      <p:ext uri="{BB962C8B-B14F-4D97-AF65-F5344CB8AC3E}">
        <p14:creationId xmlns:p14="http://schemas.microsoft.com/office/powerpoint/2010/main" val="3781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ritualisation des situations d’écriture </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a:t>
            </a:fld>
            <a:endParaRPr lang="fr-FR"/>
          </a:p>
        </p:txBody>
      </p:sp>
    </p:spTree>
    <p:extLst>
      <p:ext uri="{BB962C8B-B14F-4D97-AF65-F5344CB8AC3E}">
        <p14:creationId xmlns:p14="http://schemas.microsoft.com/office/powerpoint/2010/main" val="2138399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Pour évaluer : Le rappel de récit </a:t>
            </a:r>
            <a:r>
              <a:rPr lang="fr-FR" b="0" dirty="0" smtClean="0"/>
              <a:t>met en évidence les capacités de compréhension d’un élève après une lecture individuelle d’un texte. Serge </a:t>
            </a:r>
            <a:r>
              <a:rPr lang="fr-FR" b="0" dirty="0" err="1" smtClean="0"/>
              <a:t>Terwagne</a:t>
            </a:r>
            <a:r>
              <a:rPr lang="fr-FR" b="0" dirty="0" smtClean="0"/>
              <a:t> a  distingué six niveaux  progressifs de reformulation des histoires par les enfants en fonction de leurs  capacités et habiletés : </a:t>
            </a:r>
            <a:r>
              <a:rPr lang="fr-FR" b="1" dirty="0" smtClean="0"/>
              <a:t>page 98. </a:t>
            </a:r>
          </a:p>
          <a:p>
            <a:r>
              <a:rPr lang="fr-FR" b="0" dirty="0" smtClean="0"/>
              <a:t>Activités proposées pages</a:t>
            </a:r>
            <a:r>
              <a:rPr lang="fr-FR" b="0" baseline="0" dirty="0" smtClean="0"/>
              <a:t> 99-100</a:t>
            </a:r>
            <a:endParaRPr lang="fr-FR" b="0"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30</a:t>
            </a:fld>
            <a:endParaRPr lang="fr-FR"/>
          </a:p>
        </p:txBody>
      </p:sp>
    </p:spTree>
    <p:extLst>
      <p:ext uri="{BB962C8B-B14F-4D97-AF65-F5344CB8AC3E}">
        <p14:creationId xmlns:p14="http://schemas.microsoft.com/office/powerpoint/2010/main" val="1233075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EDL : pages 80 à 87 : </a:t>
            </a:r>
          </a:p>
          <a:p>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31</a:t>
            </a:fld>
            <a:endParaRPr lang="fr-FR"/>
          </a:p>
        </p:txBody>
      </p:sp>
    </p:spTree>
    <p:extLst>
      <p:ext uri="{BB962C8B-B14F-4D97-AF65-F5344CB8AC3E}">
        <p14:creationId xmlns:p14="http://schemas.microsoft.com/office/powerpoint/2010/main" val="1139725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peut expliquer la définition</a:t>
            </a:r>
            <a:r>
              <a:rPr lang="fr-FR" baseline="0" dirty="0" smtClean="0"/>
              <a:t> d’un mot ou la faire émerger à partir du contexte de la phrase et demander la définition en classe. </a:t>
            </a:r>
            <a:r>
              <a:rPr lang="fr-FR" dirty="0" smtClean="0"/>
              <a:t>On peut</a:t>
            </a:r>
            <a:r>
              <a:rPr lang="fr-FR" baseline="0" dirty="0" smtClean="0"/>
              <a:t> aussi expliquer le sens d’un mot, pendant des activités de lecture (ou d’écriture), en aidant à trouver, à l’intérieur de ce mot, une base, un radical connu sur lequel s’appuyer pour donner une définition (exemple: fleur, fleuriste, salade, saladier etc.). On utilise à la fois le radical et le contexte de lecture . Cela permet d’éveiller chez l’enfant une « conscience morphologique ». Diversifier et multiplier les interactions orales permet aux élèves d’observer et manipuler les mots. Toutes ces activités n’ont réellement de sens que si les élèves peuvent réinvestir les mots dans des activités orales ou écrites.</a:t>
            </a:r>
          </a:p>
          <a:p>
            <a:endParaRPr lang="fr-FR" baseline="0" dirty="0" smtClean="0"/>
          </a:p>
          <a:p>
            <a:r>
              <a:rPr lang="fr-FR" baseline="0" dirty="0" smtClean="0"/>
              <a:t>Pour approfondir : Micheline Cellier, Guide pour enseigner le vocabulaire à l’école élémentaire, Retz 2014.</a:t>
            </a:r>
          </a:p>
          <a:p>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32</a:t>
            </a:fld>
            <a:endParaRPr lang="fr-FR" dirty="0"/>
          </a:p>
        </p:txBody>
      </p:sp>
    </p:spTree>
    <p:extLst>
      <p:ext uri="{BB962C8B-B14F-4D97-AF65-F5344CB8AC3E}">
        <p14:creationId xmlns:p14="http://schemas.microsoft.com/office/powerpoint/2010/main" val="3250814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Découverte</a:t>
            </a:r>
            <a:r>
              <a:rPr lang="fr-FR" baseline="0" dirty="0" smtClean="0"/>
              <a:t> qui peut se faire dans des contexte variés : lecture, affiches, visites, écoutes…</a:t>
            </a:r>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33</a:t>
            </a:fld>
            <a:endParaRPr lang="fr-FR"/>
          </a:p>
        </p:txBody>
      </p:sp>
    </p:spTree>
    <p:extLst>
      <p:ext uri="{BB962C8B-B14F-4D97-AF65-F5344CB8AC3E}">
        <p14:creationId xmlns:p14="http://schemas.microsoft.com/office/powerpoint/2010/main" val="451940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34</a:t>
            </a:fld>
            <a:endParaRPr lang="fr-FR"/>
          </a:p>
        </p:txBody>
      </p:sp>
    </p:spTree>
    <p:extLst>
      <p:ext uri="{BB962C8B-B14F-4D97-AF65-F5344CB8AC3E}">
        <p14:creationId xmlns:p14="http://schemas.microsoft.com/office/powerpoint/2010/main" val="2326891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35</a:t>
            </a:fld>
            <a:endParaRPr lang="fr-FR"/>
          </a:p>
        </p:txBody>
      </p:sp>
    </p:spTree>
    <p:extLst>
      <p:ext uri="{BB962C8B-B14F-4D97-AF65-F5344CB8AC3E}">
        <p14:creationId xmlns:p14="http://schemas.microsoft.com/office/powerpoint/2010/main" val="186441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Relever tous les mots qui désignent</a:t>
            </a:r>
            <a:r>
              <a:rPr lang="fr-FR" b="1" baseline="0" dirty="0" smtClean="0"/>
              <a:t> le crapaud ! Ces mots sont prélevés puis catégorisés. Ils peuvent faire l’objet d’un travail spécifique : les mots autour de la joie (pour aborder les contraires et les synonymes), les mots de la même famille que « heureux » pour travailler la morphologie. </a:t>
            </a:r>
            <a:r>
              <a:rPr lang="fr-FR" dirty="0" smtClean="0"/>
              <a:t>Voici</a:t>
            </a:r>
            <a:r>
              <a:rPr lang="fr-FR" baseline="0" dirty="0" smtClean="0"/>
              <a:t> un autre exemple de « fleur » qui permet de décontextualiser les mots rencontrés dans l’album « Crapaud » de Ruth Brown volontairement construit autour de la notion de synonymes. Cette affiche permet de mettre en mémoire les mots de l’album, de les décontextualiser pour permettre aux élèves de les réinvestir dans d’autres situations, ici, une production d’écrit à partir le l’album « Le monstre poilu » de  H. Bichonnier et Pef. Ce travail a été effectué dans une classe de CE1.</a:t>
            </a:r>
          </a:p>
          <a:p>
            <a:r>
              <a:rPr lang="fr-FR" baseline="0" dirty="0" smtClean="0"/>
              <a:t>Le même travail pourrait être conduit autour des contes des origines : il viserait à prélever les mots décrivant chaque animal dans certains textes. </a:t>
            </a:r>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36</a:t>
            </a:fld>
            <a:endParaRPr lang="fr-FR" dirty="0"/>
          </a:p>
        </p:txBody>
      </p:sp>
    </p:spTree>
    <p:extLst>
      <p:ext uri="{BB962C8B-B14F-4D97-AF65-F5344CB8AC3E}">
        <p14:creationId xmlns:p14="http://schemas.microsoft.com/office/powerpoint/2010/main" val="1127175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Fleur : </a:t>
            </a:r>
            <a:r>
              <a:rPr lang="fr-FR" b="0" dirty="0" smtClean="0"/>
              <a:t>partir sur les mots autour de la peur, de l’odeur, de la même famille que « peur, joie… » afin de travailler les mots de la même famille mais aussi les mots de différentes natures,</a:t>
            </a:r>
            <a:r>
              <a:rPr lang="fr-FR" b="0" baseline="0" dirty="0" smtClean="0"/>
              <a:t> les synonymes et les antonymes. </a:t>
            </a:r>
            <a:endParaRPr lang="fr-FR" b="1"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37</a:t>
            </a:fld>
            <a:endParaRPr lang="fr-FR"/>
          </a:p>
        </p:txBody>
      </p:sp>
    </p:spTree>
    <p:extLst>
      <p:ext uri="{BB962C8B-B14F-4D97-AF65-F5344CB8AC3E}">
        <p14:creationId xmlns:p14="http://schemas.microsoft.com/office/powerpoint/2010/main" val="2587585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38</a:t>
            </a:fld>
            <a:endParaRPr lang="fr-FR"/>
          </a:p>
        </p:txBody>
      </p:sp>
    </p:spTree>
    <p:extLst>
      <p:ext uri="{BB962C8B-B14F-4D97-AF65-F5344CB8AC3E}">
        <p14:creationId xmlns:p14="http://schemas.microsoft.com/office/powerpoint/2010/main" val="354422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a:t>
            </a:r>
            <a:r>
              <a:rPr lang="fr-FR" baseline="0" dirty="0" smtClean="0"/>
              <a:t> question des homophones est ainsi abordée</a:t>
            </a:r>
          </a:p>
          <a:p>
            <a:r>
              <a:rPr lang="fr-FR" baseline="0" dirty="0" smtClean="0"/>
              <a:t>Non d’ailleurs sans poser problème pour les adeptes et les puristes de Cendrillon</a:t>
            </a:r>
          </a:p>
          <a:p>
            <a:r>
              <a:rPr lang="fr-FR" sz="1200" b="0" i="0" u="none" strike="noStrike" kern="1200" dirty="0" smtClean="0">
                <a:solidFill>
                  <a:schemeClr val="tx1"/>
                </a:solidFill>
                <a:effectLst/>
                <a:latin typeface="+mn-lt"/>
                <a:ea typeface="+mn-ea"/>
                <a:cs typeface="+mn-cs"/>
              </a:rPr>
              <a:t>le substantif </a:t>
            </a:r>
            <a:r>
              <a:rPr lang="fr-FR" sz="1200" b="0" i="1" u="none" strike="noStrike" kern="1200" dirty="0" smtClean="0">
                <a:solidFill>
                  <a:schemeClr val="tx1"/>
                </a:solidFill>
                <a:effectLst/>
                <a:latin typeface="+mn-lt"/>
                <a:ea typeface="+mn-ea"/>
                <a:cs typeface="+mn-cs"/>
              </a:rPr>
              <a:t>vair</a:t>
            </a:r>
            <a:r>
              <a:rPr lang="fr-FR" sz="1200" b="0" i="0" u="none" strike="noStrike" kern="1200" dirty="0" smtClean="0">
                <a:solidFill>
                  <a:schemeClr val="tx1"/>
                </a:solidFill>
                <a:effectLst/>
                <a:latin typeface="+mn-lt"/>
                <a:ea typeface="+mn-ea"/>
                <a:cs typeface="+mn-cs"/>
              </a:rPr>
              <a:t> qui en est dérivé (XIIe siècle) se maintient en français moderne. Il désigne la « fourrure de petit-gris », ou bien une « matière fourrée de petit-gris », qui peut servir, par exemple, à fabriquer une pantoufle (ainsi, la pantoufle de Cendrillon est en vair, et non en verre?</a:t>
            </a:r>
            <a:r>
              <a:rPr lang="fr-FR" sz="1200" b="0" i="0" u="none" strike="noStrike" kern="1200" baseline="0" dirty="0" smtClean="0">
                <a:solidFill>
                  <a:schemeClr val="tx1"/>
                </a:solidFill>
                <a:effectLst/>
                <a:latin typeface="+mn-lt"/>
                <a:ea typeface="+mn-ea"/>
                <a:cs typeface="+mn-cs"/>
              </a:rPr>
              <a:t> ) Pour d’autres c’est le contraire , </a:t>
            </a:r>
            <a:r>
              <a:rPr lang="fr-FR" sz="1200" b="0" i="0" u="none" strike="noStrike" kern="1200" dirty="0" smtClean="0">
                <a:solidFill>
                  <a:schemeClr val="tx1"/>
                </a:solidFill>
                <a:effectLst/>
                <a:latin typeface="+mn-lt"/>
                <a:ea typeface="+mn-ea"/>
                <a:cs typeface="+mn-cs"/>
                <a:hlinkClick r:id="rId3"/>
              </a:rPr>
              <a:t>Perrault</a:t>
            </a:r>
            <a:r>
              <a:rPr lang="fr-FR" sz="1200" b="0" i="0" u="none" strike="noStrike" kern="1200" dirty="0" smtClean="0">
                <a:solidFill>
                  <a:schemeClr val="tx1"/>
                </a:solidFill>
                <a:effectLst/>
                <a:latin typeface="+mn-lt"/>
                <a:ea typeface="+mn-ea"/>
                <a:cs typeface="+mn-cs"/>
              </a:rPr>
              <a:t> écrit bien "verre", quoi qu'en pense Balzac, qui préfère la version "vair". Donc dans l'ordre chronologique on a : du "verre" avec Perrault, du "vair" avec Balzac, et du "verre" avec Disney</a:t>
            </a:r>
            <a:endParaRPr lang="fr-FR" dirty="0"/>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39</a:t>
            </a:fld>
            <a:endParaRPr lang="fr-FR"/>
          </a:p>
        </p:txBody>
      </p:sp>
    </p:spTree>
    <p:extLst>
      <p:ext uri="{BB962C8B-B14F-4D97-AF65-F5344CB8AC3E}">
        <p14:creationId xmlns:p14="http://schemas.microsoft.com/office/powerpoint/2010/main" val="269253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Voie indirecte = aussi voie </a:t>
            </a:r>
            <a:r>
              <a:rPr lang="fr-FR" dirty="0" err="1" smtClean="0"/>
              <a:t>grapho</a:t>
            </a:r>
            <a:r>
              <a:rPr lang="fr-FR" dirty="0" smtClean="0"/>
              <a:t>-phonologie</a:t>
            </a:r>
            <a:r>
              <a:rPr lang="fr-FR" baseline="0" dirty="0" smtClean="0"/>
              <a:t> = faire correspondre des graphèmes à des phonèmes. </a:t>
            </a:r>
            <a:endParaRPr lang="fr-FR" dirty="0" smtClean="0"/>
          </a:p>
          <a:p>
            <a:r>
              <a:rPr lang="fr-FR" b="1" dirty="0" smtClean="0"/>
              <a:t>l’association de lettres ou groupes de lettres (graphèmes) à des sons de la langue (phonèmes):</a:t>
            </a:r>
            <a:r>
              <a:rPr lang="fr-FR" dirty="0" smtClean="0"/>
              <a:t> c’est ce qu’on nomme couramment le déchiffrage ou le décodage et qu’on appellera la voie </a:t>
            </a:r>
            <a:r>
              <a:rPr lang="fr-FR" dirty="0" err="1" smtClean="0"/>
              <a:t>grapho-phonologique</a:t>
            </a:r>
            <a:r>
              <a:rPr lang="fr-FR" dirty="0" smtClean="0"/>
              <a:t>.</a:t>
            </a:r>
            <a:r>
              <a:rPr lang="fr-FR" baseline="0" dirty="0" smtClean="0"/>
              <a:t> </a:t>
            </a:r>
          </a:p>
          <a:p>
            <a:r>
              <a:rPr lang="fr-FR" b="1" dirty="0" smtClean="0"/>
              <a:t>la reconnaissance directe de la forme orthographique du mot</a:t>
            </a:r>
            <a:r>
              <a:rPr lang="fr-FR" dirty="0" smtClean="0"/>
              <a:t>, présente dans la mémoire lexicale du lecteur, qui permet d’accéder à son sens et à sa prononciation :</a:t>
            </a:r>
          </a:p>
          <a:p>
            <a:r>
              <a:rPr lang="fr-FR" dirty="0" smtClean="0"/>
              <a:t>permet notamment de lire les mots irréguliers, difficilement déchiffrables (par exemple, le mot « femme » ou le mot « monsieur ») et de distinguer les homonymes (par exemple, « sot » ou « seau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Savoir lire suppose également que </a:t>
            </a:r>
            <a:r>
              <a:rPr lang="fr-FR" b="1" dirty="0" smtClean="0"/>
              <a:t>l’identification des mots par le décodage soit </a:t>
            </a:r>
            <a:r>
              <a:rPr lang="fr-FR" dirty="0" smtClean="0"/>
              <a:t>suffisamment </a:t>
            </a:r>
            <a:r>
              <a:rPr lang="fr-FR" b="1" dirty="0" smtClean="0"/>
              <a:t>automatisée</a:t>
            </a:r>
            <a:r>
              <a:rPr lang="fr-FR" dirty="0" smtClean="0"/>
              <a:t> pour permettre d’accéder à la compréhension : c’est ce qu’on appelle </a:t>
            </a:r>
            <a:r>
              <a:rPr lang="fr-FR" b="1" dirty="0" smtClean="0"/>
              <a:t>la fluidité ou la fluence de lecture</a:t>
            </a:r>
            <a:r>
              <a:rPr lang="fr-FR" dirty="0" smtClean="0"/>
              <a:t>. </a:t>
            </a:r>
            <a:r>
              <a:rPr lang="fr-FR" b="1" dirty="0" smtClean="0"/>
              <a:t>La fluidité de lecture implique une automatisation du décodage ce qui libère des ressources cognitives pour la compréhension. </a:t>
            </a:r>
          </a:p>
          <a:p>
            <a:endParaRPr lang="fr-FR" dirty="0"/>
          </a:p>
        </p:txBody>
      </p:sp>
      <p:sp>
        <p:nvSpPr>
          <p:cNvPr id="4" name="Espace réservé du numéro de diapositive 3"/>
          <p:cNvSpPr>
            <a:spLocks noGrp="1"/>
          </p:cNvSpPr>
          <p:nvPr>
            <p:ph type="sldNum" sz="quarter" idx="10"/>
          </p:nvPr>
        </p:nvSpPr>
        <p:spPr/>
        <p:txBody>
          <a:bodyPr/>
          <a:lstStyle/>
          <a:p>
            <a:fld id="{3005560E-53FF-418D-BAB9-3EE38837ECFF}" type="slidenum">
              <a:rPr lang="fr-FR" smtClean="0"/>
              <a:t>4</a:t>
            </a:fld>
            <a:endParaRPr lang="fr-FR"/>
          </a:p>
        </p:txBody>
      </p:sp>
    </p:spTree>
    <p:extLst>
      <p:ext uri="{BB962C8B-B14F-4D97-AF65-F5344CB8AC3E}">
        <p14:creationId xmlns:p14="http://schemas.microsoft.com/office/powerpoint/2010/main" val="3819204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différents</a:t>
            </a:r>
            <a:r>
              <a:rPr lang="fr-FR" baseline="0" dirty="0" smtClean="0"/>
              <a:t> usages: pour peindre , pour enrouler des feuilles , pour faire de la pâtisserie, une spécialité culinaire, un phénomène marin,  mais une constante: ca roule!</a:t>
            </a:r>
            <a:endParaRPr lang="fr-FR" dirty="0"/>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40</a:t>
            </a:fld>
            <a:endParaRPr lang="fr-FR"/>
          </a:p>
        </p:txBody>
      </p:sp>
    </p:spTree>
    <p:extLst>
      <p:ext uri="{BB962C8B-B14F-4D97-AF65-F5344CB8AC3E}">
        <p14:creationId xmlns:p14="http://schemas.microsoft.com/office/powerpoint/2010/main" val="256901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41</a:t>
            </a:fld>
            <a:endParaRPr lang="fr-FR"/>
          </a:p>
        </p:txBody>
      </p:sp>
    </p:spTree>
    <p:extLst>
      <p:ext uri="{BB962C8B-B14F-4D97-AF65-F5344CB8AC3E}">
        <p14:creationId xmlns:p14="http://schemas.microsoft.com/office/powerpoint/2010/main" val="3727177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42</a:t>
            </a:fld>
            <a:endParaRPr lang="fr-FR"/>
          </a:p>
        </p:txBody>
      </p:sp>
    </p:spTree>
    <p:extLst>
      <p:ext uri="{BB962C8B-B14F-4D97-AF65-F5344CB8AC3E}">
        <p14:creationId xmlns:p14="http://schemas.microsoft.com/office/powerpoint/2010/main" val="3495686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43</a:t>
            </a:fld>
            <a:endParaRPr lang="fr-FR"/>
          </a:p>
        </p:txBody>
      </p:sp>
    </p:spTree>
    <p:extLst>
      <p:ext uri="{BB962C8B-B14F-4D97-AF65-F5344CB8AC3E}">
        <p14:creationId xmlns:p14="http://schemas.microsoft.com/office/powerpoint/2010/main" val="3615012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44</a:t>
            </a:fld>
            <a:endParaRPr lang="fr-FR"/>
          </a:p>
        </p:txBody>
      </p:sp>
    </p:spTree>
    <p:extLst>
      <p:ext uri="{BB962C8B-B14F-4D97-AF65-F5344CB8AC3E}">
        <p14:creationId xmlns:p14="http://schemas.microsoft.com/office/powerpoint/2010/main" val="19143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45</a:t>
            </a:fld>
            <a:endParaRPr lang="fr-FR"/>
          </a:p>
        </p:txBody>
      </p:sp>
    </p:spTree>
    <p:extLst>
      <p:ext uri="{BB962C8B-B14F-4D97-AF65-F5344CB8AC3E}">
        <p14:creationId xmlns:p14="http://schemas.microsoft.com/office/powerpoint/2010/main" val="3554472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latin typeface="Script MT Bold" panose="03040602040607080904" pitchFamily="66" charset="0"/>
              </a:rPr>
              <a:t>Un support… différentes entrées pour différentes des compétences lexicales essentiellement</a:t>
            </a:r>
          </a:p>
          <a:p>
            <a:r>
              <a:rPr lang="fr-FR" dirty="0" smtClean="0">
                <a:latin typeface="Script MT Bold" panose="03040602040607080904" pitchFamily="66" charset="0"/>
              </a:rPr>
              <a:t>Formes multiples mais avec des constantes: regroupement</a:t>
            </a:r>
            <a:r>
              <a:rPr lang="fr-FR" baseline="0" dirty="0" smtClean="0">
                <a:latin typeface="Script MT Bold" panose="03040602040607080904" pitchFamily="66" charset="0"/>
              </a:rPr>
              <a:t> de mots imagés au sein d’une catégorie </a:t>
            </a:r>
            <a:endParaRPr lang="fr-FR" dirty="0" smtClean="0">
              <a:latin typeface="Script MT Bold" panose="03040602040607080904" pitchFamily="66" charset="0"/>
            </a:endParaRPr>
          </a:p>
          <a:p>
            <a:endParaRPr lang="fr-FR" dirty="0"/>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46</a:t>
            </a:fld>
            <a:endParaRPr lang="fr-FR"/>
          </a:p>
        </p:txBody>
      </p:sp>
    </p:spTree>
    <p:extLst>
      <p:ext uri="{BB962C8B-B14F-4D97-AF65-F5344CB8AC3E}">
        <p14:creationId xmlns:p14="http://schemas.microsoft.com/office/powerpoint/2010/main" val="2462522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imagiers regroupent</a:t>
            </a:r>
            <a:r>
              <a:rPr lang="fr-FR" baseline="0" dirty="0" smtClean="0"/>
              <a:t> des termes de vocabulaire autour d’une situation , d’un album, de gestes , d’outils qui ont été vécus ou utilisés  en classe</a:t>
            </a:r>
          </a:p>
          <a:p>
            <a:r>
              <a:rPr lang="fr-FR" baseline="0" dirty="0" smtClean="0"/>
              <a:t>Il ne s’agit pas d’une « leçon de mots » mais de réemployer et travailler sur des éléments de vocabulaires en les réemployant car une rencontre unique avec un mot ou une évocation ne suffisent à intégrer un mot nouveau. Là on est dans un cadre particulier et connus: l’enfant contextualise l’utilisation d’objets en se référant à une situation vécue. </a:t>
            </a:r>
          </a:p>
          <a:p>
            <a:r>
              <a:rPr lang="fr-FR" baseline="0" dirty="0" smtClean="0"/>
              <a:t>Il s’agit donc de développer le langage à travers 4 entrées  qui convergent</a:t>
            </a:r>
          </a:p>
          <a:p>
            <a:pPr marL="171450" indent="-171450">
              <a:buFontTx/>
              <a:buChar char="-"/>
            </a:pPr>
            <a:r>
              <a:rPr lang="fr-FR" baseline="0" dirty="0" smtClean="0"/>
              <a:t>Apprendre du vocabulaire à travers les différents domaines: agir, s’exprimer comprendre en 1</a:t>
            </a:r>
            <a:r>
              <a:rPr lang="fr-FR" baseline="30000" dirty="0" smtClean="0"/>
              <a:t>er</a:t>
            </a:r>
            <a:r>
              <a:rPr lang="fr-FR" baseline="0" dirty="0" smtClean="0"/>
              <a:t> lieu mais aussi à travers la littérature de jeunesse, les situations de classe, les gestes appris en classe, les découvertes , les sorties , les espaces, les lieux….</a:t>
            </a:r>
          </a:p>
          <a:p>
            <a:pPr marL="171450" indent="-171450">
              <a:buFontTx/>
              <a:buChar char="-"/>
            </a:pPr>
            <a:r>
              <a:rPr lang="fr-FR" baseline="0" dirty="0" smtClean="0"/>
              <a:t>Apprendre du vocabulaire à travers la réalisation des portes clés</a:t>
            </a:r>
          </a:p>
          <a:p>
            <a:pPr marL="171450" indent="-171450">
              <a:buFontTx/>
              <a:buChar char="-"/>
            </a:pPr>
            <a:r>
              <a:rPr lang="fr-FR" baseline="0" dirty="0" smtClean="0"/>
              <a:t>Apprendre du vocabulaire par le dialogue avec l’enseignant</a:t>
            </a: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3847B2D7-68D0-4475-958C-21062BC5EE40}" type="slidenum">
              <a:rPr lang="fr-FR" smtClean="0"/>
              <a:t>47</a:t>
            </a:fld>
            <a:endParaRPr lang="fr-FR"/>
          </a:p>
        </p:txBody>
      </p:sp>
    </p:spTree>
    <p:extLst>
      <p:ext uri="{BB962C8B-B14F-4D97-AF65-F5344CB8AC3E}">
        <p14:creationId xmlns:p14="http://schemas.microsoft.com/office/powerpoint/2010/main" val="2701903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dirty="0" smtClean="0"/>
              <a:t>L’approche différenciée prend appui sur quatre axes de réflexion :</a:t>
            </a:r>
          </a:p>
          <a:p>
            <a:pPr marL="0" indent="0">
              <a:buNone/>
            </a:pPr>
            <a:r>
              <a:rPr lang="fr-FR" dirty="0" smtClean="0"/>
              <a:t> — </a:t>
            </a:r>
            <a:r>
              <a:rPr lang="fr-FR" b="1" dirty="0" smtClean="0"/>
              <a:t>les contenus </a:t>
            </a:r>
            <a:r>
              <a:rPr lang="fr-FR" dirty="0" smtClean="0"/>
              <a:t>(des tâches et/ou des étayages et/ou des supports différents pour l’acquisition d’une même compétence) ; </a:t>
            </a:r>
          </a:p>
          <a:p>
            <a:pPr marL="0" indent="0">
              <a:buNone/>
            </a:pPr>
            <a:r>
              <a:rPr lang="fr-FR" dirty="0" smtClean="0"/>
              <a:t>— </a:t>
            </a:r>
            <a:r>
              <a:rPr lang="fr-FR" b="1" dirty="0" smtClean="0"/>
              <a:t>les processus </a:t>
            </a:r>
            <a:r>
              <a:rPr lang="fr-FR" dirty="0" smtClean="0"/>
              <a:t>(les démarches des élèves et les démarches didactiques de l’enseignant) ; </a:t>
            </a:r>
          </a:p>
          <a:p>
            <a:pPr marL="0" indent="0">
              <a:buNone/>
            </a:pPr>
            <a:r>
              <a:rPr lang="fr-FR" dirty="0" smtClean="0"/>
              <a:t>— </a:t>
            </a:r>
            <a:r>
              <a:rPr lang="fr-FR" b="1" dirty="0" smtClean="0"/>
              <a:t>les structures</a:t>
            </a:r>
            <a:r>
              <a:rPr lang="fr-FR" dirty="0" smtClean="0"/>
              <a:t> (les modalités d’organisation de la classe) ; </a:t>
            </a:r>
          </a:p>
          <a:p>
            <a:pPr marL="0" indent="0">
              <a:buNone/>
            </a:pPr>
            <a:r>
              <a:rPr lang="fr-FR" dirty="0" smtClean="0"/>
              <a:t>— </a:t>
            </a:r>
            <a:r>
              <a:rPr lang="fr-FR" b="1" dirty="0" smtClean="0"/>
              <a:t>les productions </a:t>
            </a:r>
            <a:r>
              <a:rPr lang="fr-FR" dirty="0" smtClean="0"/>
              <a:t>(les productions écrites, orales, graphiques, multimédias, etc.).</a:t>
            </a:r>
          </a:p>
          <a:p>
            <a:r>
              <a:rPr lang="fr-FR" dirty="0" smtClean="0"/>
              <a:t>Mais globalement,</a:t>
            </a:r>
            <a:r>
              <a:rPr lang="fr-FR" baseline="0" dirty="0" smtClean="0"/>
              <a:t> peu de pistes proposées. </a:t>
            </a:r>
            <a:endParaRPr lang="fr-FR"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48</a:t>
            </a:fld>
            <a:endParaRPr lang="fr-FR"/>
          </a:p>
        </p:txBody>
      </p:sp>
    </p:spTree>
    <p:extLst>
      <p:ext uri="{BB962C8B-B14F-4D97-AF65-F5344CB8AC3E}">
        <p14:creationId xmlns:p14="http://schemas.microsoft.com/office/powerpoint/2010/main" val="228894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49</a:t>
            </a:fld>
            <a:endParaRPr lang="fr-FR"/>
          </a:p>
        </p:txBody>
      </p:sp>
    </p:spTree>
    <p:extLst>
      <p:ext uri="{BB962C8B-B14F-4D97-AF65-F5344CB8AC3E}">
        <p14:creationId xmlns:p14="http://schemas.microsoft.com/office/powerpoint/2010/main" val="337247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manière symétrique avec l’apprentissage de la lecture, connaître les correspondances phonèmes-graphèmes : « encodage ».</a:t>
            </a:r>
          </a:p>
          <a:p>
            <a:r>
              <a:rPr lang="fr-FR" dirty="0" smtClean="0"/>
              <a:t>L</a:t>
            </a:r>
            <a:r>
              <a:rPr lang="fr-FR" b="1" dirty="0" smtClean="0"/>
              <a:t>’encodage</a:t>
            </a:r>
            <a:r>
              <a:rPr lang="fr-FR" dirty="0" smtClean="0"/>
              <a:t> suppose d’identifier les phonèmes qui constituent les mots puis de sélectionner les lettres ou graphèmes qui les transcrivent.</a:t>
            </a:r>
          </a:p>
          <a:p>
            <a:r>
              <a:rPr lang="fr-FR" u="sng" dirty="0" smtClean="0"/>
              <a:t>Difficultés :</a:t>
            </a:r>
          </a:p>
          <a:p>
            <a:pPr marL="171450" indent="-171450">
              <a:buFontTx/>
              <a:buChar char="-"/>
            </a:pPr>
            <a:r>
              <a:rPr lang="fr-FR" dirty="0" smtClean="0"/>
              <a:t>Un même son peut s’écrire de plusieurs façons (o, au, eau) </a:t>
            </a:r>
          </a:p>
          <a:p>
            <a:pPr marL="171450" indent="-171450">
              <a:buFontTx/>
              <a:buChar char="-"/>
            </a:pPr>
            <a:r>
              <a:rPr lang="fr-FR" dirty="0" smtClean="0"/>
              <a:t>De</a:t>
            </a:r>
            <a:r>
              <a:rPr lang="fr-FR" baseline="0" dirty="0" smtClean="0"/>
              <a:t> nombreuses lettres ne s’entendent pas (doubles consonnes, consonnes finales, les marques grammaticales)</a:t>
            </a:r>
          </a:p>
          <a:p>
            <a:pPr marL="0" indent="0">
              <a:buFontTx/>
              <a:buNone/>
            </a:pPr>
            <a:endParaRPr lang="fr-FR" baseline="0" dirty="0" smtClean="0"/>
          </a:p>
          <a:p>
            <a:pPr marL="0" indent="0">
              <a:buFontTx/>
              <a:buNone/>
            </a:pPr>
            <a:r>
              <a:rPr lang="fr-FR" b="1" baseline="0" dirty="0" smtClean="0"/>
              <a:t>Orthographe lexicale:</a:t>
            </a:r>
            <a:r>
              <a:rPr lang="fr-FR" baseline="0" dirty="0" smtClean="0"/>
              <a:t> mémorisation des formes écrites des mots qui peut prendre appui sur l’analyse morphologique des mots (radical, préfixe, suffixe; morphologie dérivationnelle) pour identifier des similarités et des régularités entre les mots.</a:t>
            </a:r>
          </a:p>
          <a:p>
            <a:pPr marL="0" indent="0">
              <a:buFontTx/>
              <a:buNone/>
            </a:pPr>
            <a:r>
              <a:rPr lang="fr-FR" b="1" baseline="0" dirty="0" smtClean="0"/>
              <a:t>Orthographe grammaticale: </a:t>
            </a:r>
            <a:r>
              <a:rPr lang="fr-FR" baseline="0" dirty="0" smtClean="0"/>
              <a:t>cela permet de savoir quels mots varient et comment, en fonction du contexte (morphologie flexionnelle). Variations bien souvent inaudibles (un enfant, quatre enfants). Pour appliquer ces règles d’accord, il faut reconnaître les classes grammaticales des mots et les relations des mots dans la phrase.</a:t>
            </a:r>
          </a:p>
          <a:p>
            <a:pPr marL="0" indent="0">
              <a:buFontTx/>
              <a:buNone/>
            </a:pPr>
            <a:endParaRPr lang="fr-FR" baseline="0" dirty="0" smtClean="0"/>
          </a:p>
          <a:p>
            <a:pPr marL="0" indent="0">
              <a:buFontTx/>
              <a:buNone/>
            </a:pPr>
            <a:r>
              <a:rPr lang="fr-FR" b="1" baseline="0" dirty="0" smtClean="0"/>
              <a:t>Maîtrise du geste graphique: </a:t>
            </a:r>
            <a:r>
              <a:rPr lang="fr-FR" baseline="0" dirty="0" smtClean="0"/>
              <a:t>former les lettres correctement en écriture cursive et enchaîner leur tracé de manière fluide et rapide.</a:t>
            </a:r>
          </a:p>
          <a:p>
            <a:pPr marL="0" indent="0">
              <a:buFontTx/>
              <a:buNone/>
            </a:pPr>
            <a:endParaRPr lang="fr-FR" baseline="0" dirty="0" smtClean="0"/>
          </a:p>
          <a:p>
            <a:pPr marL="0" indent="0">
              <a:buFontTx/>
              <a:buNone/>
            </a:pPr>
            <a:r>
              <a:rPr lang="fr-FR" b="1" baseline="0" dirty="0" smtClean="0"/>
              <a:t>Savoir écrire un texte</a:t>
            </a:r>
            <a:r>
              <a:rPr lang="fr-FR" baseline="0" dirty="0" smtClean="0"/>
              <a:t>, savoir rédiger, cela suppose de:</a:t>
            </a:r>
          </a:p>
          <a:p>
            <a:pPr marL="171450" indent="-171450">
              <a:buFontTx/>
              <a:buChar char="-"/>
            </a:pPr>
            <a:r>
              <a:rPr lang="fr-FR" baseline="0" dirty="0" smtClean="0"/>
              <a:t>Disposer d’un bagage lexical suffisant</a:t>
            </a:r>
          </a:p>
          <a:p>
            <a:pPr marL="171450" indent="-171450">
              <a:buFontTx/>
              <a:buChar char="-"/>
            </a:pPr>
            <a:r>
              <a:rPr lang="fr-FR" baseline="0" dirty="0" smtClean="0"/>
              <a:t>Savoir construire et enchaîner des phrases de manière à produire un énoncé cohérent et compréhensible pour le destinataire</a:t>
            </a:r>
          </a:p>
          <a:p>
            <a:pPr marL="171450" indent="-171450">
              <a:buFontTx/>
              <a:buChar char="-"/>
            </a:pPr>
            <a:r>
              <a:rPr lang="fr-FR" baseline="0" dirty="0" smtClean="0"/>
              <a:t>Connaître la forme ou le genre de texte à écrire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Savoir revenir sur le texte produit pour l’évaluer, l’améliorer et le corriger.</a:t>
            </a:r>
          </a:p>
          <a:p>
            <a:pPr marL="0" indent="0">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3005560E-53FF-418D-BAB9-3EE38837ECFF}" type="slidenum">
              <a:rPr lang="fr-FR" smtClean="0"/>
              <a:t>5</a:t>
            </a:fld>
            <a:endParaRPr lang="fr-FR"/>
          </a:p>
        </p:txBody>
      </p:sp>
    </p:spTree>
    <p:extLst>
      <p:ext uri="{BB962C8B-B14F-4D97-AF65-F5344CB8AC3E}">
        <p14:creationId xmlns:p14="http://schemas.microsoft.com/office/powerpoint/2010/main" val="1349669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50</a:t>
            </a:fld>
            <a:endParaRPr lang="fr-FR"/>
          </a:p>
        </p:txBody>
      </p:sp>
    </p:spTree>
    <p:extLst>
      <p:ext uri="{BB962C8B-B14F-4D97-AF65-F5344CB8AC3E}">
        <p14:creationId xmlns:p14="http://schemas.microsoft.com/office/powerpoint/2010/main" val="2897278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51</a:t>
            </a:fld>
            <a:endParaRPr lang="fr-FR"/>
          </a:p>
        </p:txBody>
      </p:sp>
    </p:spTree>
    <p:extLst>
      <p:ext uri="{BB962C8B-B14F-4D97-AF65-F5344CB8AC3E}">
        <p14:creationId xmlns:p14="http://schemas.microsoft.com/office/powerpoint/2010/main" val="29764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Graphème : lettre ou groupe de lettres produisant un son/Phonème</a:t>
            </a:r>
            <a:r>
              <a:rPr lang="fr-FR" b="1" baseline="0" dirty="0" smtClean="0"/>
              <a:t> : unité sonore</a:t>
            </a:r>
            <a:endParaRPr lang="fr-FR" b="1" dirty="0" smtClean="0"/>
          </a:p>
          <a:p>
            <a:r>
              <a:rPr lang="fr-FR" b="1" dirty="0" smtClean="0"/>
              <a:t>Pourquoi</a:t>
            </a:r>
            <a:r>
              <a:rPr lang="fr-FR" b="1" baseline="0" dirty="0" smtClean="0"/>
              <a:t> partir du graphème ? </a:t>
            </a:r>
          </a:p>
          <a:p>
            <a:r>
              <a:rPr lang="fr-FR" sz="1200" dirty="0" smtClean="0"/>
              <a:t>De nombreux graphèmes ne possèdent qu’une prononciation.</a:t>
            </a:r>
          </a:p>
          <a:p>
            <a:r>
              <a:rPr lang="fr-FR" sz="1200" dirty="0" smtClean="0"/>
              <a:t>Pour lire, l’enfant est confronté à un message écrit donc à des graphèmes.</a:t>
            </a:r>
          </a:p>
          <a:p>
            <a:r>
              <a:rPr lang="fr-FR" sz="1200" dirty="0" smtClean="0"/>
              <a:t>Pour un graphème, apprendre le phonème principal et différer dans le temps l’apprentissage des autres. </a:t>
            </a:r>
          </a:p>
          <a:p>
            <a:r>
              <a:rPr lang="fr-FR" sz="1200" b="1" dirty="0" smtClean="0"/>
              <a:t>La question des mots</a:t>
            </a:r>
            <a:r>
              <a:rPr lang="fr-FR" sz="1200" b="1" baseline="0" dirty="0" smtClean="0"/>
              <a:t> outils. </a:t>
            </a:r>
          </a:p>
          <a:p>
            <a:r>
              <a:rPr lang="fr-FR" sz="1200" b="1" baseline="0" dirty="0" smtClean="0"/>
              <a:t>140 graphèmes environ selon N. </a:t>
            </a:r>
            <a:r>
              <a:rPr lang="fr-FR" sz="1200" b="1" baseline="0" dirty="0" err="1" smtClean="0"/>
              <a:t>Catach</a:t>
            </a:r>
            <a:r>
              <a:rPr lang="fr-FR" sz="1200" b="1" baseline="0" dirty="0" smtClean="0"/>
              <a:t> </a:t>
            </a:r>
            <a:r>
              <a:rPr lang="fr-FR" sz="1200" b="0" baseline="0" dirty="0" smtClean="0"/>
              <a:t>(le nombre est difficile à </a:t>
            </a:r>
            <a:r>
              <a:rPr lang="fr-FR" sz="1200" b="0" baseline="0" dirty="0" err="1" smtClean="0"/>
              <a:t>étblir</a:t>
            </a:r>
            <a:r>
              <a:rPr lang="fr-FR" sz="1200" b="0" baseline="0" dirty="0" smtClean="0"/>
              <a:t> compte tenu des emprunts aux langues étrangères : </a:t>
            </a:r>
            <a:r>
              <a:rPr lang="fr-FR" sz="1200" b="0" i="1" baseline="0" dirty="0" smtClean="0"/>
              <a:t>week-end, timing…)</a:t>
            </a:r>
            <a:endParaRPr lang="fr-FR" sz="1200" b="0" dirty="0" smtClean="0"/>
          </a:p>
          <a:p>
            <a:endParaRPr lang="fr-FR" b="0" dirty="0"/>
          </a:p>
        </p:txBody>
      </p:sp>
      <p:sp>
        <p:nvSpPr>
          <p:cNvPr id="4" name="Espace réservé du numéro de diapositive 3"/>
          <p:cNvSpPr>
            <a:spLocks noGrp="1"/>
          </p:cNvSpPr>
          <p:nvPr>
            <p:ph type="sldNum" sz="quarter" idx="10"/>
          </p:nvPr>
        </p:nvSpPr>
        <p:spPr/>
        <p:txBody>
          <a:bodyPr/>
          <a:lstStyle/>
          <a:p>
            <a:fld id="{74413249-89BA-40A1-853C-5A9FE9FCD4A9}" type="slidenum">
              <a:rPr lang="fr-FR" smtClean="0"/>
              <a:t>6</a:t>
            </a:fld>
            <a:endParaRPr lang="fr-FR"/>
          </a:p>
        </p:txBody>
      </p:sp>
    </p:spTree>
    <p:extLst>
      <p:ext uri="{BB962C8B-B14F-4D97-AF65-F5344CB8AC3E}">
        <p14:creationId xmlns:p14="http://schemas.microsoft.com/office/powerpoint/2010/main" val="340339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Sur </a:t>
            </a:r>
            <a:r>
              <a:rPr lang="fr-FR" b="1" baseline="0" dirty="0" smtClean="0"/>
              <a:t>le tempo</a:t>
            </a:r>
            <a:r>
              <a:rPr lang="fr-FR" baseline="0" dirty="0" smtClean="0"/>
              <a:t>, une enquête dirigée par Roland Goigoux a permis de montrer que « l’élévation </a:t>
            </a:r>
            <a:r>
              <a:rPr lang="fr-FR" b="1" baseline="0" dirty="0" smtClean="0"/>
              <a:t>du tempo </a:t>
            </a:r>
            <a:r>
              <a:rPr lang="fr-FR" b="0" baseline="0" dirty="0" smtClean="0"/>
              <a:t>influence significativement et positivement les performances des élèves en code et en écriture. Par tempo, R.Goigoux entend</a:t>
            </a:r>
            <a:r>
              <a:rPr lang="fr-FR" b="1" baseline="0" dirty="0" smtClean="0"/>
              <a:t> la vitesse à laquelle le code est étudié</a:t>
            </a:r>
            <a:r>
              <a:rPr lang="fr-FR" b="0" baseline="0" dirty="0" smtClean="0"/>
              <a:t>, c’est à, dire le nombre de correspondances grapho-phonétiques étudiées de manière explicite au cours des neuf premières semaines de l’année.</a:t>
            </a:r>
          </a:p>
          <a:p>
            <a:r>
              <a:rPr lang="fr-FR" dirty="0" smtClean="0"/>
              <a:t>On insiste</a:t>
            </a:r>
            <a:r>
              <a:rPr lang="fr-FR" baseline="0" dirty="0" smtClean="0"/>
              <a:t> beaucoup sur le fait que l’encodage renforce le décodage et inversement. Ecrire et lire des syllabes, des mots vont de pairs. (idée développées dans les programmes)</a:t>
            </a:r>
          </a:p>
          <a:p>
            <a:r>
              <a:rPr lang="fr-FR" baseline="0" dirty="0" smtClean="0"/>
              <a:t>Une des clés pour accéder à la compréhension réside dans la fluence de lecture, à laquelle il faut exercer les jeunes élèves de CP.</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7</a:t>
            </a:fld>
            <a:endParaRPr lang="fr-FR" dirty="0"/>
          </a:p>
        </p:txBody>
      </p:sp>
    </p:spTree>
    <p:extLst>
      <p:ext uri="{BB962C8B-B14F-4D97-AF65-F5344CB8AC3E}">
        <p14:creationId xmlns:p14="http://schemas.microsoft.com/office/powerpoint/2010/main" val="276343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Pour commencer, aborder la question de la trace écrite</a:t>
            </a:r>
            <a:r>
              <a:rPr lang="fr-FR" b="1" baseline="0" dirty="0" smtClean="0"/>
              <a:t> au terme de la séance de découverte « l’ancienne fiche son ». Elle doit contenir, de mon point de vue : des syllabes, des mots des phrases et progressivement de courts textes. Pas d’images ! </a:t>
            </a:r>
            <a:endParaRPr lang="fr-FR" b="1"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8</a:t>
            </a:fld>
            <a:endParaRPr lang="fr-FR" dirty="0"/>
          </a:p>
        </p:txBody>
      </p:sp>
    </p:spTree>
    <p:extLst>
      <p:ext uri="{BB962C8B-B14F-4D97-AF65-F5344CB8AC3E}">
        <p14:creationId xmlns:p14="http://schemas.microsoft.com/office/powerpoint/2010/main" val="230185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7E720E-5A38-4CC6-9FC2-040922DB2C17}" type="slidenum">
              <a:rPr lang="fr-FR" smtClean="0"/>
              <a:t>9</a:t>
            </a:fld>
            <a:endParaRPr lang="fr-FR" dirty="0"/>
          </a:p>
        </p:txBody>
      </p:sp>
    </p:spTree>
    <p:extLst>
      <p:ext uri="{BB962C8B-B14F-4D97-AF65-F5344CB8AC3E}">
        <p14:creationId xmlns:p14="http://schemas.microsoft.com/office/powerpoint/2010/main" val="70916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9EA7DD3-E1BA-403E-91AC-C9B29FF635A0}" type="datetimeFigureOut">
              <a:rPr lang="fr-FR" smtClean="0"/>
              <a:t>08/04/2019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1845762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EA7DD3-E1BA-403E-91AC-C9B29FF635A0}" type="datetimeFigureOut">
              <a:rPr lang="fr-FR" smtClean="0"/>
              <a:t>08/04/2019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133384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EA7DD3-E1BA-403E-91AC-C9B29FF635A0}" type="datetimeFigureOut">
              <a:rPr lang="fr-FR" smtClean="0"/>
              <a:t>08/04/2019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238051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EA7DD3-E1BA-403E-91AC-C9B29FF635A0}" type="datetimeFigureOut">
              <a:rPr lang="fr-FR" smtClean="0"/>
              <a:t>08/04/2019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40756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9EA7DD3-E1BA-403E-91AC-C9B29FF635A0}" type="datetimeFigureOut">
              <a:rPr lang="fr-FR" smtClean="0"/>
              <a:t>08/04/2019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44287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9EA7DD3-E1BA-403E-91AC-C9B29FF635A0}" type="datetimeFigureOut">
              <a:rPr lang="fr-FR" smtClean="0"/>
              <a:t>08/04/2019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121162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9EA7DD3-E1BA-403E-91AC-C9B29FF635A0}" type="datetimeFigureOut">
              <a:rPr lang="fr-FR" smtClean="0"/>
              <a:t>08/04/2019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404209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9EA7DD3-E1BA-403E-91AC-C9B29FF635A0}" type="datetimeFigureOut">
              <a:rPr lang="fr-FR" smtClean="0"/>
              <a:t>08/04/2019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274229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9EA7DD3-E1BA-403E-91AC-C9B29FF635A0}" type="datetimeFigureOut">
              <a:rPr lang="fr-FR" smtClean="0"/>
              <a:t>08/04/2019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131968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9EA7DD3-E1BA-403E-91AC-C9B29FF635A0}" type="datetimeFigureOut">
              <a:rPr lang="fr-FR" smtClean="0"/>
              <a:t>08/04/2019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333214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9EA7DD3-E1BA-403E-91AC-C9B29FF635A0}" type="datetimeFigureOut">
              <a:rPr lang="fr-FR" smtClean="0"/>
              <a:t>08/04/2019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5A8CE2-E663-4E43-8550-F823C163B17E}" type="slidenum">
              <a:rPr lang="fr-FR" smtClean="0"/>
              <a:t>‹N°›</a:t>
            </a:fld>
            <a:endParaRPr lang="fr-FR"/>
          </a:p>
        </p:txBody>
      </p:sp>
    </p:spTree>
    <p:extLst>
      <p:ext uri="{BB962C8B-B14F-4D97-AF65-F5344CB8AC3E}">
        <p14:creationId xmlns:p14="http://schemas.microsoft.com/office/powerpoint/2010/main" val="314805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A7DD3-E1BA-403E-91AC-C9B29FF635A0}" type="datetimeFigureOut">
              <a:rPr lang="fr-FR" smtClean="0"/>
              <a:t>08/04/2019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A8CE2-E663-4E43-8550-F823C163B17E}" type="slidenum">
              <a:rPr lang="fr-FR" smtClean="0"/>
              <a:t>‹N°›</a:t>
            </a:fld>
            <a:endParaRPr lang="fr-FR"/>
          </a:p>
        </p:txBody>
      </p:sp>
    </p:spTree>
    <p:extLst>
      <p:ext uri="{BB962C8B-B14F-4D97-AF65-F5344CB8AC3E}">
        <p14:creationId xmlns:p14="http://schemas.microsoft.com/office/powerpoint/2010/main" val="1458984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hyperlink" Target="RA16_C2_FRA_le_bon_compte_696228.ppt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hyperlink" Target="s&#233;quence%20&#233;tude%20du%20code%20St&#233;phane%20Tania%20Sandrine.doc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4-RA16_C2_FRA_3_cmt_conduire_seance_ecriture_635612.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9.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 Id="rId9"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notesSlide" Target="../notesSlides/notesSlide4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Microsoft_Word_Document1.docx"/><Relationship Id="rId4" Type="http://schemas.openxmlformats.org/officeDocument/2006/relationships/oleObject" Target="../embeddings/oleObject1.bin"/><Relationship Id="rId9"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hyperlink" Target="http://eduscol.education.fr/cid132705/comment-utiliser-les-evaluations-au-cp-pour-faire-progresser-les-eleves.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eduscol.education.fr/cid136874/evaluation-de-milieu-d-annee-au-cp-un-point-d-etape-vers-la-reussite.html"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cache.media.eduscol.education.fr/file/Reussite/39/5/RA16_C2_FRA_Apprentissage_correspondances_843395.pdf" TargetMode="External"/><Relationship Id="rId3" Type="http://schemas.openxmlformats.org/officeDocument/2006/relationships/hyperlink" Target="http://cache.media.eduscol.education.fr/file/Reussite/44/4/RA16_C2_FRA_TempsLecture_843444.pdf" TargetMode="External"/><Relationship Id="rId7" Type="http://schemas.openxmlformats.org/officeDocument/2006/relationships/hyperlink" Target="http://cache.media.eduscol.education.fr/file/Reussite/40/8/RA16_C2_FRA_Notions_essentielles_CGP1_843408.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cache.media.eduscol.education.fr/file/Reussite/39/9/RA16_C2_FRA_DifferenciationCP_843399.pdf" TargetMode="External"/><Relationship Id="rId5" Type="http://schemas.openxmlformats.org/officeDocument/2006/relationships/hyperlink" Target="http://cache.media.eduscol.education.fr/file/Reussite/43/8/RA16_C2_FRA_EmploiTemps_843438.pdf" TargetMode="External"/><Relationship Id="rId4" Type="http://schemas.openxmlformats.org/officeDocument/2006/relationships/hyperlink" Target="http://cache.media.eduscol.education.fr/file/Reussite/38/8/RA16_C2_FRA_gestion_temps_CP_843388.pdf" TargetMode="External"/><Relationship Id="rId9" Type="http://schemas.openxmlformats.org/officeDocument/2006/relationships/hyperlink" Target="http://cache.media.eduscol.education.fr/file/Reussite/40/4/RA16_C2_FRA_Exemples_progressions_CGP3_843404.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cache.media.eduscol.education.fr/file/100_reussite_/01/2/RA18_C2_FRA_choix_manuel_lecture_CP_925012.pdf" TargetMode="External"/><Relationship Id="rId3" Type="http://schemas.openxmlformats.org/officeDocument/2006/relationships/hyperlink" Target="http://eduscol.education.fr/cid107470/francais-cycle-lecture-comprehension-ecrit.html#lien2" TargetMode="External"/><Relationship Id="rId7" Type="http://schemas.openxmlformats.org/officeDocument/2006/relationships/hyperlink" Target="http://eduscol.education.fr/cid132705/comment-utiliser-les-evaluations-au-cp-pour-faire-progresser-les-eleves.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eduscol.education.fr/cid105737/francais-cycle-ecriture.html#lien2" TargetMode="External"/><Relationship Id="rId5" Type="http://schemas.openxmlformats.org/officeDocument/2006/relationships/hyperlink" Target="http://eduscol.education.fr/cid105737/francais-cycle-ecriture.html#lien1" TargetMode="External"/><Relationship Id="rId4" Type="http://schemas.openxmlformats.org/officeDocument/2006/relationships/hyperlink" Target="http://eduscol.education.fr/cid107470/francais-cycle-lecture-comprehension-ecrit.html#lien1"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oll-descartes.f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anagraph.ens-lyon.fr/app.ph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9144000" cy="2387600"/>
          </a:xfrm>
        </p:spPr>
        <p:txBody>
          <a:bodyPr/>
          <a:lstStyle/>
          <a:p>
            <a:r>
              <a:rPr lang="fr-FR" dirty="0" smtClean="0">
                <a:solidFill>
                  <a:schemeClr val="accent2"/>
                </a:solidFill>
              </a:rPr>
              <a:t>Pour enseigner la lecture et l’écriture au CP</a:t>
            </a:r>
            <a:endParaRPr lang="fr-FR" dirty="0">
              <a:solidFill>
                <a:schemeClr val="accent2"/>
              </a:solidFill>
            </a:endParaRPr>
          </a:p>
        </p:txBody>
      </p:sp>
      <p:sp>
        <p:nvSpPr>
          <p:cNvPr id="3" name="Sous-titre 2"/>
          <p:cNvSpPr>
            <a:spLocks noGrp="1"/>
          </p:cNvSpPr>
          <p:nvPr>
            <p:ph type="subTitle" idx="1"/>
          </p:nvPr>
        </p:nvSpPr>
        <p:spPr>
          <a:xfrm>
            <a:off x="1045028" y="2909307"/>
            <a:ext cx="7053943" cy="1655762"/>
          </a:xfrm>
        </p:spPr>
        <p:txBody>
          <a:bodyPr/>
          <a:lstStyle/>
          <a:p>
            <a:r>
              <a:rPr lang="fr-FR" dirty="0" smtClean="0"/>
              <a:t>Animation pédagogique du 28 mars 2019</a:t>
            </a:r>
          </a:p>
          <a:p>
            <a:r>
              <a:rPr lang="fr-FR" dirty="0" smtClean="0"/>
              <a:t>Circonscription de Pontault-Combault</a:t>
            </a:r>
            <a:endParaRPr lang="fr-FR" dirty="0"/>
          </a:p>
        </p:txBody>
      </p:sp>
      <p:pic>
        <p:nvPicPr>
          <p:cNvPr id="6" name="Picture 2" descr="couverture blanqu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030" y="1566152"/>
            <a:ext cx="3679674" cy="517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489538" y="143761"/>
            <a:ext cx="8195562" cy="1357031"/>
          </a:xfrm>
          <a:prstGeom prst="rect">
            <a:avLst/>
          </a:prstGeom>
        </p:spPr>
      </p:pic>
      <p:pic>
        <p:nvPicPr>
          <p:cNvPr id="3" name="Image 2"/>
          <p:cNvPicPr>
            <a:picLocks noChangeAspect="1"/>
          </p:cNvPicPr>
          <p:nvPr/>
        </p:nvPicPr>
        <p:blipFill>
          <a:blip r:embed="rId4"/>
          <a:stretch>
            <a:fillRect/>
          </a:stretch>
        </p:blipFill>
        <p:spPr>
          <a:xfrm>
            <a:off x="269224" y="1500792"/>
            <a:ext cx="5512059" cy="2623594"/>
          </a:xfrm>
          <a:prstGeom prst="rect">
            <a:avLst/>
          </a:prstGeom>
        </p:spPr>
      </p:pic>
      <p:pic>
        <p:nvPicPr>
          <p:cNvPr id="4" name="Image 3"/>
          <p:cNvPicPr>
            <a:picLocks noChangeAspect="1"/>
          </p:cNvPicPr>
          <p:nvPr/>
        </p:nvPicPr>
        <p:blipFill>
          <a:blip r:embed="rId5"/>
          <a:stretch>
            <a:fillRect/>
          </a:stretch>
        </p:blipFill>
        <p:spPr>
          <a:xfrm>
            <a:off x="5976894" y="1785768"/>
            <a:ext cx="6092276" cy="2053641"/>
          </a:xfrm>
          <a:prstGeom prst="rect">
            <a:avLst/>
          </a:prstGeom>
        </p:spPr>
      </p:pic>
      <p:pic>
        <p:nvPicPr>
          <p:cNvPr id="5" name="Image 4"/>
          <p:cNvPicPr>
            <a:picLocks noChangeAspect="1"/>
          </p:cNvPicPr>
          <p:nvPr/>
        </p:nvPicPr>
        <p:blipFill>
          <a:blip r:embed="rId6"/>
          <a:stretch>
            <a:fillRect/>
          </a:stretch>
        </p:blipFill>
        <p:spPr>
          <a:xfrm>
            <a:off x="1728716" y="4959417"/>
            <a:ext cx="7784587" cy="1044000"/>
          </a:xfrm>
          <a:prstGeom prst="rect">
            <a:avLst/>
          </a:prstGeom>
        </p:spPr>
      </p:pic>
    </p:spTree>
    <p:extLst>
      <p:ext uri="{BB962C8B-B14F-4D97-AF65-F5344CB8AC3E}">
        <p14:creationId xmlns:p14="http://schemas.microsoft.com/office/powerpoint/2010/main" val="1562042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L’apprentissage du code : </a:t>
            </a:r>
            <a:r>
              <a:rPr lang="fr-FR" sz="4000" dirty="0" smtClean="0">
                <a:solidFill>
                  <a:schemeClr val="accent2"/>
                </a:solidFill>
              </a:rPr>
              <a:t>Les ressources </a:t>
            </a:r>
            <a:r>
              <a:rPr lang="fr-FR" sz="4000" dirty="0" err="1" smtClean="0">
                <a:solidFill>
                  <a:schemeClr val="accent2"/>
                </a:solidFill>
              </a:rPr>
              <a:t>Eduscol</a:t>
            </a:r>
            <a:r>
              <a:rPr lang="fr-FR" sz="4000" dirty="0" smtClean="0">
                <a:solidFill>
                  <a:schemeClr val="accent2"/>
                </a:solidFill>
              </a:rPr>
              <a:t> : </a:t>
            </a:r>
            <a:endParaRPr lang="fr-FR" sz="4000" dirty="0">
              <a:solidFill>
                <a:schemeClr val="accent2"/>
              </a:solidFill>
            </a:endParaRPr>
          </a:p>
        </p:txBody>
      </p:sp>
      <p:sp>
        <p:nvSpPr>
          <p:cNvPr id="3" name="Espace réservé du contenu 2"/>
          <p:cNvSpPr>
            <a:spLocks noGrp="1"/>
          </p:cNvSpPr>
          <p:nvPr>
            <p:ph idx="1"/>
          </p:nvPr>
        </p:nvSpPr>
        <p:spPr/>
        <p:txBody>
          <a:bodyPr/>
          <a:lstStyle/>
          <a:p>
            <a:pPr marL="0" indent="0" algn="ctr">
              <a:buNone/>
            </a:pPr>
            <a:r>
              <a:rPr lang="fr-FR" dirty="0" smtClean="0">
                <a:hlinkClick r:id="rId3" action="ppaction://hlinkpres?slideindex=1&amp;slidetitle="/>
              </a:rPr>
              <a:t>RA16_C2_FRA_le_bon_compte_696228.pptx</a:t>
            </a:r>
            <a:endParaRPr lang="fr-FR" dirty="0"/>
          </a:p>
        </p:txBody>
      </p:sp>
      <p:sp>
        <p:nvSpPr>
          <p:cNvPr id="4" name="Titre 1"/>
          <p:cNvSpPr txBox="1">
            <a:spLocks/>
          </p:cNvSpPr>
          <p:nvPr/>
        </p:nvSpPr>
        <p:spPr>
          <a:xfrm>
            <a:off x="837406"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smtClean="0">
                <a:solidFill>
                  <a:schemeClr val="accent2"/>
                </a:solidFill>
              </a:rPr>
              <a:t> </a:t>
            </a:r>
            <a:endParaRPr lang="fr-FR" dirty="0">
              <a:solidFill>
                <a:schemeClr val="accent2"/>
              </a:solidFill>
            </a:endParaRPr>
          </a:p>
        </p:txBody>
      </p:sp>
    </p:spTree>
    <p:extLst>
      <p:ext uri="{BB962C8B-B14F-4D97-AF65-F5344CB8AC3E}">
        <p14:creationId xmlns:p14="http://schemas.microsoft.com/office/powerpoint/2010/main" val="2089546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solidFill>
                <a:schemeClr val="accent2"/>
              </a:solidFill>
            </a:endParaRPr>
          </a:p>
        </p:txBody>
      </p:sp>
      <p:pic>
        <p:nvPicPr>
          <p:cNvPr id="4" name="Espace réservé du contenu 3"/>
          <p:cNvPicPr>
            <a:picLocks noGrp="1" noChangeAspect="1"/>
          </p:cNvPicPr>
          <p:nvPr>
            <p:ph idx="1"/>
          </p:nvPr>
        </p:nvPicPr>
        <p:blipFill>
          <a:blip r:embed="rId3"/>
          <a:stretch>
            <a:fillRect/>
          </a:stretch>
        </p:blipFill>
        <p:spPr>
          <a:xfrm>
            <a:off x="2070746" y="2096926"/>
            <a:ext cx="8050507" cy="3808735"/>
          </a:xfrm>
          <a:prstGeom prst="rect">
            <a:avLst/>
          </a:prstGeom>
        </p:spPr>
      </p:pic>
    </p:spTree>
    <p:extLst>
      <p:ext uri="{BB962C8B-B14F-4D97-AF65-F5344CB8AC3E}">
        <p14:creationId xmlns:p14="http://schemas.microsoft.com/office/powerpoint/2010/main" val="2111732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L’apprentissage du code : </a:t>
            </a:r>
            <a:r>
              <a:rPr lang="fr-FR" sz="4000" dirty="0" smtClean="0">
                <a:solidFill>
                  <a:schemeClr val="accent2"/>
                </a:solidFill>
              </a:rPr>
              <a:t>Quels outils d’aides à l’encodage ?</a:t>
            </a:r>
            <a:endParaRPr lang="fr-FR" sz="4000" dirty="0">
              <a:solidFill>
                <a:schemeClr val="accent2"/>
              </a:solidFill>
            </a:endParaRPr>
          </a:p>
        </p:txBody>
      </p:sp>
      <p:pic>
        <p:nvPicPr>
          <p:cNvPr id="4" name="Espace réservé du contenu 3"/>
          <p:cNvPicPr>
            <a:picLocks noGrp="1" noChangeAspect="1"/>
          </p:cNvPicPr>
          <p:nvPr>
            <p:ph idx="1"/>
          </p:nvPr>
        </p:nvPicPr>
        <p:blipFill rotWithShape="1">
          <a:blip r:embed="rId3"/>
          <a:srcRect l="3167" t="17164" r="-3167"/>
          <a:stretch/>
        </p:blipFill>
        <p:spPr>
          <a:xfrm>
            <a:off x="2524040" y="2770496"/>
            <a:ext cx="8187691" cy="3598816"/>
          </a:xfrm>
          <a:prstGeom prst="rect">
            <a:avLst/>
          </a:prstGeom>
        </p:spPr>
      </p:pic>
    </p:spTree>
    <p:extLst>
      <p:ext uri="{BB962C8B-B14F-4D97-AF65-F5344CB8AC3E}">
        <p14:creationId xmlns:p14="http://schemas.microsoft.com/office/powerpoint/2010/main" val="1120656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3"/>
          <p:cNvPicPr>
            <a:picLocks noGrp="1" noChangeAspect="1"/>
          </p:cNvPicPr>
          <p:nvPr>
            <p:ph sz="half" idx="1"/>
          </p:nvPr>
        </p:nvPicPr>
        <p:blipFill>
          <a:blip r:embed="rId3"/>
          <a:stretch>
            <a:fillRect/>
          </a:stretch>
        </p:blipFill>
        <p:spPr>
          <a:xfrm>
            <a:off x="75551" y="2652546"/>
            <a:ext cx="6768453" cy="3804441"/>
          </a:xfrm>
          <a:prstGeom prst="rect">
            <a:avLst/>
          </a:prstGeom>
        </p:spPr>
      </p:pic>
      <p:pic>
        <p:nvPicPr>
          <p:cNvPr id="6" name="Espace réservé du contenu 3"/>
          <p:cNvPicPr>
            <a:picLocks noGrp="1" noChangeAspect="1"/>
          </p:cNvPicPr>
          <p:nvPr>
            <p:ph sz="half" idx="2"/>
          </p:nvPr>
        </p:nvPicPr>
        <p:blipFill>
          <a:blip r:embed="rId4"/>
          <a:stretch>
            <a:fillRect/>
          </a:stretch>
        </p:blipFill>
        <p:spPr>
          <a:xfrm>
            <a:off x="6844004" y="112764"/>
            <a:ext cx="5181600" cy="3155847"/>
          </a:xfrm>
          <a:prstGeom prst="rect">
            <a:avLst/>
          </a:prstGeom>
        </p:spPr>
      </p:pic>
    </p:spTree>
    <p:extLst>
      <p:ext uri="{BB962C8B-B14F-4D97-AF65-F5344CB8AC3E}">
        <p14:creationId xmlns:p14="http://schemas.microsoft.com/office/powerpoint/2010/main" val="3686112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6096000" y="1173369"/>
            <a:ext cx="6004474" cy="4704154"/>
          </a:xfrm>
          <a:prstGeom prst="rect">
            <a:avLst/>
          </a:prstGeom>
        </p:spPr>
      </p:pic>
      <p:pic>
        <p:nvPicPr>
          <p:cNvPr id="7" name="Image 6"/>
          <p:cNvPicPr>
            <a:picLocks noChangeAspect="1"/>
          </p:cNvPicPr>
          <p:nvPr/>
        </p:nvPicPr>
        <p:blipFill>
          <a:blip r:embed="rId4"/>
          <a:stretch>
            <a:fillRect/>
          </a:stretch>
        </p:blipFill>
        <p:spPr>
          <a:xfrm>
            <a:off x="0" y="1027906"/>
            <a:ext cx="5494952" cy="4995081"/>
          </a:xfrm>
          <a:prstGeom prst="rect">
            <a:avLst/>
          </a:prstGeom>
        </p:spPr>
      </p:pic>
    </p:spTree>
    <p:extLst>
      <p:ext uri="{BB962C8B-B14F-4D97-AF65-F5344CB8AC3E}">
        <p14:creationId xmlns:p14="http://schemas.microsoft.com/office/powerpoint/2010/main" val="740762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1729575" y="365125"/>
            <a:ext cx="8732849" cy="5996556"/>
          </a:xfrm>
          <a:prstGeom prst="rect">
            <a:avLst/>
          </a:prstGeom>
        </p:spPr>
      </p:pic>
    </p:spTree>
    <p:extLst>
      <p:ext uri="{BB962C8B-B14F-4D97-AF65-F5344CB8AC3E}">
        <p14:creationId xmlns:p14="http://schemas.microsoft.com/office/powerpoint/2010/main" val="2878210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2"/>
                </a:solidFill>
              </a:rPr>
              <a:t>Ecrire : </a:t>
            </a:r>
            <a:r>
              <a:rPr lang="fr-FR" dirty="0" smtClean="0">
                <a:solidFill>
                  <a:schemeClr val="accent2"/>
                </a:solidFill>
              </a:rPr>
              <a:t>Quels enjeux ? </a:t>
            </a:r>
            <a:endParaRPr lang="fr-FR" dirty="0">
              <a:solidFill>
                <a:schemeClr val="accent2"/>
              </a:solidFill>
            </a:endParaRPr>
          </a:p>
        </p:txBody>
      </p:sp>
      <p:sp>
        <p:nvSpPr>
          <p:cNvPr id="3" name="Espace réservé du contenu 2"/>
          <p:cNvSpPr>
            <a:spLocks noGrp="1"/>
          </p:cNvSpPr>
          <p:nvPr>
            <p:ph idx="1"/>
          </p:nvPr>
        </p:nvSpPr>
        <p:spPr/>
        <p:txBody>
          <a:bodyPr>
            <a:normAutofit/>
          </a:bodyPr>
          <a:lstStyle/>
          <a:p>
            <a:pPr algn="just">
              <a:buFont typeface="Wingdings" panose="05000000000000000000" pitchFamily="2" charset="2"/>
              <a:buChar char="q"/>
            </a:pPr>
            <a:r>
              <a:rPr lang="fr-FR" dirty="0" smtClean="0"/>
              <a:t> Importance </a:t>
            </a:r>
            <a:r>
              <a:rPr lang="fr-FR" dirty="0"/>
              <a:t>de </a:t>
            </a:r>
            <a:r>
              <a:rPr lang="fr-FR" b="1" dirty="0"/>
              <a:t>la production manuscrite </a:t>
            </a:r>
            <a:r>
              <a:rPr lang="fr-FR" dirty="0"/>
              <a:t>pour </a:t>
            </a:r>
            <a:r>
              <a:rPr lang="fr-FR" dirty="0" smtClean="0"/>
              <a:t>favoriser une </a:t>
            </a:r>
            <a:r>
              <a:rPr lang="fr-FR" dirty="0"/>
              <a:t>meilleure mémorisation des mots (mémoire de la forme orthographique)  </a:t>
            </a:r>
            <a:r>
              <a:rPr lang="fr-FR" dirty="0">
                <a:sym typeface="Wingdings" panose="05000000000000000000" pitchFamily="2" charset="2"/>
              </a:rPr>
              <a:t> </a:t>
            </a:r>
            <a:r>
              <a:rPr lang="fr-FR" dirty="0"/>
              <a:t>Une meilleure reconnaissance en </a:t>
            </a:r>
            <a:r>
              <a:rPr lang="fr-FR" dirty="0" smtClean="0"/>
              <a:t>lecture. </a:t>
            </a:r>
          </a:p>
          <a:p>
            <a:pPr marL="0" indent="0">
              <a:buNone/>
            </a:pPr>
            <a:r>
              <a:rPr lang="fr-FR" dirty="0" smtClean="0"/>
              <a:t> </a:t>
            </a:r>
          </a:p>
          <a:p>
            <a:pPr>
              <a:buFont typeface="Wingdings" panose="05000000000000000000" pitchFamily="2" charset="2"/>
              <a:buChar char="q"/>
            </a:pPr>
            <a:r>
              <a:rPr lang="fr-FR" b="1" dirty="0" smtClean="0"/>
              <a:t> L’apprentissage </a:t>
            </a:r>
            <a:r>
              <a:rPr lang="fr-FR" b="1" dirty="0"/>
              <a:t>du geste de l’écriture </a:t>
            </a:r>
            <a:r>
              <a:rPr lang="fr-FR" dirty="0"/>
              <a:t>améliore l’apprentissage de la lecture :</a:t>
            </a:r>
          </a:p>
          <a:p>
            <a:pPr>
              <a:buFont typeface="Wingdings" panose="05000000000000000000" pitchFamily="2" charset="2"/>
              <a:buChar char="§"/>
            </a:pPr>
            <a:r>
              <a:rPr lang="fr-FR" dirty="0"/>
              <a:t>Comprendre le sens de lecture (de la gauche vers la droite)</a:t>
            </a:r>
          </a:p>
          <a:p>
            <a:pPr>
              <a:buFont typeface="Wingdings" panose="05000000000000000000" pitchFamily="2" charset="2"/>
              <a:buChar char="§"/>
            </a:pPr>
            <a:r>
              <a:rPr lang="fr-FR" dirty="0" smtClean="0"/>
              <a:t>Favoriser </a:t>
            </a:r>
            <a:r>
              <a:rPr lang="fr-FR" dirty="0"/>
              <a:t>le déchiffrage </a:t>
            </a:r>
            <a:r>
              <a:rPr lang="fr-FR" dirty="0" smtClean="0"/>
              <a:t>de l’écriture </a:t>
            </a:r>
            <a:r>
              <a:rPr lang="fr-FR" dirty="0"/>
              <a:t>manuscrite</a:t>
            </a:r>
          </a:p>
          <a:p>
            <a:pPr>
              <a:buFont typeface="Wingdings" panose="05000000000000000000" pitchFamily="2" charset="2"/>
              <a:buChar char="§"/>
            </a:pPr>
            <a:r>
              <a:rPr lang="fr-FR" dirty="0"/>
              <a:t>Désapprendre la ressemblance des lettres miroirs (b/d ; p/q)</a:t>
            </a:r>
          </a:p>
          <a:p>
            <a:pPr>
              <a:buFontTx/>
              <a:buChar char="-"/>
            </a:pPr>
            <a:endParaRPr lang="fr-FR" dirty="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1263224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Ecrire : </a:t>
            </a:r>
            <a:r>
              <a:rPr lang="fr-FR" sz="4000" dirty="0">
                <a:solidFill>
                  <a:schemeClr val="accent2"/>
                </a:solidFill>
              </a:rPr>
              <a:t>Q</a:t>
            </a:r>
            <a:r>
              <a:rPr lang="fr-FR" sz="4000" dirty="0" smtClean="0">
                <a:solidFill>
                  <a:schemeClr val="accent2"/>
                </a:solidFill>
              </a:rPr>
              <a:t>uelles recommandations ? </a:t>
            </a:r>
            <a:endParaRPr lang="fr-FR" sz="4000" dirty="0">
              <a:solidFill>
                <a:schemeClr val="accent2"/>
              </a:solidFill>
            </a:endParaRPr>
          </a:p>
        </p:txBody>
      </p:sp>
      <p:sp>
        <p:nvSpPr>
          <p:cNvPr id="3" name="Espace réservé du contenu 2"/>
          <p:cNvSpPr>
            <a:spLocks noGrp="1"/>
          </p:cNvSpPr>
          <p:nvPr>
            <p:ph idx="1"/>
          </p:nvPr>
        </p:nvSpPr>
        <p:spPr/>
        <p:txBody>
          <a:bodyPr>
            <a:normAutofit fontScale="92500" lnSpcReduction="10000"/>
          </a:bodyPr>
          <a:lstStyle/>
          <a:p>
            <a:pPr>
              <a:buFont typeface="Wingdings" panose="05000000000000000000" pitchFamily="2" charset="2"/>
              <a:buChar char="Ø"/>
            </a:pPr>
            <a:r>
              <a:rPr lang="fr-FR" dirty="0" smtClean="0"/>
              <a:t> </a:t>
            </a:r>
            <a:r>
              <a:rPr lang="fr-FR" b="1" dirty="0" smtClean="0"/>
              <a:t>2 séances quotidiennes</a:t>
            </a:r>
            <a:r>
              <a:rPr lang="fr-FR" dirty="0" smtClean="0"/>
              <a:t> de 10-20 min + une </a:t>
            </a:r>
            <a:r>
              <a:rPr lang="fr-FR" b="1" dirty="0" smtClean="0"/>
              <a:t>dictée</a:t>
            </a:r>
            <a:r>
              <a:rPr lang="fr-FR" dirty="0" smtClean="0"/>
              <a:t> (déroulement proposé pages 72-73) </a:t>
            </a:r>
          </a:p>
          <a:p>
            <a:pPr>
              <a:buFont typeface="Wingdings" panose="05000000000000000000" pitchFamily="2" charset="2"/>
              <a:buChar char="Ø"/>
            </a:pPr>
            <a:r>
              <a:rPr lang="fr-FR" dirty="0" smtClean="0"/>
              <a:t> Cahiers préconisés: 17 x 22, réglure </a:t>
            </a:r>
            <a:r>
              <a:rPr lang="fr-FR" dirty="0" err="1" smtClean="0"/>
              <a:t>séyès</a:t>
            </a:r>
            <a:r>
              <a:rPr lang="fr-FR" dirty="0" smtClean="0"/>
              <a:t>, lignage du 3 mm au 2 </a:t>
            </a:r>
            <a:r>
              <a:rPr lang="fr-FR" dirty="0" err="1" smtClean="0"/>
              <a:t>mm.</a:t>
            </a:r>
            <a:r>
              <a:rPr lang="fr-FR" dirty="0" smtClean="0"/>
              <a:t> </a:t>
            </a:r>
          </a:p>
          <a:p>
            <a:pPr>
              <a:buFont typeface="Wingdings" panose="05000000000000000000" pitchFamily="2" charset="2"/>
              <a:buChar char="Ø"/>
            </a:pPr>
            <a:r>
              <a:rPr lang="fr-FR" dirty="0" smtClean="0"/>
              <a:t> Ecrire des lettres, des syllabes, des mots puis des phrases. </a:t>
            </a:r>
          </a:p>
          <a:p>
            <a:pPr>
              <a:buFont typeface="Wingdings" panose="05000000000000000000" pitchFamily="2" charset="2"/>
              <a:buChar char="Ø"/>
            </a:pPr>
            <a:r>
              <a:rPr lang="fr-FR" dirty="0"/>
              <a:t> </a:t>
            </a:r>
            <a:r>
              <a:rPr lang="fr-FR" dirty="0" smtClean="0"/>
              <a:t>Des activités de production d’écrits quotidiennes. </a:t>
            </a:r>
          </a:p>
          <a:p>
            <a:pPr>
              <a:buFont typeface="Wingdings" panose="05000000000000000000" pitchFamily="2" charset="2"/>
              <a:buChar char="Ø"/>
            </a:pPr>
            <a:r>
              <a:rPr lang="fr-FR" dirty="0" smtClean="0"/>
              <a:t> Copier: développement de la mémorisation orthographique. </a:t>
            </a:r>
          </a:p>
          <a:p>
            <a:pPr>
              <a:buFont typeface="Wingdings" panose="05000000000000000000" pitchFamily="2" charset="2"/>
              <a:buChar char="Ø"/>
            </a:pPr>
            <a:r>
              <a:rPr lang="fr-FR" dirty="0" smtClean="0"/>
              <a:t> Le professeur consacre du temps à chaque élève :</a:t>
            </a:r>
          </a:p>
          <a:p>
            <a:pPr marL="0" indent="0">
              <a:buNone/>
            </a:pPr>
            <a:r>
              <a:rPr lang="fr-FR" dirty="0" smtClean="0"/>
              <a:t>- posture, tenue et maniement du crayon, position du support, forme des lettres, liaison des lettres dans un mot</a:t>
            </a:r>
          </a:p>
          <a:p>
            <a:pPr algn="just">
              <a:buFont typeface="Wingdings" panose="05000000000000000000" pitchFamily="2" charset="2"/>
              <a:buChar char="Ø"/>
            </a:pPr>
            <a:r>
              <a:rPr lang="fr-FR" b="1" dirty="0" smtClean="0"/>
              <a:t> Erreurs utilisées </a:t>
            </a:r>
            <a:r>
              <a:rPr lang="fr-FR" dirty="0" smtClean="0"/>
              <a:t>comme matériau d’apprentissage et solutions étudiées.</a:t>
            </a:r>
            <a:endParaRPr lang="fr-FR" dirty="0"/>
          </a:p>
        </p:txBody>
      </p:sp>
    </p:spTree>
    <p:extLst>
      <p:ext uri="{BB962C8B-B14F-4D97-AF65-F5344CB8AC3E}">
        <p14:creationId xmlns:p14="http://schemas.microsoft.com/office/powerpoint/2010/main" val="414095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5"/>
            <a:ext cx="11147855" cy="1325563"/>
          </a:xfrm>
          <a:solidFill>
            <a:schemeClr val="bg1"/>
          </a:solidFill>
          <a:ln w="12700">
            <a:solidFill>
              <a:schemeClr val="bg1"/>
            </a:solidFill>
          </a:ln>
        </p:spPr>
        <p:txBody>
          <a:bodyPr>
            <a:normAutofit/>
          </a:bodyPr>
          <a:lstStyle/>
          <a:p>
            <a:r>
              <a:rPr lang="fr-FR" sz="4000" b="1" dirty="0" smtClean="0">
                <a:solidFill>
                  <a:schemeClr val="accent2"/>
                </a:solidFill>
              </a:rPr>
              <a:t>Le choix du manuel  </a:t>
            </a:r>
            <a:r>
              <a:rPr lang="fr-FR" sz="4000" dirty="0" smtClean="0">
                <a:solidFill>
                  <a:schemeClr val="accent2"/>
                </a:solidFill>
              </a:rPr>
              <a:t>: Quels points de vigilance ? (pages 110-111)</a:t>
            </a:r>
            <a:endParaRPr lang="fr-FR" sz="4000" dirty="0">
              <a:solidFill>
                <a:schemeClr val="accent2"/>
              </a:solidFill>
            </a:endParaRPr>
          </a:p>
        </p:txBody>
      </p:sp>
      <p:sp>
        <p:nvSpPr>
          <p:cNvPr id="3" name="Espace réservé du contenu 2"/>
          <p:cNvSpPr>
            <a:spLocks noGrp="1"/>
          </p:cNvSpPr>
          <p:nvPr>
            <p:ph idx="1"/>
          </p:nvPr>
        </p:nvSpPr>
        <p:spPr>
          <a:xfrm>
            <a:off x="838200" y="1825625"/>
            <a:ext cx="10515600" cy="4769728"/>
          </a:xfrm>
        </p:spPr>
        <p:txBody>
          <a:bodyPr>
            <a:normAutofit fontScale="92500" lnSpcReduction="10000"/>
          </a:bodyPr>
          <a:lstStyle/>
          <a:p>
            <a:pPr algn="just"/>
            <a:r>
              <a:rPr lang="fr-FR" dirty="0"/>
              <a:t>Réflexion de </a:t>
            </a:r>
            <a:r>
              <a:rPr lang="fr-FR" b="1" dirty="0"/>
              <a:t>l’équipe pédagogique C1 C2 C3.</a:t>
            </a:r>
          </a:p>
          <a:p>
            <a:pPr algn="just"/>
            <a:r>
              <a:rPr lang="fr-FR" dirty="0"/>
              <a:t>Le principe alphabétique puis la compréhension dans tous les domaines, </a:t>
            </a:r>
            <a:r>
              <a:rPr lang="fr-FR" b="1" dirty="0"/>
              <a:t>textes 100% déchiffrables.</a:t>
            </a:r>
          </a:p>
          <a:p>
            <a:pPr algn="just"/>
            <a:r>
              <a:rPr lang="fr-FR" b="1" dirty="0"/>
              <a:t>Etude du </a:t>
            </a:r>
            <a:r>
              <a:rPr lang="fr-FR" b="1" dirty="0" smtClean="0"/>
              <a:t>code : </a:t>
            </a:r>
            <a:r>
              <a:rPr lang="fr-FR" dirty="0"/>
              <a:t>dominante </a:t>
            </a:r>
            <a:r>
              <a:rPr lang="fr-FR" b="1" dirty="0"/>
              <a:t>dès la semaine 1</a:t>
            </a:r>
            <a:r>
              <a:rPr lang="fr-FR" dirty="0"/>
              <a:t>, activités pour entrainer le décodage, </a:t>
            </a:r>
            <a:r>
              <a:rPr lang="fr-FR" b="1" dirty="0"/>
              <a:t>automatiser.</a:t>
            </a:r>
          </a:p>
          <a:p>
            <a:pPr algn="just"/>
            <a:r>
              <a:rPr lang="fr-FR" b="1" dirty="0" smtClean="0"/>
              <a:t>Les </a:t>
            </a:r>
            <a:r>
              <a:rPr lang="fr-FR" b="1" dirty="0"/>
              <a:t>CGP les plus régulières en </a:t>
            </a:r>
            <a:r>
              <a:rPr lang="fr-FR" b="1" dirty="0" smtClean="0"/>
              <a:t>premier : </a:t>
            </a:r>
            <a:r>
              <a:rPr lang="fr-FR" b="1" dirty="0"/>
              <a:t>schéma CV </a:t>
            </a:r>
            <a:r>
              <a:rPr lang="fr-FR" b="1" dirty="0" smtClean="0"/>
              <a:t>privilégié</a:t>
            </a:r>
            <a:r>
              <a:rPr lang="fr-FR" dirty="0"/>
              <a:t> </a:t>
            </a:r>
            <a:r>
              <a:rPr lang="fr-FR" dirty="0" smtClean="0"/>
              <a:t>au début. Aller </a:t>
            </a:r>
            <a:r>
              <a:rPr lang="fr-FR" b="1" dirty="0" smtClean="0"/>
              <a:t>rapidement</a:t>
            </a:r>
            <a:r>
              <a:rPr lang="fr-FR" dirty="0" smtClean="0"/>
              <a:t> vers les structures  </a:t>
            </a:r>
            <a:r>
              <a:rPr lang="fr-FR" b="1" dirty="0"/>
              <a:t>VC - CVC et </a:t>
            </a:r>
            <a:r>
              <a:rPr lang="fr-FR" b="1" dirty="0" smtClean="0"/>
              <a:t>CCV. </a:t>
            </a:r>
          </a:p>
          <a:p>
            <a:pPr algn="just"/>
            <a:r>
              <a:rPr lang="fr-FR" dirty="0" smtClean="0"/>
              <a:t>Place </a:t>
            </a:r>
            <a:r>
              <a:rPr lang="fr-FR" dirty="0"/>
              <a:t>des </a:t>
            </a:r>
            <a:r>
              <a:rPr lang="fr-FR" b="1" dirty="0"/>
              <a:t>images</a:t>
            </a:r>
            <a:r>
              <a:rPr lang="fr-FR" dirty="0"/>
              <a:t>, </a:t>
            </a:r>
            <a:r>
              <a:rPr lang="fr-FR" dirty="0" smtClean="0"/>
              <a:t>du </a:t>
            </a:r>
            <a:r>
              <a:rPr lang="fr-FR" b="1" dirty="0"/>
              <a:t>lexique </a:t>
            </a:r>
            <a:r>
              <a:rPr lang="fr-FR" b="1" dirty="0" smtClean="0"/>
              <a:t>(</a:t>
            </a:r>
            <a:r>
              <a:rPr lang="fr-FR" dirty="0" smtClean="0"/>
              <a:t>selon fréquence), de la lecture/compréhension </a:t>
            </a:r>
            <a:r>
              <a:rPr lang="fr-FR" dirty="0"/>
              <a:t>de textes de </a:t>
            </a:r>
            <a:r>
              <a:rPr lang="fr-FR" b="1" dirty="0"/>
              <a:t>genres divers</a:t>
            </a:r>
            <a:r>
              <a:rPr lang="fr-FR" dirty="0" smtClean="0"/>
              <a:t>, de l’</a:t>
            </a:r>
            <a:r>
              <a:rPr lang="fr-FR" b="1" dirty="0" smtClean="0"/>
              <a:t>écriture</a:t>
            </a:r>
            <a:r>
              <a:rPr lang="fr-FR" dirty="0" smtClean="0"/>
              <a:t> </a:t>
            </a:r>
            <a:r>
              <a:rPr lang="fr-FR" dirty="0"/>
              <a:t>(dictées) et </a:t>
            </a:r>
            <a:r>
              <a:rPr lang="fr-FR" b="1" dirty="0"/>
              <a:t>étude de la langue, </a:t>
            </a:r>
            <a:r>
              <a:rPr lang="fr-FR" dirty="0"/>
              <a:t>dont orthographe grammaticale</a:t>
            </a:r>
            <a:r>
              <a:rPr lang="fr-FR" dirty="0" smtClean="0"/>
              <a:t>.</a:t>
            </a:r>
          </a:p>
          <a:p>
            <a:pPr algn="just"/>
            <a:r>
              <a:rPr lang="fr-FR" b="1" dirty="0"/>
              <a:t>L’utilisation du fichier n’est pas recommandée</a:t>
            </a:r>
            <a:r>
              <a:rPr lang="fr-FR" dirty="0"/>
              <a:t>. Usage des </a:t>
            </a:r>
            <a:r>
              <a:rPr lang="fr-FR" b="1" dirty="0"/>
              <a:t>cahiers du jour </a:t>
            </a:r>
            <a:r>
              <a:rPr lang="fr-FR" dirty="0"/>
              <a:t>plus efficace pour lire-écrire.</a:t>
            </a:r>
          </a:p>
          <a:p>
            <a:pPr algn="just"/>
            <a:endParaRPr lang="fr-FR" dirty="0"/>
          </a:p>
          <a:p>
            <a:endParaRPr lang="fr-FR" dirty="0"/>
          </a:p>
        </p:txBody>
      </p:sp>
    </p:spTree>
    <p:extLst>
      <p:ext uri="{BB962C8B-B14F-4D97-AF65-F5344CB8AC3E}">
        <p14:creationId xmlns:p14="http://schemas.microsoft.com/office/powerpoint/2010/main" val="20428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31412"/>
          </a:xfrm>
          <a:solidFill>
            <a:schemeClr val="bg1"/>
          </a:solidFill>
        </p:spPr>
        <p:txBody>
          <a:bodyPr>
            <a:noAutofit/>
          </a:bodyPr>
          <a:lstStyle/>
          <a:p>
            <a:r>
              <a:rPr lang="fr-FR" sz="4000" b="1" dirty="0" smtClean="0">
                <a:solidFill>
                  <a:schemeClr val="accent2"/>
                </a:solidFill>
              </a:rPr>
              <a:t>Un guide organisé en 5 parties : </a:t>
            </a:r>
            <a:endParaRPr lang="fr-FR" sz="4000" b="1" dirty="0">
              <a:solidFill>
                <a:schemeClr val="accent2"/>
              </a:solidFill>
            </a:endParaRPr>
          </a:p>
        </p:txBody>
      </p:sp>
      <p:sp>
        <p:nvSpPr>
          <p:cNvPr id="3" name="Espace réservé du contenu 2"/>
          <p:cNvSpPr>
            <a:spLocks noGrp="1"/>
          </p:cNvSpPr>
          <p:nvPr>
            <p:ph idx="1"/>
          </p:nvPr>
        </p:nvSpPr>
        <p:spPr>
          <a:xfrm>
            <a:off x="838200" y="1473958"/>
            <a:ext cx="10515600" cy="5049672"/>
          </a:xfrm>
        </p:spPr>
        <p:txBody>
          <a:bodyPr>
            <a:normAutofit fontScale="85000" lnSpcReduction="20000"/>
          </a:bodyPr>
          <a:lstStyle/>
          <a:p>
            <a:pPr marL="0" indent="0" algn="just">
              <a:buNone/>
            </a:pPr>
            <a:r>
              <a:rPr lang="fr-FR" b="1" dirty="0" smtClean="0"/>
              <a:t>Comment devient-on lecteur et scripteur ? </a:t>
            </a:r>
            <a:r>
              <a:rPr lang="fr-FR" dirty="0" smtClean="0"/>
              <a:t>Une définition du savoir lire et du savoir écrire.</a:t>
            </a:r>
          </a:p>
          <a:p>
            <a:pPr algn="just"/>
            <a:endParaRPr lang="fr-FR" dirty="0" smtClean="0"/>
          </a:p>
          <a:p>
            <a:pPr marL="0" indent="0" algn="just">
              <a:buNone/>
            </a:pPr>
            <a:r>
              <a:rPr lang="fr-FR" b="1" dirty="0" smtClean="0"/>
              <a:t>Quelles stratégies retenir pour apprendre à lire et écrire ? </a:t>
            </a:r>
            <a:r>
              <a:rPr lang="fr-FR" dirty="0" smtClean="0"/>
              <a:t>Un ensemble de principes directeurs, progression et programmation, correspondance graphèmes-phonèmes, leçon-type en lecture écriture, évaluations au CP.</a:t>
            </a:r>
          </a:p>
          <a:p>
            <a:pPr algn="just"/>
            <a:endParaRPr lang="fr-FR" dirty="0" smtClean="0"/>
          </a:p>
          <a:p>
            <a:pPr marL="0" indent="0" algn="just">
              <a:buNone/>
            </a:pPr>
            <a:r>
              <a:rPr lang="fr-FR" b="1" dirty="0" smtClean="0"/>
              <a:t>Quels enseignements conduire en parallèle pour soutenir ces apprentissages et permettre leur développement ? </a:t>
            </a:r>
            <a:r>
              <a:rPr lang="fr-FR" dirty="0" smtClean="0"/>
              <a:t>Etude de la langue (orthographe, morphologie, vocabulaire), compréhension.</a:t>
            </a:r>
          </a:p>
          <a:p>
            <a:pPr algn="just"/>
            <a:endParaRPr lang="fr-FR" dirty="0" smtClean="0"/>
          </a:p>
          <a:p>
            <a:pPr marL="0" indent="0" algn="just">
              <a:buNone/>
            </a:pPr>
            <a:r>
              <a:rPr lang="fr-FR" b="1" dirty="0" smtClean="0"/>
              <a:t>Comment analyser et choisir un manuel de lecture pour le CP ? </a:t>
            </a:r>
          </a:p>
          <a:p>
            <a:pPr algn="just"/>
            <a:endParaRPr lang="fr-FR" dirty="0" smtClean="0"/>
          </a:p>
          <a:p>
            <a:pPr marL="0" indent="0" algn="just">
              <a:buNone/>
            </a:pPr>
            <a:r>
              <a:rPr lang="fr-FR" b="1" dirty="0" smtClean="0"/>
              <a:t>Comment repérer les difficultés en lecture et y répondre ? </a:t>
            </a:r>
          </a:p>
          <a:p>
            <a:pPr marL="463566" lvl="1" indent="-457216" algn="just">
              <a:buClr>
                <a:srgbClr val="4F6128"/>
              </a:buClr>
              <a:buSzPct val="104000"/>
              <a:buFont typeface="Courier New" panose="02070309020205020404" pitchFamily="49" charset="0"/>
              <a:buChar char="o"/>
            </a:pPr>
            <a:endParaRPr lang="fr-FR" sz="2667" b="1" dirty="0" smtClean="0">
              <a:solidFill>
                <a:schemeClr val="accent6">
                  <a:lumMod val="50000"/>
                </a:schemeClr>
              </a:solidFill>
            </a:endParaRPr>
          </a:p>
          <a:p>
            <a:pPr algn="just"/>
            <a:endParaRPr lang="fr-FR" dirty="0" smtClean="0">
              <a:solidFill>
                <a:schemeClr val="accent6">
                  <a:lumMod val="50000"/>
                </a:schemeClr>
              </a:solidFill>
            </a:endParaRPr>
          </a:p>
          <a:p>
            <a:pPr marL="0" indent="0">
              <a:buNone/>
            </a:pPr>
            <a:endParaRPr lang="fr-FR" dirty="0"/>
          </a:p>
        </p:txBody>
      </p:sp>
    </p:spTree>
    <p:extLst>
      <p:ext uri="{BB962C8B-B14F-4D97-AF65-F5344CB8AC3E}">
        <p14:creationId xmlns:p14="http://schemas.microsoft.com/office/powerpoint/2010/main" val="200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accent2"/>
                </a:solidFill>
              </a:rPr>
              <a:t>Le choix du manuel : </a:t>
            </a:r>
            <a:r>
              <a:rPr lang="fr-FR" dirty="0">
                <a:solidFill>
                  <a:schemeClr val="accent2"/>
                </a:solidFill>
              </a:rPr>
              <a:t>E</a:t>
            </a:r>
            <a:r>
              <a:rPr lang="fr-FR" dirty="0" smtClean="0">
                <a:solidFill>
                  <a:schemeClr val="accent2"/>
                </a:solidFill>
              </a:rPr>
              <a:t>xemples  </a:t>
            </a:r>
            <a:endParaRPr lang="fr-FR" dirty="0">
              <a:solidFill>
                <a:schemeClr val="accent2"/>
              </a:solidFill>
            </a:endParaRPr>
          </a:p>
        </p:txBody>
      </p:sp>
      <p:sp>
        <p:nvSpPr>
          <p:cNvPr id="5" name="Espace réservé du contenu 4"/>
          <p:cNvSpPr>
            <a:spLocks noGrp="1"/>
          </p:cNvSpPr>
          <p:nvPr>
            <p:ph idx="1"/>
          </p:nvPr>
        </p:nvSpPr>
        <p:spPr/>
        <p:txBody>
          <a:bodyPr/>
          <a:lstStyle/>
          <a:p>
            <a:endParaRPr lang="fr-FR"/>
          </a:p>
        </p:txBody>
      </p:sp>
    </p:spTree>
    <p:extLst>
      <p:ext uri="{BB962C8B-B14F-4D97-AF65-F5344CB8AC3E}">
        <p14:creationId xmlns:p14="http://schemas.microsoft.com/office/powerpoint/2010/main" val="1766854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0"/>
          <a:stretch/>
        </p:blipFill>
        <p:spPr>
          <a:xfrm>
            <a:off x="888832" y="0"/>
            <a:ext cx="10405245" cy="6858000"/>
          </a:xfrm>
        </p:spPr>
      </p:pic>
    </p:spTree>
    <p:extLst>
      <p:ext uri="{BB962C8B-B14F-4D97-AF65-F5344CB8AC3E}">
        <p14:creationId xmlns:p14="http://schemas.microsoft.com/office/powerpoint/2010/main" val="482188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332" b="24244"/>
          <a:stretch/>
        </p:blipFill>
        <p:spPr>
          <a:xfrm rot="10800000">
            <a:off x="1011707" y="3237468"/>
            <a:ext cx="9872507" cy="3623935"/>
          </a:xfr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t="34985" b="21291"/>
          <a:stretch/>
        </p:blipFill>
        <p:spPr>
          <a:xfrm rot="10800000">
            <a:off x="1011707" y="0"/>
            <a:ext cx="9872508" cy="3237470"/>
          </a:xfrm>
          <a:prstGeom prst="rect">
            <a:avLst/>
          </a:prstGeom>
        </p:spPr>
      </p:pic>
    </p:spTree>
    <p:extLst>
      <p:ext uri="{BB962C8B-B14F-4D97-AF65-F5344CB8AC3E}">
        <p14:creationId xmlns:p14="http://schemas.microsoft.com/office/powerpoint/2010/main" val="760638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Lire/Ecrire : </a:t>
            </a:r>
            <a:r>
              <a:rPr lang="fr-FR" sz="4000" dirty="0" smtClean="0">
                <a:solidFill>
                  <a:schemeClr val="accent2"/>
                </a:solidFill>
              </a:rPr>
              <a:t>Exemples de mise en œuvre </a:t>
            </a:r>
            <a:endParaRPr lang="fr-FR" sz="4000" dirty="0">
              <a:solidFill>
                <a:schemeClr val="accent2"/>
              </a:solidFill>
            </a:endParaRPr>
          </a:p>
        </p:txBody>
      </p:sp>
      <p:sp>
        <p:nvSpPr>
          <p:cNvPr id="3" name="Espace réservé du contenu 2"/>
          <p:cNvSpPr>
            <a:spLocks noGrp="1"/>
          </p:cNvSpPr>
          <p:nvPr>
            <p:ph idx="1"/>
          </p:nvPr>
        </p:nvSpPr>
        <p:spPr/>
        <p:txBody>
          <a:bodyPr/>
          <a:lstStyle/>
          <a:p>
            <a:pPr>
              <a:buFont typeface="Wingdings" panose="05000000000000000000" pitchFamily="2" charset="2"/>
              <a:buChar char="q"/>
            </a:pPr>
            <a:r>
              <a:rPr lang="fr-FR" dirty="0" smtClean="0"/>
              <a:t> Mise en œuvre d’une séquence de lecture-écriture (cf. pages 65 à 74). </a:t>
            </a:r>
          </a:p>
          <a:p>
            <a:pPr marL="0" indent="0">
              <a:buNone/>
            </a:pPr>
            <a:endParaRPr lang="fr-FR" dirty="0" smtClean="0"/>
          </a:p>
          <a:p>
            <a:pPr algn="just">
              <a:buFont typeface="Wingdings" panose="05000000000000000000" pitchFamily="2" charset="2"/>
              <a:buChar char="q"/>
            </a:pPr>
            <a:r>
              <a:rPr lang="fr-FR" dirty="0" smtClean="0"/>
              <a:t> </a:t>
            </a:r>
            <a:r>
              <a:rPr lang="fr-FR" dirty="0" smtClean="0">
                <a:hlinkClick r:id="rId3" action="ppaction://hlinkfile"/>
              </a:rPr>
              <a:t>Une proposition par le groupe MF Itinérants de Seine et Marne </a:t>
            </a:r>
            <a:endParaRPr lang="fr-FR" dirty="0" smtClean="0"/>
          </a:p>
          <a:p>
            <a:pPr marL="0" indent="0" algn="just">
              <a:buNone/>
            </a:pPr>
            <a:endParaRPr lang="fr-FR" dirty="0"/>
          </a:p>
          <a:p>
            <a:pPr algn="just">
              <a:buFont typeface="Wingdings" panose="05000000000000000000" pitchFamily="2" charset="2"/>
              <a:buChar char="q"/>
            </a:pPr>
            <a:r>
              <a:rPr lang="fr-FR" dirty="0" smtClean="0"/>
              <a:t> </a:t>
            </a:r>
            <a:r>
              <a:rPr lang="fr-FR" dirty="0" smtClean="0">
                <a:hlinkClick r:id="rId4" action="ppaction://hlinkfile"/>
              </a:rPr>
              <a:t>Une proposition de séance-type en écriture/geste graphique</a:t>
            </a:r>
            <a:endParaRPr lang="fr-FR" dirty="0" smtClean="0"/>
          </a:p>
        </p:txBody>
      </p:sp>
    </p:spTree>
    <p:extLst>
      <p:ext uri="{BB962C8B-B14F-4D97-AF65-F5344CB8AC3E}">
        <p14:creationId xmlns:p14="http://schemas.microsoft.com/office/powerpoint/2010/main" val="1560940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bg1"/>
          </a:solidFill>
          <a:ln w="12700">
            <a:solidFill>
              <a:schemeClr val="bg1"/>
            </a:solidFill>
          </a:ln>
        </p:spPr>
        <p:txBody>
          <a:bodyPr>
            <a:normAutofit fontScale="90000"/>
          </a:bodyPr>
          <a:lstStyle/>
          <a:p>
            <a:r>
              <a:rPr lang="fr-FR" sz="4000" b="1" dirty="0" smtClean="0">
                <a:ln w="0"/>
                <a:solidFill>
                  <a:schemeClr val="accent2"/>
                </a:solidFill>
              </a:rPr>
              <a:t>Quels </a:t>
            </a:r>
            <a:r>
              <a:rPr lang="fr-FR" sz="4000" b="1" dirty="0">
                <a:ln w="0"/>
                <a:solidFill>
                  <a:schemeClr val="accent2"/>
                </a:solidFill>
              </a:rPr>
              <a:t>enseignements conduire en parallèle pour soutenir </a:t>
            </a:r>
            <a:br>
              <a:rPr lang="fr-FR" sz="4000" b="1" dirty="0">
                <a:ln w="0"/>
                <a:solidFill>
                  <a:schemeClr val="accent2"/>
                </a:solidFill>
              </a:rPr>
            </a:br>
            <a:r>
              <a:rPr lang="fr-FR" sz="4000" b="1" dirty="0">
                <a:ln w="0"/>
                <a:solidFill>
                  <a:schemeClr val="accent2"/>
                </a:solidFill>
              </a:rPr>
              <a:t>ces apprentissages et permettre leur </a:t>
            </a:r>
            <a:r>
              <a:rPr lang="fr-FR" sz="4000" b="1" dirty="0" smtClean="0">
                <a:ln w="0"/>
                <a:solidFill>
                  <a:schemeClr val="accent2"/>
                </a:solidFill>
              </a:rPr>
              <a:t>développement ?</a:t>
            </a:r>
            <a:r>
              <a:rPr lang="fr-FR" sz="2800" dirty="0">
                <a:ln w="0"/>
                <a:effectLst>
                  <a:outerShdw blurRad="38100" dist="19050" dir="2700000" algn="tl" rotWithShape="0">
                    <a:schemeClr val="dk1">
                      <a:alpha val="40000"/>
                    </a:schemeClr>
                  </a:outerShdw>
                </a:effectLst>
              </a:rPr>
              <a:t/>
            </a:r>
            <a:br>
              <a:rPr lang="fr-FR" sz="2800" dirty="0">
                <a:ln w="0"/>
                <a:effectLst>
                  <a:outerShdw blurRad="38100" dist="19050" dir="2700000" algn="tl" rotWithShape="0">
                    <a:schemeClr val="dk1">
                      <a:alpha val="40000"/>
                    </a:schemeClr>
                  </a:outerShdw>
                </a:effectLst>
              </a:rPr>
            </a:br>
            <a:endParaRPr lang="fr-FR" sz="3200" dirty="0"/>
          </a:p>
        </p:txBody>
      </p:sp>
      <p:sp>
        <p:nvSpPr>
          <p:cNvPr id="3" name="Espace réservé du contenu 2"/>
          <p:cNvSpPr>
            <a:spLocks noGrp="1"/>
          </p:cNvSpPr>
          <p:nvPr>
            <p:ph idx="1"/>
          </p:nvPr>
        </p:nvSpPr>
        <p:spPr/>
        <p:txBody>
          <a:bodyPr>
            <a:normAutofit fontScale="92500" lnSpcReduction="10000"/>
          </a:bodyPr>
          <a:lstStyle/>
          <a:p>
            <a:pPr algn="just"/>
            <a:r>
              <a:rPr lang="fr-FR" b="1" dirty="0"/>
              <a:t>Etudier la langue</a:t>
            </a:r>
            <a:r>
              <a:rPr lang="fr-FR" dirty="0"/>
              <a:t>, </a:t>
            </a:r>
            <a:r>
              <a:rPr lang="fr-FR" b="1" dirty="0"/>
              <a:t>observer son fonctionnement</a:t>
            </a:r>
            <a:r>
              <a:rPr lang="fr-FR" dirty="0"/>
              <a:t>, </a:t>
            </a:r>
            <a:r>
              <a:rPr lang="fr-FR" b="1" dirty="0"/>
              <a:t>mémoriser l’orthographe lexicale</a:t>
            </a:r>
            <a:r>
              <a:rPr lang="fr-FR" dirty="0"/>
              <a:t> et écrire; activités de copie différée, activités sur la </a:t>
            </a:r>
            <a:r>
              <a:rPr lang="fr-FR" b="1" dirty="0"/>
              <a:t>morphologie dérivationnelle et flexionnelle des mots</a:t>
            </a:r>
            <a:r>
              <a:rPr lang="fr-FR" dirty="0"/>
              <a:t>, l’</a:t>
            </a:r>
            <a:r>
              <a:rPr lang="fr-FR" b="1" dirty="0"/>
              <a:t>orthographe grammaticale.</a:t>
            </a:r>
            <a:endParaRPr lang="fr-FR" dirty="0"/>
          </a:p>
          <a:p>
            <a:pPr algn="just"/>
            <a:r>
              <a:rPr lang="fr-FR" b="1" dirty="0"/>
              <a:t>Développer le </a:t>
            </a:r>
            <a:r>
              <a:rPr lang="fr-FR" b="1" dirty="0" smtClean="0"/>
              <a:t>vocabulaire :  </a:t>
            </a:r>
            <a:r>
              <a:rPr lang="fr-FR" dirty="0" smtClean="0"/>
              <a:t>(cf. </a:t>
            </a:r>
            <a:r>
              <a:rPr lang="fr-FR" dirty="0"/>
              <a:t>M. Cellier).</a:t>
            </a:r>
          </a:p>
          <a:p>
            <a:pPr algn="just"/>
            <a:r>
              <a:rPr lang="fr-FR" b="1" dirty="0"/>
              <a:t>Enseigner explicitement la compréhension, les stratégies, </a:t>
            </a:r>
            <a:r>
              <a:rPr lang="fr-FR" dirty="0"/>
              <a:t>sur des textes </a:t>
            </a:r>
            <a:r>
              <a:rPr lang="fr-FR" i="1" dirty="0"/>
              <a:t>lus par le professeur et textes lus par l’élève</a:t>
            </a:r>
            <a:r>
              <a:rPr lang="fr-FR" dirty="0"/>
              <a:t>. </a:t>
            </a:r>
            <a:r>
              <a:rPr lang="fr-FR" b="1" dirty="0"/>
              <a:t>Activité réflexive, écoute active </a:t>
            </a:r>
            <a:r>
              <a:rPr lang="fr-FR" dirty="0"/>
              <a:t>sans matériaux « distrayants », </a:t>
            </a:r>
            <a:r>
              <a:rPr lang="fr-FR" b="1" dirty="0"/>
              <a:t>interprétation</a:t>
            </a:r>
            <a:r>
              <a:rPr lang="fr-FR" dirty="0"/>
              <a:t>, représentation mentale, </a:t>
            </a:r>
            <a:r>
              <a:rPr lang="fr-FR" b="1" dirty="0"/>
              <a:t>débat interprétatif</a:t>
            </a:r>
            <a:r>
              <a:rPr lang="fr-FR" dirty="0"/>
              <a:t>, </a:t>
            </a:r>
            <a:r>
              <a:rPr lang="fr-FR" b="1" dirty="0"/>
              <a:t>rappel de récit</a:t>
            </a:r>
            <a:r>
              <a:rPr lang="fr-FR" dirty="0"/>
              <a:t>… </a:t>
            </a:r>
            <a:r>
              <a:rPr lang="fr-FR" b="1" dirty="0"/>
              <a:t>Questionnaire à donner en évaluation</a:t>
            </a:r>
            <a:r>
              <a:rPr lang="fr-FR" dirty="0" smtClean="0"/>
              <a:t>.</a:t>
            </a:r>
            <a:endParaRPr lang="fr-FR" b="1" dirty="0"/>
          </a:p>
          <a:p>
            <a:pPr algn="just"/>
            <a:r>
              <a:rPr lang="fr-FR" b="1" dirty="0"/>
              <a:t>Réflexion sur les affichages et </a:t>
            </a:r>
            <a:r>
              <a:rPr lang="fr-FR" b="1" i="1" dirty="0"/>
              <a:t>l’aménagement de l’espace de la classe.</a:t>
            </a:r>
          </a:p>
          <a:p>
            <a:endParaRPr lang="fr-FR" dirty="0"/>
          </a:p>
        </p:txBody>
      </p:sp>
    </p:spTree>
    <p:extLst>
      <p:ext uri="{BB962C8B-B14F-4D97-AF65-F5344CB8AC3E}">
        <p14:creationId xmlns:p14="http://schemas.microsoft.com/office/powerpoint/2010/main" val="419656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3">
            <a:extLst>
              <a:ext uri="{FF2B5EF4-FFF2-40B4-BE49-F238E27FC236}">
                <a16:creationId xmlns="" xmlns:a16="http://schemas.microsoft.com/office/drawing/2014/main" id="{9619092B-36CC-4D44-8354-1318F2C71CEA}"/>
              </a:ext>
            </a:extLst>
          </p:cNvPr>
          <p:cNvPicPr>
            <a:picLocks noChangeAspect="1"/>
          </p:cNvPicPr>
          <p:nvPr/>
        </p:nvPicPr>
        <p:blipFill rotWithShape="1">
          <a:blip r:embed="rId3"/>
          <a:stretch/>
        </p:blipFill>
        <p:spPr>
          <a:xfrm>
            <a:off x="312616" y="3194241"/>
            <a:ext cx="829316" cy="1214774"/>
          </a:xfrm>
          <a:prstGeom prst="rect">
            <a:avLst/>
          </a:prstGeom>
          <a:ln>
            <a:noFill/>
          </a:ln>
          <a:effectLst>
            <a:outerShdw blurRad="50800" dist="38100" dir="2700000" algn="tl" rotWithShape="0">
              <a:prstClr val="black">
                <a:alpha val="40000"/>
              </a:prstClr>
            </a:outerShdw>
          </a:effectLst>
        </p:spPr>
      </p:pic>
      <p:sp>
        <p:nvSpPr>
          <p:cNvPr id="12" name="Titre 1">
            <a:extLst>
              <a:ext uri="{FF2B5EF4-FFF2-40B4-BE49-F238E27FC236}">
                <a16:creationId xmlns="" xmlns:a16="http://schemas.microsoft.com/office/drawing/2014/main" id="{4A96FF8D-C480-1846-85F5-07FA9C282618}"/>
              </a:ext>
            </a:extLst>
          </p:cNvPr>
          <p:cNvSpPr>
            <a:spLocks noGrp="1"/>
          </p:cNvSpPr>
          <p:nvPr>
            <p:ph type="title"/>
          </p:nvPr>
        </p:nvSpPr>
        <p:spPr>
          <a:xfrm>
            <a:off x="312616" y="447"/>
            <a:ext cx="11574584" cy="1308065"/>
          </a:xfrm>
        </p:spPr>
        <p:txBody>
          <a:bodyPr vert="horz" lIns="91428" tIns="45714" rIns="91428" bIns="45714" rtlCol="0" anchor="ctr">
            <a:normAutofit/>
          </a:bodyPr>
          <a:lstStyle/>
          <a:p>
            <a:r>
              <a:rPr lang="fr-FR" sz="4000" dirty="0" smtClean="0">
                <a:solidFill>
                  <a:schemeClr val="accent2"/>
                </a:solidFill>
              </a:rPr>
              <a:t> </a:t>
            </a:r>
            <a:r>
              <a:rPr lang="fr-FR" sz="4000" b="1" dirty="0" smtClean="0">
                <a:solidFill>
                  <a:schemeClr val="accent2"/>
                </a:solidFill>
              </a:rPr>
              <a:t>La compréhension  de textes : </a:t>
            </a:r>
            <a:r>
              <a:rPr lang="fr-FR" sz="4000" dirty="0" smtClean="0">
                <a:solidFill>
                  <a:schemeClr val="accent2"/>
                </a:solidFill>
              </a:rPr>
              <a:t>Apprendre à comprendre</a:t>
            </a:r>
            <a:r>
              <a:rPr lang="fr-FR" sz="4000" b="1" dirty="0" smtClean="0">
                <a:solidFill>
                  <a:schemeClr val="accent2"/>
                </a:solidFill>
              </a:rPr>
              <a:t> </a:t>
            </a:r>
            <a:endParaRPr lang="fr-FR" sz="4000" dirty="0">
              <a:solidFill>
                <a:schemeClr val="accent2"/>
              </a:solidFill>
            </a:endParaRPr>
          </a:p>
        </p:txBody>
      </p:sp>
      <p:graphicFrame>
        <p:nvGraphicFramePr>
          <p:cNvPr id="13" name="Diagramme 12">
            <a:extLst>
              <a:ext uri="{FF2B5EF4-FFF2-40B4-BE49-F238E27FC236}">
                <a16:creationId xmlns="" xmlns:a16="http://schemas.microsoft.com/office/drawing/2014/main" id="{9A635DC2-0CF2-824F-9674-14AB6AD65E1A}"/>
              </a:ext>
            </a:extLst>
          </p:cNvPr>
          <p:cNvGraphicFramePr/>
          <p:nvPr>
            <p:extLst/>
          </p:nvPr>
        </p:nvGraphicFramePr>
        <p:xfrm>
          <a:off x="1141933" y="1003999"/>
          <a:ext cx="10898975" cy="5436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6468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a:extLst>
              <a:ext uri="{FF2B5EF4-FFF2-40B4-BE49-F238E27FC236}">
                <a16:creationId xmlns="" xmlns:a16="http://schemas.microsoft.com/office/drawing/2014/main" id="{BB9EA4CD-3EE6-8040-ADCA-F65E672A6FAB}"/>
              </a:ext>
            </a:extLst>
          </p:cNvPr>
          <p:cNvPicPr>
            <a:picLocks noChangeAspect="1"/>
          </p:cNvPicPr>
          <p:nvPr/>
        </p:nvPicPr>
        <p:blipFill rotWithShape="1">
          <a:blip r:embed="rId3"/>
          <a:stretch/>
        </p:blipFill>
        <p:spPr>
          <a:xfrm>
            <a:off x="584117" y="3578002"/>
            <a:ext cx="829316" cy="1214774"/>
          </a:xfrm>
          <a:prstGeom prst="rect">
            <a:avLst/>
          </a:prstGeom>
          <a:effectLst>
            <a:outerShdw blurRad="50800" dist="38100" dir="2700000" algn="tl" rotWithShape="0">
              <a:prstClr val="black">
                <a:alpha val="40000"/>
              </a:prstClr>
            </a:outerShdw>
          </a:effectLst>
        </p:spPr>
      </p:pic>
      <p:sp>
        <p:nvSpPr>
          <p:cNvPr id="9" name="Titre 1">
            <a:extLst>
              <a:ext uri="{FF2B5EF4-FFF2-40B4-BE49-F238E27FC236}">
                <a16:creationId xmlns="" xmlns:a16="http://schemas.microsoft.com/office/drawing/2014/main" id="{B96F2224-075D-214E-BB61-F61174C41562}"/>
              </a:ext>
            </a:extLst>
          </p:cNvPr>
          <p:cNvSpPr>
            <a:spLocks noGrp="1"/>
          </p:cNvSpPr>
          <p:nvPr>
            <p:ph type="title"/>
          </p:nvPr>
        </p:nvSpPr>
        <p:spPr>
          <a:xfrm>
            <a:off x="152853" y="69449"/>
            <a:ext cx="11200947" cy="1308065"/>
          </a:xfrm>
        </p:spPr>
        <p:txBody>
          <a:bodyPr>
            <a:noAutofit/>
          </a:bodyPr>
          <a:lstStyle/>
          <a:p>
            <a:r>
              <a:rPr lang="fr-FR" sz="4000" b="1" dirty="0" smtClean="0">
                <a:solidFill>
                  <a:schemeClr val="accent2"/>
                </a:solidFill>
              </a:rPr>
              <a:t>La compréhension de textes : </a:t>
            </a:r>
            <a:r>
              <a:rPr lang="fr-FR" sz="4000" dirty="0" smtClean="0">
                <a:solidFill>
                  <a:schemeClr val="accent2"/>
                </a:solidFill>
              </a:rPr>
              <a:t>Se </a:t>
            </a:r>
            <a:r>
              <a:rPr lang="fr-FR" sz="4000" dirty="0">
                <a:solidFill>
                  <a:schemeClr val="accent2"/>
                </a:solidFill>
              </a:rPr>
              <a:t>constituer des référents culturels </a:t>
            </a:r>
            <a:r>
              <a:rPr lang="fr-FR" sz="4000" b="1" dirty="0" smtClean="0">
                <a:solidFill>
                  <a:schemeClr val="accent2"/>
                </a:solidFill>
              </a:rPr>
              <a:t>: </a:t>
            </a:r>
            <a:endParaRPr lang="fr-FR" sz="4000" dirty="0">
              <a:solidFill>
                <a:schemeClr val="accent2"/>
              </a:solidFill>
            </a:endParaRPr>
          </a:p>
        </p:txBody>
      </p:sp>
      <p:graphicFrame>
        <p:nvGraphicFramePr>
          <p:cNvPr id="10" name="Diagramme 9">
            <a:extLst>
              <a:ext uri="{FF2B5EF4-FFF2-40B4-BE49-F238E27FC236}">
                <a16:creationId xmlns="" xmlns:a16="http://schemas.microsoft.com/office/drawing/2014/main" id="{2C1AA64F-6AC3-874B-B2BF-6F392DA603B9}"/>
              </a:ext>
            </a:extLst>
          </p:cNvPr>
          <p:cNvGraphicFramePr/>
          <p:nvPr>
            <p:extLst/>
          </p:nvPr>
        </p:nvGraphicFramePr>
        <p:xfrm>
          <a:off x="1765043" y="1901972"/>
          <a:ext cx="9401853" cy="3704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28216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225" y="277268"/>
            <a:ext cx="11121922" cy="1280890"/>
          </a:xfrm>
        </p:spPr>
        <p:txBody>
          <a:bodyPr>
            <a:normAutofit fontScale="90000"/>
          </a:bodyPr>
          <a:lstStyle/>
          <a:p>
            <a:r>
              <a:rPr lang="fr-FR" b="1" dirty="0" smtClean="0">
                <a:solidFill>
                  <a:schemeClr val="accent2"/>
                </a:solidFill>
              </a:rPr>
              <a:t>La compréhension de textes : </a:t>
            </a:r>
            <a:r>
              <a:rPr lang="fr-FR" dirty="0" smtClean="0">
                <a:solidFill>
                  <a:schemeClr val="accent2"/>
                </a:solidFill>
              </a:rPr>
              <a:t>Comprendre </a:t>
            </a:r>
            <a:r>
              <a:rPr lang="fr-FR" dirty="0">
                <a:solidFill>
                  <a:schemeClr val="accent2"/>
                </a:solidFill>
              </a:rPr>
              <a:t>en lisant</a:t>
            </a:r>
            <a:r>
              <a:rPr lang="fr-FR" dirty="0"/>
              <a:t/>
            </a:r>
            <a:br>
              <a:rPr lang="fr-FR" dirty="0"/>
            </a:br>
            <a:endParaRPr lang="fr-FR" dirty="0"/>
          </a:p>
        </p:txBody>
      </p:sp>
      <p:sp>
        <p:nvSpPr>
          <p:cNvPr id="3" name="Espace réservé du contenu 2"/>
          <p:cNvSpPr>
            <a:spLocks noGrp="1"/>
          </p:cNvSpPr>
          <p:nvPr>
            <p:ph idx="1"/>
          </p:nvPr>
        </p:nvSpPr>
        <p:spPr>
          <a:xfrm>
            <a:off x="373225" y="1944414"/>
            <a:ext cx="11577035" cy="4724400"/>
          </a:xfrm>
        </p:spPr>
        <p:txBody>
          <a:bodyPr>
            <a:noAutofit/>
          </a:bodyPr>
          <a:lstStyle/>
          <a:p>
            <a:pPr marL="0" indent="0">
              <a:buNone/>
            </a:pPr>
            <a:r>
              <a:rPr lang="fr-FR" sz="2400" dirty="0"/>
              <a:t>La compréhension repose nécessairement sur la fluidité et la précision d’un déchiffrage </a:t>
            </a:r>
            <a:r>
              <a:rPr lang="fr-FR" sz="2400" dirty="0" smtClean="0"/>
              <a:t>automatisé. 2 modalités proposées (passage progressif de la première vers la seconde en lien avec la capacité à déchiffrer):</a:t>
            </a:r>
          </a:p>
          <a:p>
            <a:pPr>
              <a:buAutoNum type="arabicParenR"/>
            </a:pPr>
            <a:r>
              <a:rPr lang="fr-FR" sz="2400" b="1" dirty="0" smtClean="0">
                <a:solidFill>
                  <a:schemeClr val="accent2"/>
                </a:solidFill>
              </a:rPr>
              <a:t> Lectures entendues</a:t>
            </a:r>
          </a:p>
          <a:p>
            <a:pPr algn="just">
              <a:buFont typeface="Wingdings" panose="05000000000000000000" pitchFamily="2" charset="2"/>
              <a:buChar char="à"/>
            </a:pPr>
            <a:r>
              <a:rPr lang="fr-FR" sz="2400" dirty="0" smtClean="0">
                <a:sym typeface="Wingdings" panose="05000000000000000000" pitchFamily="2" charset="2"/>
              </a:rPr>
              <a:t>Entendre de l’écrit : niveau de langue plus exigeant que l’oral courant donc proposer des textes résistants (découvertes lexicales nouvelles et de références culturelles + des implicites). </a:t>
            </a:r>
          </a:p>
          <a:p>
            <a:pPr algn="just">
              <a:buFont typeface="Wingdings" panose="05000000000000000000" pitchFamily="2" charset="2"/>
              <a:buChar char="à"/>
            </a:pPr>
            <a:r>
              <a:rPr lang="fr-FR" sz="2400" dirty="0" smtClean="0">
                <a:sym typeface="Wingdings" panose="05000000000000000000" pitchFamily="2" charset="2"/>
              </a:rPr>
              <a:t>Nécessité de procéder à de multiples relectures du texte pour que tous les élèves puissent discuter de la </a:t>
            </a:r>
            <a:r>
              <a:rPr lang="fr-FR" sz="2400" dirty="0" err="1" smtClean="0">
                <a:sym typeface="Wingdings" panose="05000000000000000000" pitchFamily="2" charset="2"/>
              </a:rPr>
              <a:t>littératie</a:t>
            </a:r>
            <a:r>
              <a:rPr lang="fr-FR" sz="2400" dirty="0" smtClean="0">
                <a:sym typeface="Wingdings" panose="05000000000000000000" pitchFamily="2" charset="2"/>
              </a:rPr>
              <a:t> de celui-ci. </a:t>
            </a:r>
          </a:p>
          <a:p>
            <a:pPr marL="0" indent="0">
              <a:buNone/>
            </a:pPr>
            <a:r>
              <a:rPr lang="fr-FR" sz="2400" b="1" dirty="0" smtClean="0">
                <a:solidFill>
                  <a:schemeClr val="accent2"/>
                </a:solidFill>
                <a:sym typeface="Wingdings" panose="05000000000000000000" pitchFamily="2" charset="2"/>
              </a:rPr>
              <a:t>2) Lire de façon autonome</a:t>
            </a:r>
          </a:p>
          <a:p>
            <a:pPr marL="0" indent="0" algn="just">
              <a:buNone/>
            </a:pPr>
            <a:r>
              <a:rPr lang="fr-FR" sz="2400" dirty="0" smtClean="0">
                <a:sym typeface="Wingdings" panose="05000000000000000000" pitchFamily="2" charset="2"/>
              </a:rPr>
              <a:t> Les textes doivent être entièrement déchiffrables pour que l’élève puisse chercher du sens. </a:t>
            </a:r>
            <a:endParaRPr lang="fr-FR" sz="2400" dirty="0"/>
          </a:p>
        </p:txBody>
      </p:sp>
    </p:spTree>
    <p:extLst>
      <p:ext uri="{BB962C8B-B14F-4D97-AF65-F5344CB8AC3E}">
        <p14:creationId xmlns:p14="http://schemas.microsoft.com/office/powerpoint/2010/main" val="3524629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1886" y="-1"/>
            <a:ext cx="10943520" cy="961697"/>
          </a:xfrm>
        </p:spPr>
        <p:txBody>
          <a:bodyPr>
            <a:normAutofit fontScale="90000"/>
          </a:bodyPr>
          <a:lstStyle/>
          <a:p>
            <a:r>
              <a:rPr lang="fr-FR" b="1" dirty="0" smtClean="0">
                <a:solidFill>
                  <a:schemeClr val="accent2"/>
                </a:solidFill>
              </a:rPr>
              <a:t>La compréhension de textes : </a:t>
            </a:r>
            <a:r>
              <a:rPr lang="fr-FR" dirty="0" smtClean="0">
                <a:solidFill>
                  <a:schemeClr val="accent2"/>
                </a:solidFill>
              </a:rPr>
              <a:t>Enseigner explicitement la compréhension</a:t>
            </a:r>
            <a:endParaRPr lang="fr-FR" sz="2400" dirty="0">
              <a:solidFill>
                <a:schemeClr val="tx1"/>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391886" y="961697"/>
            <a:ext cx="11637203" cy="5770179"/>
          </a:xfrm>
        </p:spPr>
        <p:txBody>
          <a:bodyPr>
            <a:noAutofit/>
          </a:bodyPr>
          <a:lstStyle/>
          <a:p>
            <a:pPr marL="0" indent="0">
              <a:buNone/>
            </a:pPr>
            <a:endParaRPr lang="fr-FR" sz="2200" dirty="0">
              <a:latin typeface="Arial" panose="020B0604020202020204" pitchFamily="34" charset="0"/>
              <a:cs typeface="Arial" panose="020B0604020202020204" pitchFamily="34" charset="0"/>
            </a:endParaRPr>
          </a:p>
          <a:p>
            <a:pPr marL="0" indent="0">
              <a:buNone/>
            </a:pPr>
            <a:r>
              <a:rPr lang="fr-FR" sz="2200" dirty="0" smtClean="0">
                <a:latin typeface="Arial" panose="020B0604020202020204" pitchFamily="34" charset="0"/>
                <a:cs typeface="Arial" panose="020B0604020202020204" pitchFamily="34" charset="0"/>
              </a:rPr>
              <a:t>6 caractéristiques à développer pour une approche pédagogique explicite ou directe :</a:t>
            </a:r>
          </a:p>
          <a:p>
            <a:pPr>
              <a:buAutoNum type="arabicParenR"/>
            </a:pPr>
            <a:r>
              <a:rPr lang="fr-FR" sz="2200" b="1" dirty="0" smtClean="0">
                <a:solidFill>
                  <a:schemeClr val="accent2"/>
                </a:solidFill>
                <a:latin typeface="Arial" panose="020B0604020202020204" pitchFamily="34" charset="0"/>
                <a:cs typeface="Arial" panose="020B0604020202020204" pitchFamily="34" charset="0"/>
              </a:rPr>
              <a:t>La révision journalière : </a:t>
            </a:r>
            <a:r>
              <a:rPr lang="fr-FR" sz="2200" dirty="0" smtClean="0">
                <a:latin typeface="Arial" panose="020B0604020202020204" pitchFamily="34" charset="0"/>
                <a:cs typeface="Arial" panose="020B0604020202020204" pitchFamily="34" charset="0"/>
              </a:rPr>
              <a:t>rappel des notions vues précédemment (rappel de récit, restitution des informations importantes, etc…). </a:t>
            </a:r>
          </a:p>
          <a:p>
            <a:pPr>
              <a:buAutoNum type="arabicParenR"/>
            </a:pPr>
            <a:r>
              <a:rPr lang="fr-FR" sz="2200" b="1" dirty="0" smtClean="0">
                <a:solidFill>
                  <a:schemeClr val="accent2"/>
                </a:solidFill>
                <a:latin typeface="Arial" panose="020B0604020202020204" pitchFamily="34" charset="0"/>
                <a:cs typeface="Arial" panose="020B0604020202020204" pitchFamily="34" charset="0"/>
              </a:rPr>
              <a:t>La présentation du nouveau matériel : </a:t>
            </a:r>
            <a:r>
              <a:rPr lang="fr-FR" sz="2200" dirty="0" smtClean="0">
                <a:latin typeface="Arial" panose="020B0604020202020204" pitchFamily="34" charset="0"/>
                <a:cs typeface="Arial" panose="020B0604020202020204" pitchFamily="34" charset="0"/>
              </a:rPr>
              <a:t>présenter le nouveau texte (installer son univers, évoquer une représentation mentale, expliquer certains mots,…). </a:t>
            </a:r>
          </a:p>
          <a:p>
            <a:pPr>
              <a:buAutoNum type="arabicParenR"/>
            </a:pPr>
            <a:r>
              <a:rPr lang="fr-FR" sz="2200" b="1" dirty="0" smtClean="0">
                <a:solidFill>
                  <a:schemeClr val="accent2"/>
                </a:solidFill>
                <a:latin typeface="Arial" panose="020B0604020202020204" pitchFamily="34" charset="0"/>
                <a:cs typeface="Arial" panose="020B0604020202020204" pitchFamily="34" charset="0"/>
              </a:rPr>
              <a:t>La pratique guidée :</a:t>
            </a:r>
            <a:r>
              <a:rPr lang="fr-FR" sz="2200" dirty="0" smtClean="0">
                <a:solidFill>
                  <a:schemeClr val="accent2"/>
                </a:solidFill>
                <a:latin typeface="Arial" panose="020B0604020202020204" pitchFamily="34" charset="0"/>
                <a:cs typeface="Arial" panose="020B0604020202020204" pitchFamily="34" charset="0"/>
              </a:rPr>
              <a:t> </a:t>
            </a:r>
            <a:r>
              <a:rPr lang="fr-FR" sz="2200" dirty="0" smtClean="0">
                <a:latin typeface="Arial" panose="020B0604020202020204" pitchFamily="34" charset="0"/>
                <a:cs typeface="Arial" panose="020B0604020202020204" pitchFamily="34" charset="0"/>
              </a:rPr>
              <a:t>poser des questions ciblées, des questions inférentielles, </a:t>
            </a:r>
            <a:r>
              <a:rPr lang="fr-FR" sz="2200" b="1" dirty="0" smtClean="0">
                <a:latin typeface="Arial" panose="020B0604020202020204" pitchFamily="34" charset="0"/>
                <a:cs typeface="Arial" panose="020B0604020202020204" pitchFamily="34" charset="0"/>
              </a:rPr>
              <a:t>inciter l’élève à expliquer comment il s’y prend pour répondre aux questions</a:t>
            </a:r>
            <a:r>
              <a:rPr lang="fr-FR" sz="2200" dirty="0" smtClean="0">
                <a:latin typeface="Arial" panose="020B0604020202020204" pitchFamily="34" charset="0"/>
                <a:cs typeface="Arial" panose="020B0604020202020204" pitchFamily="34" charset="0"/>
              </a:rPr>
              <a:t>…</a:t>
            </a:r>
          </a:p>
          <a:p>
            <a:pPr>
              <a:buAutoNum type="arabicParenR"/>
            </a:pPr>
            <a:r>
              <a:rPr lang="fr-FR" sz="2200" b="1" dirty="0" smtClean="0">
                <a:solidFill>
                  <a:schemeClr val="accent2"/>
                </a:solidFill>
                <a:latin typeface="Arial" panose="020B0604020202020204" pitchFamily="34" charset="0"/>
                <a:cs typeface="Arial" panose="020B0604020202020204" pitchFamily="34" charset="0"/>
              </a:rPr>
              <a:t>Les corrections : </a:t>
            </a:r>
            <a:r>
              <a:rPr lang="fr-FR" sz="2200" dirty="0" smtClean="0">
                <a:latin typeface="Arial" panose="020B0604020202020204" pitchFamily="34" charset="0"/>
                <a:cs typeface="Arial" panose="020B0604020202020204" pitchFamily="34" charset="0"/>
              </a:rPr>
              <a:t>corriger immédiatement les incompréhensions des élèves, réexpliquer et reformuler (penser à haute voix pour dégager les informations et leurs liens de causalité). </a:t>
            </a:r>
          </a:p>
          <a:p>
            <a:pPr>
              <a:buAutoNum type="arabicParenR"/>
            </a:pPr>
            <a:r>
              <a:rPr lang="fr-FR" sz="2200" b="1" dirty="0" smtClean="0">
                <a:solidFill>
                  <a:schemeClr val="accent2"/>
                </a:solidFill>
                <a:latin typeface="Arial" panose="020B0604020202020204" pitchFamily="34" charset="0"/>
                <a:cs typeface="Arial" panose="020B0604020202020204" pitchFamily="34" charset="0"/>
              </a:rPr>
              <a:t>Le travail individuel : </a:t>
            </a:r>
            <a:r>
              <a:rPr lang="fr-FR" sz="2200" dirty="0" smtClean="0">
                <a:latin typeface="Arial" panose="020B0604020202020204" pitchFamily="34" charset="0"/>
                <a:cs typeface="Arial" panose="020B0604020202020204" pitchFamily="34" charset="0"/>
              </a:rPr>
              <a:t>mener des activités écrites afin que l’élève affine sa compréhension.</a:t>
            </a:r>
          </a:p>
          <a:p>
            <a:pPr>
              <a:buAutoNum type="arabicParenR"/>
            </a:pPr>
            <a:r>
              <a:rPr lang="fr-FR" sz="2200" b="1" dirty="0" smtClean="0">
                <a:solidFill>
                  <a:schemeClr val="accent2"/>
                </a:solidFill>
                <a:latin typeface="Arial" panose="020B0604020202020204" pitchFamily="34" charset="0"/>
                <a:cs typeface="Arial" panose="020B0604020202020204" pitchFamily="34" charset="0"/>
              </a:rPr>
              <a:t>Des révisions systématiques, hebdomadaires et mensuelles.</a:t>
            </a:r>
          </a:p>
        </p:txBody>
      </p:sp>
    </p:spTree>
    <p:extLst>
      <p:ext uri="{BB962C8B-B14F-4D97-AF65-F5344CB8AC3E}">
        <p14:creationId xmlns:p14="http://schemas.microsoft.com/office/powerpoint/2010/main" val="939876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1176" y="365125"/>
            <a:ext cx="11066106" cy="1325563"/>
          </a:xfrm>
        </p:spPr>
        <p:txBody>
          <a:bodyPr>
            <a:normAutofit/>
          </a:bodyPr>
          <a:lstStyle/>
          <a:p>
            <a:r>
              <a:rPr lang="fr-FR" sz="4000" b="1" dirty="0" smtClean="0">
                <a:solidFill>
                  <a:schemeClr val="accent2"/>
                </a:solidFill>
              </a:rPr>
              <a:t>La compréhension de textes : </a:t>
            </a:r>
            <a:r>
              <a:rPr lang="fr-FR" sz="4000" dirty="0" smtClean="0">
                <a:solidFill>
                  <a:schemeClr val="accent2"/>
                </a:solidFill>
              </a:rPr>
              <a:t>Quels outils pour l’enseigner ? </a:t>
            </a:r>
            <a:endParaRPr lang="fr-FR" sz="4000" dirty="0">
              <a:solidFill>
                <a:schemeClr val="accent2"/>
              </a:solidFill>
            </a:endParaRPr>
          </a:p>
        </p:txBody>
      </p:sp>
      <p:pic>
        <p:nvPicPr>
          <p:cNvPr id="6" name="Espace réservé du contenu 5"/>
          <p:cNvPicPr>
            <a:picLocks noGrp="1" noChangeAspect="1"/>
          </p:cNvPicPr>
          <p:nvPr>
            <p:ph idx="1"/>
          </p:nvPr>
        </p:nvPicPr>
        <p:blipFill rotWithShape="1">
          <a:blip r:embed="rId3">
            <a:extLst>
              <a:ext uri="{28A0092B-C50C-407E-A947-70E740481C1C}">
                <a14:useLocalDpi xmlns:a14="http://schemas.microsoft.com/office/drawing/2010/main" val="0"/>
              </a:ext>
            </a:extLst>
          </a:blip>
          <a:srcRect l="14118" r="14261"/>
          <a:stretch/>
        </p:blipFill>
        <p:spPr>
          <a:xfrm>
            <a:off x="224710" y="1690688"/>
            <a:ext cx="3565849" cy="4978852"/>
          </a:xfr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454" r="8607"/>
          <a:stretch/>
        </p:blipFill>
        <p:spPr>
          <a:xfrm>
            <a:off x="3846349" y="1690688"/>
            <a:ext cx="4329405" cy="5167312"/>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1544" y="2791661"/>
            <a:ext cx="3735746" cy="2776905"/>
          </a:xfrm>
          <a:prstGeom prst="rect">
            <a:avLst/>
          </a:prstGeom>
        </p:spPr>
      </p:pic>
    </p:spTree>
    <p:extLst>
      <p:ext uri="{BB962C8B-B14F-4D97-AF65-F5344CB8AC3E}">
        <p14:creationId xmlns:p14="http://schemas.microsoft.com/office/powerpoint/2010/main" val="2668647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Quelle place dans l’emploi du temps ? </a:t>
            </a:r>
            <a:endParaRPr lang="fr-FR" sz="4000" b="1" dirty="0">
              <a:solidFill>
                <a:schemeClr val="accent2"/>
              </a:solidFill>
            </a:endParaRPr>
          </a:p>
        </p:txBody>
      </p:sp>
      <p:grpSp>
        <p:nvGrpSpPr>
          <p:cNvPr id="4" name="Diagram group"/>
          <p:cNvGrpSpPr/>
          <p:nvPr/>
        </p:nvGrpSpPr>
        <p:grpSpPr>
          <a:xfrm>
            <a:off x="5976859" y="3309859"/>
            <a:ext cx="238282" cy="238282"/>
            <a:chOff x="151413" y="1529339"/>
            <a:chExt cx="238282" cy="238282"/>
          </a:xfrm>
          <a:scene3d>
            <a:camera prst="isometricOffAxis2Left" zoom="95000"/>
            <a:lightRig rig="flat" dir="t"/>
          </a:scene3d>
        </p:grpSpPr>
        <p:sp>
          <p:nvSpPr>
            <p:cNvPr id="5" name="Ellipse 4"/>
            <p:cNvSpPr/>
            <p:nvPr/>
          </p:nvSpPr>
          <p:spPr>
            <a:xfrm>
              <a:off x="151413" y="1529339"/>
              <a:ext cx="238282" cy="238282"/>
            </a:xfrm>
            <a:prstGeom prst="ellipse">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4493710"/>
                <a:satOff val="-6250"/>
                <a:lumOff val="-2397"/>
                <a:alphaOff val="0"/>
              </a:schemeClr>
            </a:fillRef>
            <a:effectRef idx="0">
              <a:schemeClr val="accent5">
                <a:hueOff val="-4493710"/>
                <a:satOff val="-6250"/>
                <a:lumOff val="-2397"/>
                <a:alphaOff val="0"/>
              </a:schemeClr>
            </a:effectRef>
            <a:fontRef idx="minor">
              <a:schemeClr val="lt1"/>
            </a:fontRef>
          </p:style>
        </p:sp>
      </p:grpSp>
      <p:graphicFrame>
        <p:nvGraphicFramePr>
          <p:cNvPr id="6" name="Espace réservé du contenu 5"/>
          <p:cNvGraphicFramePr>
            <a:graphicFrameLocks noGrp="1"/>
          </p:cNvGraphicFramePr>
          <p:nvPr>
            <p:ph idx="1"/>
            <p:extLst>
              <p:ext uri="{D42A27DB-BD31-4B8C-83A1-F6EECF244321}">
                <p14:modId xmlns:p14="http://schemas.microsoft.com/office/powerpoint/2010/main" val="1159517588"/>
              </p:ext>
            </p:extLst>
          </p:nvPr>
        </p:nvGraphicFramePr>
        <p:xfrm>
          <a:off x="223935" y="1825625"/>
          <a:ext cx="11663265" cy="4892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1822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51117"/>
            <a:ext cx="10515600" cy="1325563"/>
          </a:xfrm>
        </p:spPr>
        <p:txBody>
          <a:bodyPr>
            <a:normAutofit/>
          </a:bodyPr>
          <a:lstStyle/>
          <a:p>
            <a:r>
              <a:rPr lang="fr-FR" sz="4000" b="1" dirty="0" smtClean="0">
                <a:solidFill>
                  <a:schemeClr val="accent2"/>
                </a:solidFill>
              </a:rPr>
              <a:t>La compréhension de textes : </a:t>
            </a:r>
            <a:r>
              <a:rPr lang="fr-FR" sz="4000" dirty="0" smtClean="0">
                <a:solidFill>
                  <a:schemeClr val="accent2"/>
                </a:solidFill>
              </a:rPr>
              <a:t>Quelles activités sont préconisées ?</a:t>
            </a:r>
            <a:endParaRPr lang="fr-FR" sz="4000" dirty="0">
              <a:solidFill>
                <a:schemeClr val="accent2"/>
              </a:solidFill>
            </a:endParaRPr>
          </a:p>
        </p:txBody>
      </p:sp>
      <p:sp>
        <p:nvSpPr>
          <p:cNvPr id="3" name="Espace réservé du contenu 2"/>
          <p:cNvSpPr>
            <a:spLocks noGrp="1"/>
          </p:cNvSpPr>
          <p:nvPr>
            <p:ph idx="1"/>
          </p:nvPr>
        </p:nvSpPr>
        <p:spPr>
          <a:xfrm>
            <a:off x="838200" y="1476680"/>
            <a:ext cx="11185187" cy="5215950"/>
          </a:xfrm>
        </p:spPr>
        <p:txBody>
          <a:bodyPr>
            <a:normAutofit fontScale="77500" lnSpcReduction="20000"/>
          </a:bodyPr>
          <a:lstStyle/>
          <a:p>
            <a:r>
              <a:rPr lang="fr-FR" dirty="0"/>
              <a:t>demander aux élèves de raconter le texte</a:t>
            </a:r>
            <a:r>
              <a:rPr lang="fr-FR" dirty="0" smtClean="0"/>
              <a:t>, de le dessiner, </a:t>
            </a:r>
            <a:r>
              <a:rPr lang="fr-FR" dirty="0"/>
              <a:t>de le reformuler et d’échanger, de débattre entre eux sur ce qu’ils en </a:t>
            </a:r>
            <a:r>
              <a:rPr lang="fr-FR" dirty="0" smtClean="0"/>
              <a:t>comprennent ;</a:t>
            </a:r>
          </a:p>
          <a:p>
            <a:r>
              <a:rPr lang="fr-FR" dirty="0" smtClean="0"/>
              <a:t>proposer </a:t>
            </a:r>
            <a:r>
              <a:rPr lang="fr-FR" dirty="0"/>
              <a:t>oralement des affirmations et rechercher dans le texte si elles sont vraies ou </a:t>
            </a:r>
            <a:r>
              <a:rPr lang="fr-FR" dirty="0" smtClean="0"/>
              <a:t>fausses</a:t>
            </a:r>
            <a:r>
              <a:rPr lang="fr-FR" dirty="0"/>
              <a:t> </a:t>
            </a:r>
            <a:r>
              <a:rPr lang="fr-FR" dirty="0" smtClean="0"/>
              <a:t>;</a:t>
            </a:r>
          </a:p>
          <a:p>
            <a:r>
              <a:rPr lang="fr-FR" dirty="0" smtClean="0"/>
              <a:t>donner </a:t>
            </a:r>
            <a:r>
              <a:rPr lang="fr-FR" dirty="0"/>
              <a:t>aux élèves une copie des phrases et du texte sans ponctuation et leur demander de la </a:t>
            </a:r>
            <a:r>
              <a:rPr lang="fr-FR" dirty="0" smtClean="0"/>
              <a:t>retrouver;</a:t>
            </a:r>
          </a:p>
          <a:p>
            <a:r>
              <a:rPr lang="fr-FR" dirty="0"/>
              <a:t>toujours avec une copie du texte, leur demander de souligner les personnages, les mots qui disent ce qu’ils font</a:t>
            </a:r>
            <a:r>
              <a:rPr lang="fr-FR" dirty="0" smtClean="0"/>
              <a:t>, </a:t>
            </a:r>
            <a:r>
              <a:rPr lang="fr-FR" dirty="0"/>
              <a:t>ce qu’ils pensent, ce qu’ils ressentent, comment ils se comportent ; </a:t>
            </a:r>
            <a:endParaRPr lang="fr-FR" dirty="0" smtClean="0"/>
          </a:p>
          <a:p>
            <a:r>
              <a:rPr lang="fr-FR" dirty="0" smtClean="0"/>
              <a:t>Faire des hypothèses à partir de la couverture, sur la suite du texte ; </a:t>
            </a:r>
            <a:endParaRPr lang="fr-FR" dirty="0"/>
          </a:p>
          <a:p>
            <a:r>
              <a:rPr lang="fr-FR" dirty="0" smtClean="0"/>
              <a:t>théâtraliser </a:t>
            </a:r>
            <a:r>
              <a:rPr lang="fr-FR" dirty="0"/>
              <a:t>le </a:t>
            </a:r>
            <a:r>
              <a:rPr lang="fr-FR" dirty="0" smtClean="0"/>
              <a:t>texte </a:t>
            </a:r>
            <a:r>
              <a:rPr lang="fr-FR" dirty="0"/>
              <a:t>; </a:t>
            </a:r>
            <a:endParaRPr lang="fr-FR" dirty="0" smtClean="0"/>
          </a:p>
          <a:p>
            <a:r>
              <a:rPr lang="fr-FR" dirty="0" smtClean="0"/>
              <a:t> </a:t>
            </a:r>
            <a:r>
              <a:rPr lang="fr-FR" dirty="0"/>
              <a:t>manifester sa compréhension d’une </a:t>
            </a:r>
            <a:r>
              <a:rPr lang="fr-FR" dirty="0" smtClean="0"/>
              <a:t>histoire </a:t>
            </a:r>
            <a:r>
              <a:rPr lang="fr-FR" dirty="0"/>
              <a:t>en </a:t>
            </a:r>
            <a:r>
              <a:rPr lang="fr-FR" dirty="0" smtClean="0"/>
              <a:t>inventant </a:t>
            </a:r>
            <a:r>
              <a:rPr lang="fr-FR" dirty="0"/>
              <a:t>la </a:t>
            </a:r>
            <a:r>
              <a:rPr lang="fr-FR" dirty="0" smtClean="0"/>
              <a:t>suite (ajouter un personnage, un événement perturbateur…) ;</a:t>
            </a:r>
          </a:p>
          <a:p>
            <a:r>
              <a:rPr lang="fr-FR" dirty="0" smtClean="0"/>
              <a:t>Choisir un titre parmi plusieurs, choisir un résumé parmi plusieurs</a:t>
            </a:r>
            <a:r>
              <a:rPr lang="fr-FR" dirty="0"/>
              <a:t> </a:t>
            </a:r>
            <a:r>
              <a:rPr lang="fr-FR" dirty="0" smtClean="0"/>
              <a:t>;</a:t>
            </a:r>
          </a:p>
          <a:p>
            <a:r>
              <a:rPr lang="fr-FR" dirty="0" smtClean="0"/>
              <a:t>Relier une illustration avec son paragraphe ; </a:t>
            </a:r>
          </a:p>
          <a:p>
            <a:r>
              <a:rPr lang="fr-FR" dirty="0" smtClean="0"/>
              <a:t>Remettre dans l’ordre des phrases du texte</a:t>
            </a:r>
            <a:r>
              <a:rPr lang="fr-FR" dirty="0"/>
              <a:t> </a:t>
            </a:r>
            <a:r>
              <a:rPr lang="fr-FR" dirty="0" smtClean="0"/>
              <a:t>; </a:t>
            </a:r>
          </a:p>
          <a:p>
            <a:r>
              <a:rPr lang="fr-FR" b="1" dirty="0" smtClean="0"/>
              <a:t>Evaluer : </a:t>
            </a:r>
            <a:r>
              <a:rPr lang="fr-FR" dirty="0" smtClean="0"/>
              <a:t>le rappel de récit de S. </a:t>
            </a:r>
            <a:r>
              <a:rPr lang="fr-FR" dirty="0" err="1" smtClean="0"/>
              <a:t>Terwagne</a:t>
            </a:r>
            <a:r>
              <a:rPr lang="fr-FR" dirty="0" smtClean="0"/>
              <a:t>.</a:t>
            </a:r>
          </a:p>
        </p:txBody>
      </p:sp>
    </p:spTree>
    <p:extLst>
      <p:ext uri="{BB962C8B-B14F-4D97-AF65-F5344CB8AC3E}">
        <p14:creationId xmlns:p14="http://schemas.microsoft.com/office/powerpoint/2010/main" val="9755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2"/>
                </a:solidFill>
              </a:rPr>
              <a:t> </a:t>
            </a:r>
            <a:r>
              <a:rPr lang="fr-FR" sz="4000" b="1" dirty="0" smtClean="0">
                <a:solidFill>
                  <a:schemeClr val="accent2"/>
                </a:solidFill>
              </a:rPr>
              <a:t>L’étude de la langue : </a:t>
            </a:r>
            <a:r>
              <a:rPr lang="fr-FR" sz="4000" dirty="0" smtClean="0">
                <a:solidFill>
                  <a:schemeClr val="accent2"/>
                </a:solidFill>
              </a:rPr>
              <a:t>Quelles activités ? </a:t>
            </a:r>
            <a:endParaRPr lang="fr-FR" sz="4000" dirty="0">
              <a:solidFill>
                <a:schemeClr val="accent2"/>
              </a:solidFill>
            </a:endParaRPr>
          </a:p>
        </p:txBody>
      </p:sp>
      <p:sp>
        <p:nvSpPr>
          <p:cNvPr id="3" name="Espace réservé du contenu 2"/>
          <p:cNvSpPr>
            <a:spLocks noGrp="1"/>
          </p:cNvSpPr>
          <p:nvPr>
            <p:ph idx="1"/>
          </p:nvPr>
        </p:nvSpPr>
        <p:spPr/>
        <p:txBody>
          <a:bodyPr/>
          <a:lstStyle/>
          <a:p>
            <a:endParaRPr lang="fr-FR" b="1" dirty="0" smtClean="0"/>
          </a:p>
          <a:p>
            <a:r>
              <a:rPr lang="fr-FR" b="1" dirty="0" smtClean="0"/>
              <a:t>Morphologie </a:t>
            </a:r>
            <a:r>
              <a:rPr lang="fr-FR" b="1" dirty="0"/>
              <a:t>dérivationnelle </a:t>
            </a:r>
            <a:r>
              <a:rPr lang="fr-FR" dirty="0"/>
              <a:t>: fabriquer des familles de mots, colorier d’une même couleur chaque syllabe différente pour identifier la lettre finale muette</a:t>
            </a:r>
            <a:r>
              <a:rPr lang="fr-FR" dirty="0" smtClean="0"/>
              <a:t>, prélever des mots de la même famille dans un texte, produire des écrits. </a:t>
            </a:r>
          </a:p>
          <a:p>
            <a:endParaRPr lang="fr-FR" dirty="0"/>
          </a:p>
          <a:p>
            <a:r>
              <a:rPr lang="fr-FR" b="1" dirty="0"/>
              <a:t>Morphologie flexionnelle : </a:t>
            </a:r>
            <a:r>
              <a:rPr lang="fr-FR" dirty="0"/>
              <a:t>placer </a:t>
            </a:r>
            <a:r>
              <a:rPr lang="fr-FR" dirty="0" smtClean="0"/>
              <a:t>un/une, un/des </a:t>
            </a:r>
            <a:r>
              <a:rPr lang="fr-FR" dirty="0"/>
              <a:t>devant des </a:t>
            </a:r>
            <a:r>
              <a:rPr lang="fr-FR" dirty="0" smtClean="0"/>
              <a:t>mots, </a:t>
            </a:r>
            <a:r>
              <a:rPr lang="fr-FR" dirty="0"/>
              <a:t>devinettes orthographiques, </a:t>
            </a:r>
            <a:r>
              <a:rPr lang="fr-FR" dirty="0" smtClean="0"/>
              <a:t>dictée réflexive, copie et copie différée, produire des écrits. </a:t>
            </a:r>
            <a:endParaRPr lang="fr-FR" dirty="0"/>
          </a:p>
          <a:p>
            <a:pPr marL="0" indent="0">
              <a:buNone/>
            </a:pPr>
            <a:endParaRPr lang="fr-FR" dirty="0"/>
          </a:p>
        </p:txBody>
      </p:sp>
    </p:spTree>
    <p:extLst>
      <p:ext uri="{BB962C8B-B14F-4D97-AF65-F5344CB8AC3E}">
        <p14:creationId xmlns:p14="http://schemas.microsoft.com/office/powerpoint/2010/main" val="3088172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Le vocabulaire : </a:t>
            </a:r>
            <a:r>
              <a:rPr lang="fr-FR" sz="4000" dirty="0" smtClean="0">
                <a:solidFill>
                  <a:schemeClr val="accent2"/>
                </a:solidFill>
              </a:rPr>
              <a:t>Développer le vocabulaire</a:t>
            </a:r>
            <a:endParaRPr lang="fr-FR" sz="4000" dirty="0">
              <a:solidFill>
                <a:schemeClr val="accent2"/>
              </a:solidFill>
            </a:endParaRPr>
          </a:p>
        </p:txBody>
      </p:sp>
      <p:graphicFrame>
        <p:nvGraphicFramePr>
          <p:cNvPr id="4" name="Espace réservé du contenu 3">
            <a:extLst>
              <a:ext uri="{FF2B5EF4-FFF2-40B4-BE49-F238E27FC236}">
                <a16:creationId xmlns="" xmlns:a16="http://schemas.microsoft.com/office/drawing/2014/main" id="{41B5425C-B004-504D-B1F1-7D763C4B005F}"/>
              </a:ext>
            </a:extLst>
          </p:cNvPr>
          <p:cNvGraphicFramePr>
            <a:graphicFrameLocks noGrp="1"/>
          </p:cNvGraphicFramePr>
          <p:nvPr>
            <p:ph idx="1"/>
            <p:extLst/>
          </p:nvPr>
        </p:nvGraphicFramePr>
        <p:xfrm>
          <a:off x="4421874" y="1473958"/>
          <a:ext cx="7316093" cy="4339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a:extLst>
              <a:ext uri="{FF2B5EF4-FFF2-40B4-BE49-F238E27FC236}">
                <a16:creationId xmlns="" xmlns:a16="http://schemas.microsoft.com/office/drawing/2014/main" id="{1995F526-A881-B74E-8387-E760FDE77579}"/>
              </a:ext>
            </a:extLst>
          </p:cNvPr>
          <p:cNvPicPr>
            <a:picLocks noChangeAspect="1"/>
          </p:cNvPicPr>
          <p:nvPr/>
        </p:nvPicPr>
        <p:blipFill>
          <a:blip r:embed="rId8"/>
          <a:stretch>
            <a:fillRect/>
          </a:stretch>
        </p:blipFill>
        <p:spPr>
          <a:xfrm>
            <a:off x="665154" y="2809307"/>
            <a:ext cx="3041636" cy="1669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40168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Le vocabulaire : </a:t>
            </a:r>
            <a:r>
              <a:rPr lang="fr-FR" sz="4000" dirty="0" smtClean="0">
                <a:solidFill>
                  <a:schemeClr val="accent2"/>
                </a:solidFill>
              </a:rPr>
              <a:t>Quelle démarche pour enrichir/enseigner le vocabulaire ? </a:t>
            </a:r>
            <a:endParaRPr lang="fr-FR" sz="4000" dirty="0">
              <a:solidFill>
                <a:schemeClr val="accent2"/>
              </a:solidFill>
            </a:endParaRPr>
          </a:p>
        </p:txBody>
      </p:sp>
      <p:sp>
        <p:nvSpPr>
          <p:cNvPr id="3" name="Espace réservé du contenu 2"/>
          <p:cNvSpPr>
            <a:spLocks noGrp="1"/>
          </p:cNvSpPr>
          <p:nvPr>
            <p:ph idx="1"/>
          </p:nvPr>
        </p:nvSpPr>
        <p:spPr/>
        <p:txBody>
          <a:bodyPr/>
          <a:lstStyle/>
          <a:p>
            <a:pPr marL="0" indent="0">
              <a:buNone/>
            </a:pPr>
            <a:r>
              <a:rPr lang="fr-FR" dirty="0" smtClean="0"/>
              <a:t>Un enseignement qui repose sur </a:t>
            </a:r>
            <a:r>
              <a:rPr lang="fr-FR" b="1" dirty="0" smtClean="0"/>
              <a:t>3 temps </a:t>
            </a:r>
            <a:r>
              <a:rPr lang="fr-FR" dirty="0" smtClean="0"/>
              <a:t>selon M. Cellier</a:t>
            </a:r>
            <a:r>
              <a:rPr lang="fr-FR" b="1" dirty="0" smtClean="0"/>
              <a:t> </a:t>
            </a:r>
            <a:r>
              <a:rPr lang="fr-FR" dirty="0" smtClean="0"/>
              <a:t>: </a:t>
            </a:r>
          </a:p>
          <a:p>
            <a:pPr marL="0" indent="0">
              <a:buNone/>
            </a:pPr>
            <a:endParaRPr lang="fr-FR" dirty="0" smtClean="0"/>
          </a:p>
          <a:p>
            <a:pPr>
              <a:buFontTx/>
              <a:buChar char="-"/>
            </a:pPr>
            <a:r>
              <a:rPr lang="fr-FR" b="1" dirty="0" smtClean="0"/>
              <a:t>La contextualisation </a:t>
            </a:r>
            <a:r>
              <a:rPr lang="fr-FR" dirty="0" smtClean="0"/>
              <a:t>: découverte et explicitation du vocabulaire en contexte.</a:t>
            </a:r>
          </a:p>
          <a:p>
            <a:pPr>
              <a:buFontTx/>
              <a:buChar char="-"/>
            </a:pPr>
            <a:r>
              <a:rPr lang="fr-FR" b="1" dirty="0" smtClean="0"/>
              <a:t>La dé-contextualisation </a:t>
            </a:r>
            <a:r>
              <a:rPr lang="fr-FR" dirty="0" smtClean="0"/>
              <a:t>: fabrication d’un outil. </a:t>
            </a:r>
          </a:p>
          <a:p>
            <a:pPr algn="just">
              <a:buFontTx/>
              <a:buChar char="-"/>
            </a:pPr>
            <a:r>
              <a:rPr lang="fr-FR" b="1" dirty="0" smtClean="0"/>
              <a:t>La </a:t>
            </a:r>
            <a:r>
              <a:rPr lang="fr-FR" b="1" dirty="0" err="1" smtClean="0"/>
              <a:t>re</a:t>
            </a:r>
            <a:r>
              <a:rPr lang="fr-FR" b="1" dirty="0" smtClean="0"/>
              <a:t>-contextualisation </a:t>
            </a:r>
            <a:r>
              <a:rPr lang="fr-FR" dirty="0" smtClean="0"/>
              <a:t>: permet de réemployer les mots travaillés dans des contextes variés. </a:t>
            </a:r>
            <a:endParaRPr lang="fr-FR" dirty="0"/>
          </a:p>
        </p:txBody>
      </p:sp>
    </p:spTree>
    <p:extLst>
      <p:ext uri="{BB962C8B-B14F-4D97-AF65-F5344CB8AC3E}">
        <p14:creationId xmlns:p14="http://schemas.microsoft.com/office/powerpoint/2010/main" val="8280199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chemeClr val="accent2"/>
                </a:solidFill>
              </a:rPr>
              <a:t>Le vocabulaire : </a:t>
            </a:r>
            <a:r>
              <a:rPr lang="fr-FR" dirty="0" smtClean="0">
                <a:solidFill>
                  <a:schemeClr val="accent2"/>
                </a:solidFill>
              </a:rPr>
              <a:t>Quelques principes didactiques sur l’enseignement du vocabulaire : </a:t>
            </a:r>
            <a:endParaRPr lang="fr-FR" dirty="0">
              <a:solidFill>
                <a:schemeClr val="accent2"/>
              </a:solidFill>
            </a:endParaRPr>
          </a:p>
        </p:txBody>
      </p:sp>
      <p:sp>
        <p:nvSpPr>
          <p:cNvPr id="3" name="Espace réservé du contenu 2"/>
          <p:cNvSpPr>
            <a:spLocks noGrp="1"/>
          </p:cNvSpPr>
          <p:nvPr>
            <p:ph idx="1"/>
          </p:nvPr>
        </p:nvSpPr>
        <p:spPr/>
        <p:txBody>
          <a:bodyPr>
            <a:normAutofit fontScale="70000" lnSpcReduction="20000"/>
          </a:bodyPr>
          <a:lstStyle/>
          <a:p>
            <a:pPr algn="just"/>
            <a:r>
              <a:rPr lang="fr-FR" b="1" dirty="0" smtClean="0"/>
              <a:t>travailler </a:t>
            </a:r>
            <a:r>
              <a:rPr lang="fr-FR" b="1" dirty="0"/>
              <a:t>prioritairement sur les mots fréquents </a:t>
            </a:r>
            <a:r>
              <a:rPr lang="fr-FR" dirty="0"/>
              <a:t>qui sont aussi les plus </a:t>
            </a:r>
            <a:r>
              <a:rPr lang="fr-FR" dirty="0" smtClean="0"/>
              <a:t>polysémiques […].</a:t>
            </a:r>
            <a:r>
              <a:rPr lang="fr-FR" dirty="0"/>
              <a:t> Ces mots vont également entrer dans de nombreux  réseaux très étendus : champs lexicaux, </a:t>
            </a:r>
            <a:endParaRPr lang="fr-FR" dirty="0" smtClean="0"/>
          </a:p>
          <a:p>
            <a:r>
              <a:rPr lang="fr-FR" dirty="0" smtClean="0"/>
              <a:t>synonymes</a:t>
            </a:r>
            <a:r>
              <a:rPr lang="fr-FR" dirty="0"/>
              <a:t>, antonymes, dérivés, etc. ; </a:t>
            </a:r>
          </a:p>
          <a:p>
            <a:r>
              <a:rPr lang="fr-FR" dirty="0" smtClean="0"/>
              <a:t>travailler aussi </a:t>
            </a:r>
            <a:r>
              <a:rPr lang="fr-FR" dirty="0"/>
              <a:t>sur </a:t>
            </a:r>
            <a:r>
              <a:rPr lang="fr-FR" dirty="0" smtClean="0"/>
              <a:t>les mots des disciplines</a:t>
            </a:r>
            <a:r>
              <a:rPr lang="fr-FR" dirty="0"/>
              <a:t> ; </a:t>
            </a:r>
            <a:endParaRPr lang="fr-FR" dirty="0" smtClean="0"/>
          </a:p>
          <a:p>
            <a:pPr algn="just"/>
            <a:r>
              <a:rPr lang="fr-FR" dirty="0" smtClean="0"/>
              <a:t> </a:t>
            </a:r>
            <a:r>
              <a:rPr lang="fr-FR" b="1" dirty="0"/>
              <a:t>choisir systématiquement des noms, des verbes et des adjectifs</a:t>
            </a:r>
            <a:r>
              <a:rPr lang="fr-FR" dirty="0"/>
              <a:t>, des mots grammaticaux (déterminants, pronoms, mots de liaison), dans un corpus </a:t>
            </a:r>
            <a:r>
              <a:rPr lang="fr-FR" dirty="0" smtClean="0"/>
              <a:t>qui structure</a:t>
            </a:r>
            <a:r>
              <a:rPr lang="fr-FR" dirty="0"/>
              <a:t> le lexique et donne la possibilité à l’élève de réemployer les mots </a:t>
            </a:r>
            <a:r>
              <a:rPr lang="fr-FR" dirty="0" smtClean="0"/>
              <a:t>;</a:t>
            </a:r>
          </a:p>
          <a:p>
            <a:pPr algn="just"/>
            <a:r>
              <a:rPr lang="fr-FR" b="1" dirty="0" smtClean="0"/>
              <a:t>travailler </a:t>
            </a:r>
            <a:r>
              <a:rPr lang="fr-FR" b="1" dirty="0"/>
              <a:t>les mots dans </a:t>
            </a:r>
            <a:r>
              <a:rPr lang="fr-FR" b="1" dirty="0" smtClean="0"/>
              <a:t>une phrase </a:t>
            </a:r>
            <a:r>
              <a:rPr lang="fr-FR" dirty="0" smtClean="0"/>
              <a:t>pour faire vivre les structures syntaxiques indispensables à une maîtrise de la langue ; </a:t>
            </a:r>
          </a:p>
          <a:p>
            <a:pPr algn="just"/>
            <a:r>
              <a:rPr lang="fr-FR" b="1" dirty="0" smtClean="0"/>
              <a:t>construire </a:t>
            </a:r>
            <a:r>
              <a:rPr lang="fr-FR" b="1" dirty="0"/>
              <a:t>des outils variés</a:t>
            </a:r>
            <a:r>
              <a:rPr lang="fr-FR" dirty="0"/>
              <a:t>, explicites, organisés, raisonnés, pour structurer l’apprentissage et soutenir et solliciter la mémoire par des modalités diverses ; </a:t>
            </a:r>
            <a:endParaRPr lang="fr-FR" dirty="0" smtClean="0"/>
          </a:p>
          <a:p>
            <a:pPr algn="just"/>
            <a:r>
              <a:rPr lang="fr-FR" b="1" dirty="0" smtClean="0"/>
              <a:t>s’engager </a:t>
            </a:r>
            <a:r>
              <a:rPr lang="fr-FR" b="1" dirty="0"/>
              <a:t>dans un enseignement explicite et structuré</a:t>
            </a:r>
            <a:r>
              <a:rPr lang="fr-FR" dirty="0"/>
              <a:t>, avec des objectifs bien définis, l’acquisition implicite du vocabulaire étant certes réelle et intéressante mais peu travaillée donc peu mémorisée</a:t>
            </a:r>
            <a:r>
              <a:rPr lang="fr-FR" dirty="0" smtClean="0"/>
              <a:t>.</a:t>
            </a:r>
          </a:p>
        </p:txBody>
      </p:sp>
    </p:spTree>
    <p:extLst>
      <p:ext uri="{BB962C8B-B14F-4D97-AF65-F5344CB8AC3E}">
        <p14:creationId xmlns:p14="http://schemas.microsoft.com/office/powerpoint/2010/main" val="2884453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Le vocabulaire : </a:t>
            </a:r>
            <a:r>
              <a:rPr lang="fr-FR" sz="4000" dirty="0" smtClean="0">
                <a:solidFill>
                  <a:schemeClr val="accent2"/>
                </a:solidFill>
              </a:rPr>
              <a:t>Comment mettre en œuvre concrètement ces recommandations ? </a:t>
            </a:r>
            <a:endParaRPr lang="fr-FR" sz="4000" dirty="0">
              <a:solidFill>
                <a:schemeClr val="accent2"/>
              </a:solidFill>
            </a:endParaRPr>
          </a:p>
        </p:txBody>
      </p:sp>
      <p:sp>
        <p:nvSpPr>
          <p:cNvPr id="3" name="Espace réservé du contenu 2"/>
          <p:cNvSpPr>
            <a:spLocks noGrp="1"/>
          </p:cNvSpPr>
          <p:nvPr>
            <p:ph idx="1"/>
          </p:nvPr>
        </p:nvSpPr>
        <p:spPr/>
        <p:txBody>
          <a:bodyPr/>
          <a:lstStyle/>
          <a:p>
            <a:pPr marL="0" indent="0" algn="just">
              <a:buNone/>
            </a:pPr>
            <a:endParaRPr lang="fr-FR" dirty="0" smtClean="0"/>
          </a:p>
          <a:p>
            <a:pPr marL="0" indent="0" algn="just">
              <a:buNone/>
            </a:pPr>
            <a:r>
              <a:rPr lang="fr-FR" dirty="0" smtClean="0"/>
              <a:t>1/ Quelles activités proposeriez-vous afin d’exploiter le vocabulaire de l’album </a:t>
            </a:r>
            <a:r>
              <a:rPr lang="fr-FR" i="1" dirty="0" smtClean="0"/>
              <a:t>Crapaud </a:t>
            </a:r>
            <a:r>
              <a:rPr lang="fr-FR" dirty="0" smtClean="0"/>
              <a:t>?  Quelle(s) trace(s) garder de ce vocabulaire ? </a:t>
            </a:r>
          </a:p>
          <a:p>
            <a:pPr marL="0" indent="0" algn="just">
              <a:buNone/>
            </a:pPr>
            <a:endParaRPr lang="fr-FR" dirty="0"/>
          </a:p>
        </p:txBody>
      </p:sp>
    </p:spTree>
    <p:extLst>
      <p:ext uri="{BB962C8B-B14F-4D97-AF65-F5344CB8AC3E}">
        <p14:creationId xmlns:p14="http://schemas.microsoft.com/office/powerpoint/2010/main" val="2154121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mn-lt"/>
                <a:ea typeface="+mn-ea"/>
                <a:cs typeface="+mn-cs"/>
              </a:rPr>
              <a:t>Création</a:t>
            </a:r>
            <a:r>
              <a:rPr lang="fr-FR" sz="2800" dirty="0" smtClean="0"/>
              <a:t> </a:t>
            </a:r>
            <a:r>
              <a:rPr lang="fr-FR" sz="2400" dirty="0">
                <a:latin typeface="+mn-lt"/>
                <a:ea typeface="+mn-ea"/>
                <a:cs typeface="+mn-cs"/>
              </a:rPr>
              <a:t>d’un outil =</a:t>
            </a:r>
            <a:br>
              <a:rPr lang="fr-FR" sz="2400" dirty="0">
                <a:latin typeface="+mn-lt"/>
                <a:ea typeface="+mn-ea"/>
                <a:cs typeface="+mn-cs"/>
              </a:rPr>
            </a:br>
            <a:r>
              <a:rPr lang="fr-FR" sz="2400" dirty="0">
                <a:latin typeface="+mn-lt"/>
                <a:ea typeface="+mn-ea"/>
                <a:cs typeface="+mn-cs"/>
              </a:rPr>
              <a:t>décontextualisation</a:t>
            </a:r>
            <a:r>
              <a:rPr lang="fr-FR" sz="2800" dirty="0" smtClean="0"/>
              <a:t>.</a:t>
            </a:r>
            <a:endParaRPr lang="fr-FR" sz="2800" dirty="0"/>
          </a:p>
        </p:txBody>
      </p:sp>
      <p:pic>
        <p:nvPicPr>
          <p:cNvPr id="4" name="Espace réservé du contenu 3"/>
          <p:cNvPicPr>
            <a:picLocks noGrp="1" noChangeAspect="1"/>
          </p:cNvPicPr>
          <p:nvPr>
            <p:ph idx="1"/>
          </p:nvPr>
        </p:nvPicPr>
        <p:blipFill>
          <a:blip r:embed="rId3"/>
          <a:stretch>
            <a:fillRect/>
          </a:stretch>
        </p:blipFill>
        <p:spPr>
          <a:xfrm>
            <a:off x="4685735" y="-163773"/>
            <a:ext cx="7204967" cy="4392000"/>
          </a:xfrm>
          <a:prstGeom prst="rect">
            <a:avLst/>
          </a:prstGeom>
        </p:spPr>
      </p:pic>
      <p:pic>
        <p:nvPicPr>
          <p:cNvPr id="5" name="Image 4"/>
          <p:cNvPicPr>
            <a:picLocks noChangeAspect="1"/>
          </p:cNvPicPr>
          <p:nvPr/>
        </p:nvPicPr>
        <p:blipFill>
          <a:blip r:embed="rId4"/>
          <a:stretch>
            <a:fillRect/>
          </a:stretch>
        </p:blipFill>
        <p:spPr>
          <a:xfrm>
            <a:off x="285926" y="4602962"/>
            <a:ext cx="7397764" cy="1926984"/>
          </a:xfrm>
          <a:prstGeom prst="rect">
            <a:avLst/>
          </a:prstGeom>
        </p:spPr>
      </p:pic>
      <p:sp>
        <p:nvSpPr>
          <p:cNvPr id="8" name="Flèche droite 7"/>
          <p:cNvSpPr/>
          <p:nvPr/>
        </p:nvSpPr>
        <p:spPr>
          <a:xfrm>
            <a:off x="4082955" y="411714"/>
            <a:ext cx="1205553" cy="616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lèche droite 9"/>
          <p:cNvSpPr/>
          <p:nvPr/>
        </p:nvSpPr>
        <p:spPr>
          <a:xfrm rot="10800000">
            <a:off x="7683690" y="5156305"/>
            <a:ext cx="1205553" cy="616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8889243" y="4694968"/>
            <a:ext cx="2847832" cy="1938992"/>
          </a:xfrm>
          <a:prstGeom prst="rect">
            <a:avLst/>
          </a:prstGeom>
          <a:noFill/>
        </p:spPr>
        <p:txBody>
          <a:bodyPr wrap="square" rtlCol="0">
            <a:spAutoFit/>
          </a:bodyPr>
          <a:lstStyle/>
          <a:p>
            <a:r>
              <a:rPr lang="fr-FR" sz="2400" dirty="0" smtClean="0"/>
              <a:t>Récupération et réinvestissement des mots dans le cadre d’une production d ’écrit (1</a:t>
            </a:r>
            <a:r>
              <a:rPr lang="fr-FR" sz="2400" baseline="30000" dirty="0" smtClean="0"/>
              <a:t>er</a:t>
            </a:r>
            <a:r>
              <a:rPr lang="fr-FR" sz="2400" dirty="0" smtClean="0"/>
              <a:t> jet ).</a:t>
            </a:r>
            <a:endParaRPr lang="fr-FR" sz="2400" dirty="0"/>
          </a:p>
        </p:txBody>
      </p:sp>
    </p:spTree>
    <p:extLst>
      <p:ext uri="{BB962C8B-B14F-4D97-AF65-F5344CB8AC3E}">
        <p14:creationId xmlns:p14="http://schemas.microsoft.com/office/powerpoint/2010/main" val="40174012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32043"/>
            <a:ext cx="10515600" cy="1325563"/>
          </a:xfrm>
        </p:spPr>
        <p:txBody>
          <a:bodyPr>
            <a:normAutofit/>
          </a:bodyPr>
          <a:lstStyle/>
          <a:p>
            <a:pPr algn="just"/>
            <a:r>
              <a:rPr lang="fr-FR" sz="4000" b="1" dirty="0" smtClean="0">
                <a:solidFill>
                  <a:schemeClr val="accent2"/>
                </a:solidFill>
              </a:rPr>
              <a:t>Le vocabulaire : </a:t>
            </a:r>
            <a:r>
              <a:rPr lang="fr-FR" sz="4000" dirty="0" smtClean="0">
                <a:solidFill>
                  <a:schemeClr val="accent2"/>
                </a:solidFill>
              </a:rPr>
              <a:t>Quelles activités ? </a:t>
            </a:r>
            <a:endParaRPr lang="fr-FR" sz="4000" dirty="0">
              <a:solidFill>
                <a:schemeClr val="accent2"/>
              </a:solidFill>
            </a:endParaRPr>
          </a:p>
        </p:txBody>
      </p:sp>
      <p:sp>
        <p:nvSpPr>
          <p:cNvPr id="4" name="Espace réservé du contenu 3"/>
          <p:cNvSpPr>
            <a:spLocks noGrp="1"/>
          </p:cNvSpPr>
          <p:nvPr>
            <p:ph idx="1"/>
          </p:nvPr>
        </p:nvSpPr>
        <p:spPr>
          <a:xfrm>
            <a:off x="838200" y="1457606"/>
            <a:ext cx="10515600" cy="5107039"/>
          </a:xfrm>
          <a:prstGeom prst="rect">
            <a:avLst/>
          </a:prstGeom>
          <a:solidFill>
            <a:schemeClr val="bg1"/>
          </a:solidFill>
          <a:ln>
            <a:solidFill>
              <a:schemeClr val="bg1"/>
            </a:solidFill>
          </a:ln>
        </p:spPr>
        <p:txBody>
          <a:bodyPr wrap="square">
            <a:spAutoFit/>
          </a:bodyPr>
          <a:lstStyle/>
          <a:p>
            <a:pPr marL="0" lvl="0" indent="0" defTabSz="457200">
              <a:buNone/>
              <a:defRPr/>
            </a:pPr>
            <a:r>
              <a:rPr lang="fr-FR" sz="2400" b="1" dirty="0" smtClean="0">
                <a:solidFill>
                  <a:prstClr val="black"/>
                </a:solidFill>
              </a:rPr>
              <a:t>Pour s’approprier les mots : </a:t>
            </a:r>
          </a:p>
          <a:p>
            <a:pPr lvl="0" defTabSz="457200">
              <a:defRPr/>
            </a:pPr>
            <a:r>
              <a:rPr lang="fr-FR" sz="2400" dirty="0" smtClean="0">
                <a:solidFill>
                  <a:prstClr val="black"/>
                </a:solidFill>
              </a:rPr>
              <a:t>Jeu de la boîte, production de devinettes. </a:t>
            </a:r>
          </a:p>
          <a:p>
            <a:pPr defTabSz="457200">
              <a:defRPr/>
            </a:pPr>
            <a:r>
              <a:rPr lang="fr-FR" sz="2400" dirty="0" smtClean="0">
                <a:solidFill>
                  <a:prstClr val="black"/>
                </a:solidFill>
              </a:rPr>
              <a:t>Réinvestir </a:t>
            </a:r>
            <a:r>
              <a:rPr lang="fr-FR" sz="2400" dirty="0">
                <a:solidFill>
                  <a:prstClr val="black"/>
                </a:solidFill>
              </a:rPr>
              <a:t>les mots dans des productions d’écrits, dans des productions orales. </a:t>
            </a:r>
            <a:endParaRPr lang="fr-FR" sz="2400" dirty="0" smtClean="0">
              <a:solidFill>
                <a:prstClr val="black"/>
              </a:solidFill>
            </a:endParaRPr>
          </a:p>
          <a:p>
            <a:pPr marL="0" lvl="0" indent="0" defTabSz="457200">
              <a:buNone/>
              <a:defRPr/>
            </a:pPr>
            <a:r>
              <a:rPr lang="fr-FR" sz="2400" b="1" dirty="0" smtClean="0">
                <a:solidFill>
                  <a:prstClr val="black"/>
                </a:solidFill>
              </a:rPr>
              <a:t>Pour garder un trace/pour établir des relations entre les mots : </a:t>
            </a:r>
            <a:endParaRPr lang="fr-FR" sz="2400" b="1" dirty="0">
              <a:solidFill>
                <a:prstClr val="black"/>
              </a:solidFill>
            </a:endParaRPr>
          </a:p>
          <a:p>
            <a:pPr lvl="0" defTabSz="457200">
              <a:defRPr/>
            </a:pPr>
            <a:r>
              <a:rPr lang="fr-FR" sz="2400" dirty="0">
                <a:solidFill>
                  <a:prstClr val="black"/>
                </a:solidFill>
              </a:rPr>
              <a:t>Fleur de </a:t>
            </a:r>
            <a:r>
              <a:rPr lang="fr-FR" sz="2400" dirty="0" smtClean="0">
                <a:solidFill>
                  <a:prstClr val="black"/>
                </a:solidFill>
              </a:rPr>
              <a:t>vocabulaire (autour d’un thème, d’un mot…afin d’aborder des mots de différentes natures (verbes, noms, adjectifs…), des synonymes, des antonymes, des mots de la même famille).  </a:t>
            </a:r>
          </a:p>
          <a:p>
            <a:pPr defTabSz="457200">
              <a:defRPr/>
            </a:pPr>
            <a:r>
              <a:rPr lang="fr-FR" sz="2400" dirty="0">
                <a:solidFill>
                  <a:prstClr val="black"/>
                </a:solidFill>
              </a:rPr>
              <a:t>Prélever des mots d’une même famille, d’un même champ lexical dans un texte. </a:t>
            </a:r>
            <a:endParaRPr lang="fr-FR" sz="2400" dirty="0" smtClean="0">
              <a:solidFill>
                <a:prstClr val="black"/>
              </a:solidFill>
            </a:endParaRPr>
          </a:p>
          <a:p>
            <a:pPr defTabSz="457200">
              <a:defRPr/>
            </a:pPr>
            <a:r>
              <a:rPr lang="fr-FR" sz="2400" dirty="0">
                <a:solidFill>
                  <a:prstClr val="black"/>
                </a:solidFill>
              </a:rPr>
              <a:t>Activités de </a:t>
            </a:r>
            <a:r>
              <a:rPr lang="fr-FR" sz="2400" dirty="0" smtClean="0">
                <a:solidFill>
                  <a:prstClr val="black"/>
                </a:solidFill>
              </a:rPr>
              <a:t>catégorisation. </a:t>
            </a:r>
            <a:endParaRPr lang="fr-FR" sz="2400" dirty="0">
              <a:solidFill>
                <a:prstClr val="black"/>
              </a:solidFill>
            </a:endParaRPr>
          </a:p>
          <a:p>
            <a:pPr marL="0" lvl="0" indent="0" defTabSz="457200">
              <a:buNone/>
              <a:defRPr/>
            </a:pPr>
            <a:r>
              <a:rPr lang="fr-FR" sz="2400" b="1" dirty="0" smtClean="0">
                <a:solidFill>
                  <a:prstClr val="black"/>
                </a:solidFill>
              </a:rPr>
              <a:t>Pour comprendre les mots en contexte : </a:t>
            </a:r>
          </a:p>
          <a:p>
            <a:pPr lvl="0" defTabSz="457200">
              <a:defRPr/>
            </a:pPr>
            <a:r>
              <a:rPr lang="fr-FR" sz="2400" dirty="0" smtClean="0">
                <a:solidFill>
                  <a:prstClr val="black"/>
                </a:solidFill>
              </a:rPr>
              <a:t>Rituel (ou temps dédié en lecture) visant à déduire le sens d’un mot à partir de son contexte. </a:t>
            </a:r>
          </a:p>
        </p:txBody>
      </p:sp>
    </p:spTree>
    <p:extLst>
      <p:ext uri="{BB962C8B-B14F-4D97-AF65-F5344CB8AC3E}">
        <p14:creationId xmlns:p14="http://schemas.microsoft.com/office/powerpoint/2010/main" val="3949717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solidFill>
                  <a:schemeClr val="accent2"/>
                </a:solidFill>
              </a:rPr>
              <a:t>Le vocabulaire : </a:t>
            </a:r>
            <a:r>
              <a:rPr lang="fr-FR" sz="4000" dirty="0" smtClean="0">
                <a:solidFill>
                  <a:schemeClr val="accent2"/>
                </a:solidFill>
              </a:rPr>
              <a:t>Quels outils ? Quelles activités ?  </a:t>
            </a:r>
            <a:endParaRPr lang="fr-FR" sz="4000" b="1" dirty="0">
              <a:solidFill>
                <a:schemeClr val="accent2"/>
              </a:solidFill>
            </a:endParaRPr>
          </a:p>
        </p:txBody>
      </p:sp>
      <p:pic>
        <p:nvPicPr>
          <p:cNvPr id="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36800" y="1181894"/>
            <a:ext cx="7559040" cy="5669280"/>
          </a:xfrm>
        </p:spPr>
      </p:pic>
    </p:spTree>
    <p:extLst>
      <p:ext uri="{BB962C8B-B14F-4D97-AF65-F5344CB8AC3E}">
        <p14:creationId xmlns:p14="http://schemas.microsoft.com/office/powerpoint/2010/main" val="1619567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4525" y="191069"/>
            <a:ext cx="8703884" cy="951484"/>
          </a:xfrm>
        </p:spPr>
        <p:txBody>
          <a:bodyPr>
            <a:noAutofit/>
          </a:bodyPr>
          <a:lstStyle/>
          <a:p>
            <a:pPr algn="ctr"/>
            <a:r>
              <a:rPr lang="fr-FR" sz="3600" dirty="0" smtClean="0">
                <a:latin typeface="Arial" panose="020B0604020202020204" pitchFamily="34" charset="0"/>
                <a:cs typeface="Arial" panose="020B0604020202020204" pitchFamily="34" charset="0"/>
              </a:rPr>
              <a:t>Un même mot?</a:t>
            </a:r>
            <a:endParaRPr lang="fr-FR" sz="3600" dirty="0">
              <a:latin typeface="Arial" panose="020B0604020202020204" pitchFamily="34" charset="0"/>
              <a:cs typeface="Arial" panose="020B0604020202020204" pitchFamily="34" charset="0"/>
            </a:endParaRPr>
          </a:p>
        </p:txBody>
      </p:sp>
      <p:sp>
        <p:nvSpPr>
          <p:cNvPr id="4" name="Rectangle à coins arrondis 3"/>
          <p:cNvSpPr>
            <a:spLocks noChangeArrowheads="1"/>
          </p:cNvSpPr>
          <p:nvPr/>
        </p:nvSpPr>
        <p:spPr bwMode="auto">
          <a:xfrm>
            <a:off x="2429475" y="1457872"/>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1100" dirty="0" smtClean="0">
                <a:latin typeface="Calibri" panose="020F0502020204030204" pitchFamily="34" charset="0"/>
                <a:ea typeface="Calibri" panose="020F0502020204030204" pitchFamily="34" charset="0"/>
                <a:cs typeface="Times New Roman" panose="02020603050405020304" pitchFamily="18" charset="0"/>
              </a:rPr>
              <a:t>un </a:t>
            </a:r>
            <a:r>
              <a:rPr lang="fr-FR" sz="1100" dirty="0">
                <a:latin typeface="Calibri" panose="020F0502020204030204" pitchFamily="34" charset="0"/>
                <a:ea typeface="Calibri" panose="020F0502020204030204" pitchFamily="34" charset="0"/>
                <a:cs typeface="Times New Roman" panose="02020603050405020304" pitchFamily="18" charset="0"/>
              </a:rPr>
              <a:t>verre</a:t>
            </a:r>
          </a:p>
        </p:txBody>
      </p:sp>
      <p:sp>
        <p:nvSpPr>
          <p:cNvPr id="5" name="Rectangle à coins arrondis 4"/>
          <p:cNvSpPr>
            <a:spLocks noChangeArrowheads="1"/>
          </p:cNvSpPr>
          <p:nvPr/>
        </p:nvSpPr>
        <p:spPr bwMode="auto">
          <a:xfrm>
            <a:off x="4966573" y="1527509"/>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1100" dirty="0" smtClean="0">
                <a:latin typeface="Calibri" panose="020F0502020204030204" pitchFamily="34" charset="0"/>
                <a:ea typeface="Calibri" panose="020F0502020204030204" pitchFamily="34" charset="0"/>
                <a:cs typeface="Times New Roman" panose="02020603050405020304" pitchFamily="18" charset="0"/>
              </a:rPr>
              <a:t>du </a:t>
            </a:r>
            <a:r>
              <a:rPr lang="fr-FR" sz="1100" dirty="0">
                <a:latin typeface="Calibri" panose="020F0502020204030204" pitchFamily="34" charset="0"/>
                <a:ea typeface="Calibri" panose="020F0502020204030204" pitchFamily="34" charset="0"/>
                <a:cs typeface="Times New Roman" panose="02020603050405020304" pitchFamily="18" charset="0"/>
              </a:rPr>
              <a:t>vert</a:t>
            </a:r>
          </a:p>
        </p:txBody>
      </p:sp>
      <p:sp>
        <p:nvSpPr>
          <p:cNvPr id="6" name="Rectangle à coins arrondis 5"/>
          <p:cNvSpPr>
            <a:spLocks noChangeArrowheads="1"/>
          </p:cNvSpPr>
          <p:nvPr/>
        </p:nvSpPr>
        <p:spPr bwMode="auto">
          <a:xfrm>
            <a:off x="7393426" y="1527509"/>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1100" dirty="0" smtClean="0">
                <a:latin typeface="Calibri" panose="020F0502020204030204" pitchFamily="34" charset="0"/>
                <a:ea typeface="Calibri" panose="020F0502020204030204" pitchFamily="34" charset="0"/>
                <a:cs typeface="Times New Roman" panose="02020603050405020304" pitchFamily="18" charset="0"/>
              </a:rPr>
              <a:t>un </a:t>
            </a:r>
            <a:r>
              <a:rPr lang="fr-FR" sz="1100" dirty="0">
                <a:latin typeface="Calibri" panose="020F0502020204030204" pitchFamily="34" charset="0"/>
                <a:ea typeface="Calibri" panose="020F0502020204030204" pitchFamily="34" charset="0"/>
                <a:cs typeface="Times New Roman" panose="02020603050405020304" pitchFamily="18" charset="0"/>
              </a:rPr>
              <a:t>verre vert </a:t>
            </a:r>
          </a:p>
        </p:txBody>
      </p:sp>
      <p:sp>
        <p:nvSpPr>
          <p:cNvPr id="7" name="Rectangle à coins arrondis 6"/>
          <p:cNvSpPr>
            <a:spLocks noChangeArrowheads="1"/>
          </p:cNvSpPr>
          <p:nvPr/>
        </p:nvSpPr>
        <p:spPr bwMode="auto">
          <a:xfrm>
            <a:off x="2451996" y="4136062"/>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1100" dirty="0" smtClean="0">
                <a:latin typeface="Calibri" panose="020F0502020204030204" pitchFamily="34" charset="0"/>
                <a:ea typeface="Calibri" panose="020F0502020204030204" pitchFamily="34" charset="0"/>
                <a:cs typeface="Times New Roman" panose="02020603050405020304" pitchFamily="18" charset="0"/>
              </a:rPr>
              <a:t>un </a:t>
            </a:r>
            <a:r>
              <a:rPr lang="fr-FR" sz="1100" dirty="0">
                <a:latin typeface="Calibri" panose="020F0502020204030204" pitchFamily="34" charset="0"/>
                <a:ea typeface="Calibri" panose="020F0502020204030204" pitchFamily="34" charset="0"/>
                <a:cs typeface="Times New Roman" panose="02020603050405020304" pitchFamily="18" charset="0"/>
              </a:rPr>
              <a:t>ver</a:t>
            </a:r>
          </a:p>
        </p:txBody>
      </p:sp>
      <p:sp>
        <p:nvSpPr>
          <p:cNvPr id="8" name="Rectangle à coins arrondis 7"/>
          <p:cNvSpPr>
            <a:spLocks noChangeArrowheads="1"/>
          </p:cNvSpPr>
          <p:nvPr/>
        </p:nvSpPr>
        <p:spPr bwMode="auto">
          <a:xfrm>
            <a:off x="7431612" y="4162130"/>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1100" dirty="0" smtClean="0">
                <a:latin typeface="Calibri" panose="020F0502020204030204" pitchFamily="34" charset="0"/>
                <a:ea typeface="Calibri" panose="020F0502020204030204" pitchFamily="34" charset="0"/>
                <a:cs typeface="Times New Roman" panose="02020603050405020304" pitchFamily="18" charset="0"/>
              </a:rPr>
              <a:t>vair </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il_fi" descr="http://www.marieclairemaison.com/data/images/photos/F0/G_00083_obj.jpg"/>
          <p:cNvPicPr/>
          <p:nvPr/>
        </p:nvPicPr>
        <p:blipFill rotWithShape="1">
          <a:blip r:embed="rId3"/>
          <a:srcRect l="10235" t="13460" r="12823" b="14748"/>
          <a:stretch/>
        </p:blipFill>
        <p:spPr bwMode="auto">
          <a:xfrm>
            <a:off x="7534941" y="2135432"/>
            <a:ext cx="1573424" cy="1503077"/>
          </a:xfrm>
          <a:prstGeom prst="rect">
            <a:avLst/>
          </a:prstGeom>
          <a:noFill/>
          <a:ln w="9525">
            <a:noFill/>
            <a:miter lim="800000"/>
            <a:headEnd/>
            <a:tailEnd/>
          </a:ln>
        </p:spPr>
      </p:pic>
      <p:sp>
        <p:nvSpPr>
          <p:cNvPr id="10" name="Rectangle à coins arrondis 9"/>
          <p:cNvSpPr>
            <a:spLocks noChangeArrowheads="1"/>
          </p:cNvSpPr>
          <p:nvPr/>
        </p:nvSpPr>
        <p:spPr bwMode="auto">
          <a:xfrm>
            <a:off x="5043194" y="4159938"/>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1100" dirty="0" smtClean="0">
                <a:latin typeface="Calibri" panose="020F0502020204030204" pitchFamily="34" charset="0"/>
                <a:ea typeface="Calibri" panose="020F0502020204030204" pitchFamily="34" charset="0"/>
                <a:cs typeface="Times New Roman" panose="02020603050405020304" pitchFamily="18" charset="0"/>
              </a:rPr>
              <a:t>vers</a:t>
            </a:r>
            <a:r>
              <a:rPr lang="fr-FR"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996" y="2204865"/>
            <a:ext cx="1913420" cy="1268681"/>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8957" y="2036894"/>
            <a:ext cx="1772816" cy="1772816"/>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9831" y="4988010"/>
            <a:ext cx="1836866" cy="1033279"/>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9797" y="4653137"/>
            <a:ext cx="1669421" cy="1669421"/>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3692" y="4784568"/>
            <a:ext cx="1573424" cy="1440160"/>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4392" y="4533094"/>
            <a:ext cx="1984344" cy="1488194"/>
          </a:xfrm>
          <a:prstGeom prst="rect">
            <a:avLst/>
          </a:prstGeom>
        </p:spPr>
      </p:pic>
    </p:spTree>
    <p:extLst>
      <p:ext uri="{BB962C8B-B14F-4D97-AF65-F5344CB8AC3E}">
        <p14:creationId xmlns:p14="http://schemas.microsoft.com/office/powerpoint/2010/main" val="30532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5192" y="96076"/>
            <a:ext cx="11183067" cy="1280890"/>
          </a:xfrm>
        </p:spPr>
        <p:txBody>
          <a:bodyPr/>
          <a:lstStyle/>
          <a:p>
            <a:r>
              <a:rPr lang="fr-FR" sz="4000" b="1" dirty="0" smtClean="0">
                <a:solidFill>
                  <a:schemeClr val="accent2"/>
                </a:solidFill>
              </a:rPr>
              <a:t>Qu’est-ce que savoir lire ? </a:t>
            </a:r>
            <a:endParaRPr lang="fr-FR" b="1" dirty="0">
              <a:solidFill>
                <a:schemeClr val="accent2"/>
              </a:solidFill>
            </a:endParaRPr>
          </a:p>
        </p:txBody>
      </p:sp>
      <p:graphicFrame>
        <p:nvGraphicFramePr>
          <p:cNvPr id="4" name="Espace réservé du contenu 3"/>
          <p:cNvGraphicFramePr>
            <a:graphicFrameLocks noGrp="1"/>
          </p:cNvGraphicFramePr>
          <p:nvPr>
            <p:ph idx="1"/>
            <p:extLst/>
          </p:nvPr>
        </p:nvGraphicFramePr>
        <p:xfrm>
          <a:off x="1121021" y="1043190"/>
          <a:ext cx="10547238" cy="558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5196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27798" y="376405"/>
            <a:ext cx="9744502" cy="616946"/>
          </a:xfrm>
        </p:spPr>
        <p:txBody>
          <a:bodyPr>
            <a:normAutofit/>
          </a:bodyPr>
          <a:lstStyle/>
          <a:p>
            <a:pPr algn="ctr"/>
            <a:r>
              <a:rPr lang="fr-FR" sz="3600" dirty="0" smtClean="0">
                <a:latin typeface="Arial" panose="020B0604020202020204" pitchFamily="34" charset="0"/>
                <a:cs typeface="Arial" panose="020B0604020202020204" pitchFamily="34" charset="0"/>
              </a:rPr>
              <a:t>Un même nom?</a:t>
            </a:r>
            <a:endParaRPr lang="fr-FR" sz="3600" dirty="0">
              <a:latin typeface="Arial" panose="020B0604020202020204" pitchFamily="34" charset="0"/>
              <a:cs typeface="Arial" panose="020B0604020202020204" pitchFamily="34" charset="0"/>
            </a:endParaRPr>
          </a:p>
        </p:txBody>
      </p:sp>
      <p:sp>
        <p:nvSpPr>
          <p:cNvPr id="7" name="Rectangle à coins arrondis 6"/>
          <p:cNvSpPr>
            <a:spLocks noChangeArrowheads="1"/>
          </p:cNvSpPr>
          <p:nvPr/>
        </p:nvSpPr>
        <p:spPr bwMode="auto">
          <a:xfrm>
            <a:off x="2356675" y="1531433"/>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2600" b="1" dirty="0">
                <a:latin typeface="Calibri" panose="020F0502020204030204" pitchFamily="34" charset="0"/>
                <a:ea typeface="Calibri" panose="020F0502020204030204" pitchFamily="34" charset="0"/>
                <a:cs typeface="Times New Roman" panose="02020603050405020304" pitchFamily="18" charset="0"/>
              </a:rPr>
              <a:t>UN ROULEAU</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à coins arrondis 7"/>
          <p:cNvSpPr>
            <a:spLocks noChangeArrowheads="1"/>
          </p:cNvSpPr>
          <p:nvPr/>
        </p:nvSpPr>
        <p:spPr bwMode="auto">
          <a:xfrm>
            <a:off x="4709029" y="1531433"/>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2600" b="1" dirty="0">
                <a:latin typeface="Calibri" panose="020F0502020204030204" pitchFamily="34" charset="0"/>
                <a:ea typeface="Calibri" panose="020F0502020204030204" pitchFamily="34" charset="0"/>
                <a:cs typeface="Times New Roman" panose="02020603050405020304" pitchFamily="18" charset="0"/>
              </a:rPr>
              <a:t>UN ROULEAU</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à coins arrondis 8"/>
          <p:cNvSpPr>
            <a:spLocks noChangeArrowheads="1"/>
          </p:cNvSpPr>
          <p:nvPr/>
        </p:nvSpPr>
        <p:spPr bwMode="auto">
          <a:xfrm>
            <a:off x="7061383" y="1534444"/>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2600" b="1" dirty="0">
                <a:latin typeface="Calibri" panose="020F0502020204030204" pitchFamily="34" charset="0"/>
                <a:ea typeface="Calibri" panose="020F0502020204030204" pitchFamily="34" charset="0"/>
                <a:cs typeface="Times New Roman" panose="02020603050405020304" pitchFamily="18" charset="0"/>
              </a:rPr>
              <a:t>UN ROULEAU</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descr="Afficher l’image sourc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5586" y="2425786"/>
            <a:ext cx="1046349" cy="1240042"/>
          </a:xfrm>
          <a:prstGeom prst="rect">
            <a:avLst/>
          </a:prstGeom>
          <a:noFill/>
          <a:ln>
            <a:noFill/>
          </a:ln>
        </p:spPr>
      </p:pic>
      <p:pic>
        <p:nvPicPr>
          <p:cNvPr id="11" name="Image 10" descr="Afficher l’image sour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5063" y="2463506"/>
            <a:ext cx="1084531" cy="1202322"/>
          </a:xfrm>
          <a:prstGeom prst="rect">
            <a:avLst/>
          </a:prstGeom>
          <a:noFill/>
          <a:ln>
            <a:noFill/>
          </a:ln>
        </p:spPr>
      </p:pic>
      <p:pic>
        <p:nvPicPr>
          <p:cNvPr id="12" name="Image 11" descr="Afficher l’image sourc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5458" y="2425786"/>
            <a:ext cx="729434" cy="1369946"/>
          </a:xfrm>
          <a:prstGeom prst="rect">
            <a:avLst/>
          </a:prstGeom>
          <a:noFill/>
          <a:ln>
            <a:noFill/>
          </a:ln>
        </p:spPr>
      </p:pic>
      <p:sp>
        <p:nvSpPr>
          <p:cNvPr id="13" name="Rectangle à coins arrondis 12"/>
          <p:cNvSpPr>
            <a:spLocks noChangeArrowheads="1"/>
          </p:cNvSpPr>
          <p:nvPr/>
        </p:nvSpPr>
        <p:spPr bwMode="auto">
          <a:xfrm>
            <a:off x="3428093" y="4231365"/>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2600" b="1" dirty="0">
                <a:latin typeface="Calibri" panose="020F0502020204030204" pitchFamily="34" charset="0"/>
                <a:ea typeface="Calibri" panose="020F0502020204030204" pitchFamily="34" charset="0"/>
                <a:cs typeface="Times New Roman" panose="02020603050405020304" pitchFamily="18" charset="0"/>
              </a:rPr>
              <a:t>UN ROULEAU</a:t>
            </a:r>
          </a:p>
          <a:p>
            <a:pPr algn="ctr">
              <a:lnSpc>
                <a:spcPct val="107000"/>
              </a:lnSpc>
              <a:spcAft>
                <a:spcPts val="800"/>
              </a:spcAft>
            </a:pP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 13" descr="Afficher l’image sourc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8840" y="5307530"/>
            <a:ext cx="1736090" cy="1269365"/>
          </a:xfrm>
          <a:prstGeom prst="rect">
            <a:avLst/>
          </a:prstGeom>
          <a:noFill/>
          <a:ln>
            <a:noFill/>
          </a:ln>
        </p:spPr>
      </p:pic>
      <p:sp>
        <p:nvSpPr>
          <p:cNvPr id="15" name="Rectangle à coins arrondis 14"/>
          <p:cNvSpPr>
            <a:spLocks noChangeArrowheads="1"/>
          </p:cNvSpPr>
          <p:nvPr/>
        </p:nvSpPr>
        <p:spPr bwMode="auto">
          <a:xfrm>
            <a:off x="6343486" y="4191440"/>
            <a:ext cx="2097584" cy="2520280"/>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fr-FR" sz="2600" b="1" dirty="0">
                <a:latin typeface="Calibri" panose="020F0502020204030204" pitchFamily="34" charset="0"/>
                <a:ea typeface="Calibri" panose="020F0502020204030204" pitchFamily="34" charset="0"/>
                <a:cs typeface="Times New Roman" panose="02020603050405020304" pitchFamily="18" charset="0"/>
              </a:rPr>
              <a:t>UN ROULEAU</a:t>
            </a:r>
          </a:p>
          <a:p>
            <a:pPr algn="ctr">
              <a:lnSpc>
                <a:spcPct val="107000"/>
              </a:lnSpc>
              <a:spcAft>
                <a:spcPts val="800"/>
              </a:spcAft>
            </a:pP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 15" descr="Afficher l’image sourc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5891" y="5441938"/>
            <a:ext cx="1264285" cy="948055"/>
          </a:xfrm>
          <a:prstGeom prst="rect">
            <a:avLst/>
          </a:prstGeom>
          <a:noFill/>
          <a:ln>
            <a:noFill/>
          </a:ln>
        </p:spPr>
      </p:pic>
    </p:spTree>
    <p:extLst>
      <p:ext uri="{BB962C8B-B14F-4D97-AF65-F5344CB8AC3E}">
        <p14:creationId xmlns:p14="http://schemas.microsoft.com/office/powerpoint/2010/main" val="2539203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662556"/>
          </a:xfrm>
        </p:spPr>
        <p:txBody>
          <a:bodyPr>
            <a:normAutofit/>
          </a:bodyPr>
          <a:lstStyle/>
          <a:p>
            <a:r>
              <a:rPr lang="fr-FR" sz="3600" dirty="0" smtClean="0">
                <a:latin typeface="Arial" panose="020B0604020202020204" pitchFamily="34" charset="0"/>
                <a:cs typeface="Arial" panose="020B0604020202020204" pitchFamily="34" charset="0"/>
              </a:rPr>
              <a:t>Des</a:t>
            </a:r>
            <a:r>
              <a:rPr lang="fr-FR" sz="3600" dirty="0" smtClean="0"/>
              <a:t> </a:t>
            </a:r>
            <a:r>
              <a:rPr lang="fr-FR" sz="3600" dirty="0" smtClean="0">
                <a:latin typeface="Arial" panose="020B0604020202020204" pitchFamily="34" charset="0"/>
                <a:cs typeface="Arial" panose="020B0604020202020204" pitchFamily="34" charset="0"/>
              </a:rPr>
              <a:t>appariements</a:t>
            </a:r>
            <a:endParaRPr lang="fr-FR" sz="3600" dirty="0">
              <a:latin typeface="Arial" panose="020B0604020202020204" pitchFamily="34" charset="0"/>
              <a:cs typeface="Arial" panose="020B0604020202020204" pitchFamily="34" charset="0"/>
            </a:endParaRPr>
          </a:p>
        </p:txBody>
      </p:sp>
      <p:graphicFrame>
        <p:nvGraphicFramePr>
          <p:cNvPr id="4" name="Objet 3"/>
          <p:cNvGraphicFramePr>
            <a:graphicFrameLocks noChangeAspect="1"/>
          </p:cNvGraphicFramePr>
          <p:nvPr>
            <p:extLst/>
          </p:nvPr>
        </p:nvGraphicFramePr>
        <p:xfrm>
          <a:off x="6668390" y="59402"/>
          <a:ext cx="4685410" cy="6117561"/>
        </p:xfrm>
        <a:graphic>
          <a:graphicData uri="http://schemas.openxmlformats.org/presentationml/2006/ole">
            <mc:AlternateContent xmlns:mc="http://schemas.openxmlformats.org/markup-compatibility/2006">
              <mc:Choice xmlns:v="urn:schemas-microsoft-com:vml" Requires="v">
                <p:oleObj spid="_x0000_s1034" name="Document" r:id="rId5" imgW="6031617" imgH="7876270" progId="Word.Document.12">
                  <p:embed/>
                </p:oleObj>
              </mc:Choice>
              <mc:Fallback>
                <p:oleObj name="Document" r:id="rId5" imgW="6031617" imgH="7876270" progId="Word.Document.12">
                  <p:embed/>
                  <p:pic>
                    <p:nvPicPr>
                      <p:cNvPr id="0" name=""/>
                      <p:cNvPicPr/>
                      <p:nvPr/>
                    </p:nvPicPr>
                    <p:blipFill>
                      <a:blip r:embed="rId6"/>
                      <a:stretch>
                        <a:fillRect/>
                      </a:stretch>
                    </p:blipFill>
                    <p:spPr>
                      <a:xfrm>
                        <a:off x="6668390" y="59402"/>
                        <a:ext cx="4685410" cy="6117561"/>
                      </a:xfrm>
                      <a:prstGeom prst="rect">
                        <a:avLst/>
                      </a:prstGeom>
                    </p:spPr>
                  </p:pic>
                </p:oleObj>
              </mc:Fallback>
            </mc:AlternateContent>
          </a:graphicData>
        </a:graphic>
      </p:graphicFrame>
      <p:graphicFrame>
        <p:nvGraphicFramePr>
          <p:cNvPr id="5" name="Objet 4"/>
          <p:cNvGraphicFramePr>
            <a:graphicFrameLocks noChangeAspect="1"/>
          </p:cNvGraphicFramePr>
          <p:nvPr>
            <p:extLst/>
          </p:nvPr>
        </p:nvGraphicFramePr>
        <p:xfrm>
          <a:off x="1845120" y="1027682"/>
          <a:ext cx="3816350" cy="5418137"/>
        </p:xfrm>
        <a:graphic>
          <a:graphicData uri="http://schemas.openxmlformats.org/presentationml/2006/ole">
            <mc:AlternateContent xmlns:mc="http://schemas.openxmlformats.org/markup-compatibility/2006">
              <mc:Choice xmlns:v="urn:schemas-microsoft-com:vml" Requires="v">
                <p:oleObj spid="_x0000_s1035" name="Document" r:id="rId8" imgW="6031617" imgH="8561632" progId="Word.Document.12">
                  <p:embed/>
                </p:oleObj>
              </mc:Choice>
              <mc:Fallback>
                <p:oleObj name="Document" r:id="rId8" imgW="6031617" imgH="8561632" progId="Word.Document.12">
                  <p:embed/>
                  <p:pic>
                    <p:nvPicPr>
                      <p:cNvPr id="0" name=""/>
                      <p:cNvPicPr/>
                      <p:nvPr/>
                    </p:nvPicPr>
                    <p:blipFill>
                      <a:blip r:embed="rId9"/>
                      <a:stretch>
                        <a:fillRect/>
                      </a:stretch>
                    </p:blipFill>
                    <p:spPr>
                      <a:xfrm>
                        <a:off x="1845120" y="1027682"/>
                        <a:ext cx="3816350" cy="5418137"/>
                      </a:xfrm>
                      <a:prstGeom prst="rect">
                        <a:avLst/>
                      </a:prstGeom>
                    </p:spPr>
                  </p:pic>
                </p:oleObj>
              </mc:Fallback>
            </mc:AlternateContent>
          </a:graphicData>
        </a:graphic>
      </p:graphicFrame>
    </p:spTree>
    <p:extLst>
      <p:ext uri="{BB962C8B-B14F-4D97-AF65-F5344CB8AC3E}">
        <p14:creationId xmlns:p14="http://schemas.microsoft.com/office/powerpoint/2010/main" val="2790454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solidFill>
                  <a:schemeClr val="accent2"/>
                </a:solidFill>
              </a:rPr>
              <a:t>Le vocabulaire : </a:t>
            </a:r>
            <a:r>
              <a:rPr lang="fr-FR" sz="4000" dirty="0">
                <a:solidFill>
                  <a:schemeClr val="accent2"/>
                </a:solidFill>
              </a:rPr>
              <a:t>Quels outils ?</a:t>
            </a:r>
            <a:endParaRPr lang="fr-FR" sz="40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6442" y="1690688"/>
            <a:ext cx="3379496" cy="4511801"/>
          </a:xfr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506" y="1336584"/>
            <a:ext cx="4766927" cy="4766927"/>
          </a:xfrm>
          <a:prstGeom prst="rect">
            <a:avLst/>
          </a:prstGeom>
        </p:spPr>
      </p:pic>
    </p:spTree>
    <p:extLst>
      <p:ext uri="{BB962C8B-B14F-4D97-AF65-F5344CB8AC3E}">
        <p14:creationId xmlns:p14="http://schemas.microsoft.com/office/powerpoint/2010/main" val="2877071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latin typeface="Arial" panose="020B0604020202020204" pitchFamily="34" charset="0"/>
                <a:cs typeface="Arial" panose="020B0604020202020204" pitchFamily="34" charset="0"/>
              </a:rPr>
              <a:t>Des boîtes ….</a:t>
            </a:r>
            <a:endParaRPr lang="fr-FR"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600" y="2348880"/>
            <a:ext cx="4240560" cy="2827040"/>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b="16401"/>
          <a:stretch/>
        </p:blipFill>
        <p:spPr>
          <a:xfrm>
            <a:off x="7032104" y="2370147"/>
            <a:ext cx="1728192" cy="2889521"/>
          </a:xfrm>
          <a:prstGeom prst="rect">
            <a:avLst/>
          </a:prstGeom>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l="26900" t="5900" r="47900" b="21650"/>
          <a:stretch/>
        </p:blipFill>
        <p:spPr>
          <a:xfrm>
            <a:off x="9056241" y="2314600"/>
            <a:ext cx="676249" cy="3888432"/>
          </a:xfrm>
          <a:prstGeom prst="rect">
            <a:avLst/>
          </a:prstGeom>
        </p:spPr>
      </p:pic>
    </p:spTree>
    <p:extLst>
      <p:ext uri="{BB962C8B-B14F-4D97-AF65-F5344CB8AC3E}">
        <p14:creationId xmlns:p14="http://schemas.microsoft.com/office/powerpoint/2010/main" val="33424669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8184" y="365125"/>
            <a:ext cx="8065373" cy="5463403"/>
          </a:xfrm>
        </p:spPr>
      </p:pic>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4597156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b="50743"/>
          <a:stretch/>
        </p:blipFill>
        <p:spPr>
          <a:xfrm>
            <a:off x="3120027" y="511409"/>
            <a:ext cx="4590832" cy="1912989"/>
          </a:xfrm>
          <a:prstGeom prst="rect">
            <a:avLst/>
          </a:prstGeom>
        </p:spPr>
      </p:pic>
      <p:sp>
        <p:nvSpPr>
          <p:cNvPr id="3" name="Rectangle à coins arrondis 2"/>
          <p:cNvSpPr/>
          <p:nvPr/>
        </p:nvSpPr>
        <p:spPr>
          <a:xfrm>
            <a:off x="3384554" y="2498103"/>
            <a:ext cx="789054"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50" dirty="0"/>
              <a:t>Les couleurs</a:t>
            </a:r>
          </a:p>
        </p:txBody>
      </p:sp>
      <p:sp>
        <p:nvSpPr>
          <p:cNvPr id="6" name="Rectangle à coins arrondis 5"/>
          <p:cNvSpPr/>
          <p:nvPr/>
        </p:nvSpPr>
        <p:spPr>
          <a:xfrm>
            <a:off x="4618661" y="2484178"/>
            <a:ext cx="720080"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00" dirty="0"/>
              <a:t>Objets de la dinette</a:t>
            </a:r>
          </a:p>
        </p:txBody>
      </p:sp>
      <p:sp>
        <p:nvSpPr>
          <p:cNvPr id="8" name="Rectangle à coins arrondis 7"/>
          <p:cNvSpPr/>
          <p:nvPr/>
        </p:nvSpPr>
        <p:spPr>
          <a:xfrm>
            <a:off x="5689921" y="2498666"/>
            <a:ext cx="851737"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50" dirty="0"/>
              <a:t>Les comptines</a:t>
            </a:r>
          </a:p>
        </p:txBody>
      </p:sp>
      <p:sp>
        <p:nvSpPr>
          <p:cNvPr id="9" name="Rectangle à coins arrondis 8"/>
          <p:cNvSpPr/>
          <p:nvPr/>
        </p:nvSpPr>
        <p:spPr>
          <a:xfrm>
            <a:off x="6840873" y="2498103"/>
            <a:ext cx="857058"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050" dirty="0"/>
              <a:t>Les consignes</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161" y="3421979"/>
            <a:ext cx="4360729" cy="2970959"/>
          </a:xfrm>
          <a:prstGeom prst="rect">
            <a:avLst/>
          </a:prstGeom>
        </p:spPr>
      </p:pic>
      <p:pic>
        <p:nvPicPr>
          <p:cNvPr id="13" name="Image 12"/>
          <p:cNvPicPr>
            <a:picLocks noChangeAspect="1"/>
          </p:cNvPicPr>
          <p:nvPr/>
        </p:nvPicPr>
        <p:blipFill rotWithShape="1">
          <a:blip r:embed="rId5">
            <a:extLst>
              <a:ext uri="{28A0092B-C50C-407E-A947-70E740481C1C}">
                <a14:useLocalDpi xmlns:a14="http://schemas.microsoft.com/office/drawing/2010/main" val="0"/>
              </a:ext>
            </a:extLst>
          </a:blip>
          <a:srcRect l="134" t="17173" r="7703" b="27473"/>
          <a:stretch/>
        </p:blipFill>
        <p:spPr>
          <a:xfrm>
            <a:off x="6267181" y="3231813"/>
            <a:ext cx="5282124" cy="1763268"/>
          </a:xfrm>
          <a:prstGeom prst="rect">
            <a:avLst/>
          </a:prstGeom>
        </p:spPr>
      </p:pic>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4250733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9923" y="326264"/>
            <a:ext cx="7416823" cy="1057294"/>
          </a:xfrm>
        </p:spPr>
        <p:txBody>
          <a:bodyPr>
            <a:normAutofit fontScale="90000"/>
          </a:bodyPr>
          <a:lstStyle/>
          <a:p>
            <a:r>
              <a:rPr lang="fr-FR" dirty="0" smtClean="0"/>
              <a:t/>
            </a:r>
            <a:br>
              <a:rPr lang="fr-FR" dirty="0" smtClean="0"/>
            </a:br>
            <a:r>
              <a:rPr lang="fr-FR" dirty="0" smtClean="0">
                <a:latin typeface="Arial" panose="020B0604020202020204" pitchFamily="34" charset="0"/>
                <a:cs typeface="Arial" panose="020B0604020202020204" pitchFamily="34" charset="0"/>
              </a:rPr>
              <a:t>Des porte-clés…</a:t>
            </a:r>
            <a:r>
              <a:rPr lang="fr-FR" dirty="0"/>
              <a:t/>
            </a:r>
            <a:br>
              <a:rPr lang="fr-FR" dirty="0"/>
            </a:br>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6517" y="1383558"/>
            <a:ext cx="3677379" cy="2066220"/>
          </a:xfr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9981" y="3918008"/>
            <a:ext cx="3398293" cy="254588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517" y="3918008"/>
            <a:ext cx="3480701" cy="2610526"/>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9981" y="477625"/>
            <a:ext cx="3532197" cy="2649147"/>
          </a:xfrm>
          <a:prstGeom prst="rect">
            <a:avLst/>
          </a:prstGeom>
        </p:spPr>
      </p:pic>
    </p:spTree>
    <p:extLst>
      <p:ext uri="{BB962C8B-B14F-4D97-AF65-F5344CB8AC3E}">
        <p14:creationId xmlns:p14="http://schemas.microsoft.com/office/powerpoint/2010/main" val="16323767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l="5882" t="2801" r="2941" b="1944"/>
          <a:stretch/>
        </p:blipFill>
        <p:spPr>
          <a:xfrm>
            <a:off x="4943872" y="872040"/>
            <a:ext cx="2226192" cy="2700975"/>
          </a:xfrm>
          <a:prstGeom prst="rect">
            <a:avLst/>
          </a:prstGeom>
        </p:spPr>
      </p:pic>
      <p:pic>
        <p:nvPicPr>
          <p:cNvPr id="8" name="Image 7"/>
          <p:cNvPicPr>
            <a:picLocks noChangeAspect="1"/>
          </p:cNvPicPr>
          <p:nvPr/>
        </p:nvPicPr>
        <p:blipFill>
          <a:blip r:embed="rId4"/>
          <a:stretch>
            <a:fillRect/>
          </a:stretch>
        </p:blipFill>
        <p:spPr>
          <a:xfrm>
            <a:off x="2423593" y="872041"/>
            <a:ext cx="2336721" cy="2700975"/>
          </a:xfrm>
          <a:prstGeom prst="rect">
            <a:avLst/>
          </a:prstGeom>
        </p:spPr>
      </p:pic>
      <p:pic>
        <p:nvPicPr>
          <p:cNvPr id="9" name="Image 8"/>
          <p:cNvPicPr>
            <a:picLocks noChangeAspect="1"/>
          </p:cNvPicPr>
          <p:nvPr/>
        </p:nvPicPr>
        <p:blipFill>
          <a:blip r:embed="rId5"/>
          <a:stretch>
            <a:fillRect/>
          </a:stretch>
        </p:blipFill>
        <p:spPr>
          <a:xfrm>
            <a:off x="7353624" y="872040"/>
            <a:ext cx="2270769" cy="2643478"/>
          </a:xfrm>
          <a:prstGeom prst="rect">
            <a:avLst/>
          </a:prstGeom>
        </p:spPr>
      </p:pic>
      <p:pic>
        <p:nvPicPr>
          <p:cNvPr id="10" name="Image 9"/>
          <p:cNvPicPr>
            <a:picLocks noChangeAspect="1"/>
          </p:cNvPicPr>
          <p:nvPr/>
        </p:nvPicPr>
        <p:blipFill>
          <a:blip r:embed="rId6"/>
          <a:stretch>
            <a:fillRect/>
          </a:stretch>
        </p:blipFill>
        <p:spPr>
          <a:xfrm>
            <a:off x="2363728" y="3717033"/>
            <a:ext cx="2406701" cy="2545549"/>
          </a:xfrm>
          <a:prstGeom prst="rect">
            <a:avLst/>
          </a:prstGeom>
        </p:spPr>
      </p:pic>
      <p:pic>
        <p:nvPicPr>
          <p:cNvPr id="11" name="Image 10"/>
          <p:cNvPicPr>
            <a:picLocks noChangeAspect="1"/>
          </p:cNvPicPr>
          <p:nvPr/>
        </p:nvPicPr>
        <p:blipFill>
          <a:blip r:embed="rId7"/>
          <a:stretch>
            <a:fillRect/>
          </a:stretch>
        </p:blipFill>
        <p:spPr>
          <a:xfrm>
            <a:off x="5007298" y="3753814"/>
            <a:ext cx="2192746" cy="2519734"/>
          </a:xfrm>
          <a:prstGeom prst="rect">
            <a:avLst/>
          </a:prstGeom>
        </p:spPr>
      </p:pic>
      <p:pic>
        <p:nvPicPr>
          <p:cNvPr id="12" name="Image 11"/>
          <p:cNvPicPr>
            <a:picLocks noChangeAspect="1"/>
          </p:cNvPicPr>
          <p:nvPr/>
        </p:nvPicPr>
        <p:blipFill>
          <a:blip r:embed="rId8"/>
          <a:stretch>
            <a:fillRect/>
          </a:stretch>
        </p:blipFill>
        <p:spPr>
          <a:xfrm>
            <a:off x="7402328" y="3693237"/>
            <a:ext cx="2173359" cy="2511154"/>
          </a:xfrm>
          <a:prstGeom prst="rect">
            <a:avLst/>
          </a:prstGeom>
        </p:spPr>
      </p:pic>
    </p:spTree>
    <p:extLst>
      <p:ext uri="{BB962C8B-B14F-4D97-AF65-F5344CB8AC3E}">
        <p14:creationId xmlns:p14="http://schemas.microsoft.com/office/powerpoint/2010/main" val="1302504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Les élèves en difficultés : </a:t>
            </a:r>
            <a:endParaRPr lang="fr-FR" sz="4000" b="1" dirty="0">
              <a:solidFill>
                <a:schemeClr val="accent2"/>
              </a:solidFill>
            </a:endParaRPr>
          </a:p>
        </p:txBody>
      </p:sp>
      <p:sp>
        <p:nvSpPr>
          <p:cNvPr id="3" name="Espace réservé du contenu 2"/>
          <p:cNvSpPr>
            <a:spLocks noGrp="1"/>
          </p:cNvSpPr>
          <p:nvPr>
            <p:ph idx="1"/>
          </p:nvPr>
        </p:nvSpPr>
        <p:spPr/>
        <p:txBody>
          <a:bodyPr>
            <a:normAutofit lnSpcReduction="10000"/>
          </a:bodyPr>
          <a:lstStyle/>
          <a:p>
            <a:pPr>
              <a:buFont typeface="Wingdings" panose="05000000000000000000" pitchFamily="2" charset="2"/>
              <a:buChar char="§"/>
            </a:pPr>
            <a:r>
              <a:rPr lang="fr-FR" dirty="0" smtClean="0"/>
              <a:t>L’importance de bien évaluer pour identifier les besoins. </a:t>
            </a:r>
          </a:p>
          <a:p>
            <a:pPr>
              <a:buFont typeface="Wingdings" panose="05000000000000000000" pitchFamily="2" charset="2"/>
              <a:buChar char="§"/>
            </a:pPr>
            <a:r>
              <a:rPr lang="fr-FR" dirty="0" smtClean="0"/>
              <a:t>Les différents profils de lecteurs. </a:t>
            </a:r>
          </a:p>
          <a:p>
            <a:pPr marL="0" indent="0">
              <a:buNone/>
            </a:pPr>
            <a:endParaRPr lang="fr-FR" dirty="0" smtClean="0"/>
          </a:p>
          <a:p>
            <a:pPr marL="0" indent="0">
              <a:buNone/>
            </a:pPr>
            <a:r>
              <a:rPr lang="fr-FR" b="1" dirty="0" smtClean="0"/>
              <a:t>En complément : </a:t>
            </a:r>
            <a:endParaRPr lang="fr-FR" b="1" dirty="0"/>
          </a:p>
          <a:p>
            <a:pPr marL="0" indent="0" algn="just">
              <a:buNone/>
            </a:pPr>
            <a:r>
              <a:rPr lang="fr-FR" dirty="0"/>
              <a:t>Des ressources pour pallier aux difficultés relevées lors des évaluations nationales : </a:t>
            </a:r>
          </a:p>
          <a:p>
            <a:pPr marL="0" indent="0" algn="just">
              <a:buNone/>
            </a:pPr>
            <a:r>
              <a:rPr lang="fr-FR" dirty="0">
                <a:hlinkClick r:id="rId3"/>
              </a:rPr>
              <a:t>http://</a:t>
            </a:r>
            <a:r>
              <a:rPr lang="fr-FR" dirty="0" smtClean="0">
                <a:hlinkClick r:id="rId3"/>
              </a:rPr>
              <a:t>eduscol.education.fr/cid132705/comment-utiliser-les-evaluations-au-cp-pour-faire-progresser-les-eleves.html</a:t>
            </a:r>
            <a:endParaRPr lang="fr-FR" dirty="0" smtClean="0"/>
          </a:p>
          <a:p>
            <a:pPr marL="0" indent="0" algn="just">
              <a:buNone/>
            </a:pPr>
            <a:r>
              <a:rPr lang="fr-FR" dirty="0">
                <a:hlinkClick r:id="rId4"/>
              </a:rPr>
              <a:t>http://</a:t>
            </a:r>
            <a:r>
              <a:rPr lang="fr-FR" dirty="0" smtClean="0">
                <a:hlinkClick r:id="rId4"/>
              </a:rPr>
              <a:t>eduscol.education.fr/cid136874/evaluation-de-milieu-d-annee-au-cp-un-point-d-etape-vers-la-reussite.html</a:t>
            </a:r>
            <a:endParaRPr lang="fr-FR" dirty="0" smtClean="0"/>
          </a:p>
          <a:p>
            <a:pPr marL="0" indent="0" algn="just">
              <a:buNone/>
            </a:pPr>
            <a:endParaRPr lang="fr-FR" dirty="0"/>
          </a:p>
          <a:p>
            <a:pPr>
              <a:buFont typeface="Wingdings" panose="05000000000000000000" pitchFamily="2" charset="2"/>
              <a:buChar char="§"/>
            </a:pPr>
            <a:endParaRPr lang="fr-FR" dirty="0" smtClean="0"/>
          </a:p>
          <a:p>
            <a:pPr marL="0" indent="0">
              <a:buNone/>
            </a:pPr>
            <a:endParaRPr lang="fr-FR" dirty="0"/>
          </a:p>
        </p:txBody>
      </p:sp>
    </p:spTree>
    <p:extLst>
      <p:ext uri="{BB962C8B-B14F-4D97-AF65-F5344CB8AC3E}">
        <p14:creationId xmlns:p14="http://schemas.microsoft.com/office/powerpoint/2010/main" val="28800401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Ressources : </a:t>
            </a:r>
            <a:endParaRPr lang="fr-FR" sz="4000" b="1" dirty="0">
              <a:solidFill>
                <a:schemeClr val="accent2"/>
              </a:solidFill>
            </a:endParaRPr>
          </a:p>
        </p:txBody>
      </p:sp>
      <p:sp>
        <p:nvSpPr>
          <p:cNvPr id="3" name="Espace réservé du contenu 2"/>
          <p:cNvSpPr>
            <a:spLocks noGrp="1"/>
          </p:cNvSpPr>
          <p:nvPr>
            <p:ph idx="1"/>
          </p:nvPr>
        </p:nvSpPr>
        <p:spPr/>
        <p:txBody>
          <a:bodyPr>
            <a:normAutofit fontScale="62500" lnSpcReduction="20000"/>
          </a:bodyPr>
          <a:lstStyle/>
          <a:p>
            <a:pPr marL="0" indent="0">
              <a:buNone/>
            </a:pPr>
            <a:r>
              <a:rPr lang="fr-FR" b="1" dirty="0" err="1" smtClean="0"/>
              <a:t>Eduscol</a:t>
            </a:r>
            <a:r>
              <a:rPr lang="fr-FR" b="1" dirty="0" smtClean="0"/>
              <a:t> : </a:t>
            </a:r>
          </a:p>
          <a:p>
            <a:pPr>
              <a:buFontTx/>
              <a:buChar char="-"/>
            </a:pPr>
            <a:r>
              <a:rPr lang="fr-FR" b="1" dirty="0" smtClean="0"/>
              <a:t>L’emploi du temps quotidien et hebdomadaire :</a:t>
            </a:r>
          </a:p>
          <a:p>
            <a:r>
              <a:rPr lang="fr-FR" dirty="0" smtClean="0">
                <a:hlinkClick r:id="rId3"/>
              </a:rPr>
              <a:t>http://cache.media.eduscol.education.fr/file/Reussite/44/4/RA16_C2_FRA_TempsLecture_843444.pdf</a:t>
            </a:r>
            <a:endParaRPr lang="fr-FR" dirty="0" smtClean="0"/>
          </a:p>
          <a:p>
            <a:r>
              <a:rPr lang="fr-FR" dirty="0" smtClean="0">
                <a:hlinkClick r:id="rId4"/>
              </a:rPr>
              <a:t>http://cache.media.eduscol.education.fr/file/Reussite/38/8/RA16_C2_FRA_gestion_temps_CP_843388.pdf</a:t>
            </a:r>
            <a:endParaRPr lang="fr-FR" dirty="0" smtClean="0"/>
          </a:p>
          <a:p>
            <a:r>
              <a:rPr lang="fr-FR" dirty="0" smtClean="0">
                <a:hlinkClick r:id="rId5"/>
              </a:rPr>
              <a:t>http://cache.media.eduscol.education.fr/file/Reussite/43/8/RA16_C2_FRA_EmploiTemps_843438.pdf</a:t>
            </a:r>
            <a:endParaRPr lang="fr-FR" dirty="0" smtClean="0"/>
          </a:p>
          <a:p>
            <a:pPr>
              <a:buFontTx/>
              <a:buChar char="-"/>
            </a:pPr>
            <a:r>
              <a:rPr lang="fr-FR" b="1" dirty="0" smtClean="0"/>
              <a:t>La différenciation pédagogique : </a:t>
            </a:r>
          </a:p>
          <a:p>
            <a:r>
              <a:rPr lang="fr-FR" dirty="0" smtClean="0">
                <a:hlinkClick r:id="rId6"/>
              </a:rPr>
              <a:t>http://cache.media.eduscol.education.fr/file/Reussite/39/9/RA16_C2_FRA_DifferenciationCP_843399.pdf</a:t>
            </a:r>
            <a:endParaRPr lang="fr-FR" dirty="0"/>
          </a:p>
          <a:p>
            <a:pPr>
              <a:buFontTx/>
              <a:buChar char="-"/>
            </a:pPr>
            <a:r>
              <a:rPr lang="fr-FR" b="1" dirty="0" smtClean="0"/>
              <a:t>Des outils pour construire une progression autour du code : </a:t>
            </a:r>
          </a:p>
          <a:p>
            <a:r>
              <a:rPr lang="fr-FR" dirty="0" smtClean="0">
                <a:hlinkClick r:id="rId7"/>
              </a:rPr>
              <a:t>http://cache.media.eduscol.education.fr/file/Reussite/40/8/RA16_C2_FRA_Notions_essentielles_CGP1_843408.pdf</a:t>
            </a:r>
            <a:endParaRPr lang="fr-FR" dirty="0" smtClean="0"/>
          </a:p>
          <a:p>
            <a:r>
              <a:rPr lang="fr-FR" dirty="0" smtClean="0">
                <a:hlinkClick r:id="rId8"/>
              </a:rPr>
              <a:t>http://cache.media.eduscol.education.fr/file/Reussite/39/5/RA16_C2_FRA_Apprentissage_correspondances_843395.pdf</a:t>
            </a:r>
            <a:endParaRPr lang="fr-FR" dirty="0" smtClean="0"/>
          </a:p>
          <a:p>
            <a:r>
              <a:rPr lang="fr-FR" dirty="0" smtClean="0">
                <a:hlinkClick r:id="rId9"/>
              </a:rPr>
              <a:t>http://cache.media.eduscol.education.fr/file/Reussite/40/4/RA16_C2_FRA_Exemples_progressions_CGP3_843404.pdf</a:t>
            </a:r>
            <a:endParaRPr lang="fr-FR" dirty="0" smtClean="0"/>
          </a:p>
          <a:p>
            <a:pPr marL="0" indent="0">
              <a:buNone/>
            </a:pPr>
            <a:endParaRPr lang="fr-FR" dirty="0" smtClean="0"/>
          </a:p>
        </p:txBody>
      </p:sp>
    </p:spTree>
    <p:extLst>
      <p:ext uri="{BB962C8B-B14F-4D97-AF65-F5344CB8AC3E}">
        <p14:creationId xmlns:p14="http://schemas.microsoft.com/office/powerpoint/2010/main" val="3817039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Qu’est-ce que savoir écrire ?</a:t>
            </a:r>
            <a:r>
              <a:rPr lang="fr-FR" sz="4000" dirty="0" smtClean="0">
                <a:solidFill>
                  <a:schemeClr val="accent2"/>
                </a:solidFill>
              </a:rPr>
              <a:t> </a:t>
            </a:r>
            <a:endParaRPr lang="fr-FR" sz="4000" dirty="0">
              <a:solidFill>
                <a:schemeClr val="accent2"/>
              </a:solidFill>
            </a:endParaRPr>
          </a:p>
        </p:txBody>
      </p:sp>
      <p:grpSp>
        <p:nvGrpSpPr>
          <p:cNvPr id="5" name="Groupe 4"/>
          <p:cNvGrpSpPr/>
          <p:nvPr/>
        </p:nvGrpSpPr>
        <p:grpSpPr>
          <a:xfrm>
            <a:off x="724223" y="2296839"/>
            <a:ext cx="8422975" cy="3839092"/>
            <a:chOff x="2751356" y="2445797"/>
            <a:chExt cx="6447863" cy="3002756"/>
          </a:xfrm>
        </p:grpSpPr>
        <p:sp>
          <p:nvSpPr>
            <p:cNvPr id="9" name="Forme libre 8"/>
            <p:cNvSpPr/>
            <p:nvPr/>
          </p:nvSpPr>
          <p:spPr>
            <a:xfrm>
              <a:off x="5743666" y="2445797"/>
              <a:ext cx="2606492" cy="701774"/>
            </a:xfrm>
            <a:custGeom>
              <a:avLst/>
              <a:gdLst>
                <a:gd name="connsiteX0" fmla="*/ 0 w 2606492"/>
                <a:gd name="connsiteY0" fmla="*/ 0 h 1303246"/>
                <a:gd name="connsiteX1" fmla="*/ 2606492 w 2606492"/>
                <a:gd name="connsiteY1" fmla="*/ 0 h 1303246"/>
                <a:gd name="connsiteX2" fmla="*/ 2606492 w 2606492"/>
                <a:gd name="connsiteY2" fmla="*/ 1303246 h 1303246"/>
                <a:gd name="connsiteX3" fmla="*/ 0 w 2606492"/>
                <a:gd name="connsiteY3" fmla="*/ 1303246 h 1303246"/>
                <a:gd name="connsiteX4" fmla="*/ 0 w 2606492"/>
                <a:gd name="connsiteY4" fmla="*/ 0 h 130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492" h="1303246">
                  <a:moveTo>
                    <a:pt x="0" y="0"/>
                  </a:moveTo>
                  <a:lnTo>
                    <a:pt x="2606492" y="0"/>
                  </a:lnTo>
                  <a:lnTo>
                    <a:pt x="2606492" y="1303246"/>
                  </a:lnTo>
                  <a:lnTo>
                    <a:pt x="0" y="1303246"/>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3200" kern="1200" dirty="0" smtClean="0"/>
                <a:t>ECRIRE</a:t>
              </a:r>
              <a:endParaRPr lang="fr-FR" sz="3200" kern="1200" dirty="0"/>
            </a:p>
          </p:txBody>
        </p:sp>
        <p:sp>
          <p:nvSpPr>
            <p:cNvPr id="10" name="Forme libre 9"/>
            <p:cNvSpPr/>
            <p:nvPr/>
          </p:nvSpPr>
          <p:spPr>
            <a:xfrm>
              <a:off x="2751356" y="4145307"/>
              <a:ext cx="2011213" cy="1303246"/>
            </a:xfrm>
            <a:custGeom>
              <a:avLst/>
              <a:gdLst>
                <a:gd name="connsiteX0" fmla="*/ 0 w 2606492"/>
                <a:gd name="connsiteY0" fmla="*/ 0 h 1303246"/>
                <a:gd name="connsiteX1" fmla="*/ 2606492 w 2606492"/>
                <a:gd name="connsiteY1" fmla="*/ 0 h 1303246"/>
                <a:gd name="connsiteX2" fmla="*/ 2606492 w 2606492"/>
                <a:gd name="connsiteY2" fmla="*/ 1303246 h 1303246"/>
                <a:gd name="connsiteX3" fmla="*/ 0 w 2606492"/>
                <a:gd name="connsiteY3" fmla="*/ 1303246 h 1303246"/>
                <a:gd name="connsiteX4" fmla="*/ 0 w 2606492"/>
                <a:gd name="connsiteY4" fmla="*/ 0 h 130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492" h="1303246">
                  <a:moveTo>
                    <a:pt x="0" y="0"/>
                  </a:moveTo>
                  <a:lnTo>
                    <a:pt x="2606492" y="0"/>
                  </a:lnTo>
                  <a:lnTo>
                    <a:pt x="2606492" y="1303246"/>
                  </a:lnTo>
                  <a:lnTo>
                    <a:pt x="0" y="1303246"/>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smtClean="0"/>
                <a:t>Connaître les correspondances phonèmes-graphèmes</a:t>
              </a:r>
              <a:endParaRPr lang="fr-FR" sz="2200" kern="1200" dirty="0"/>
            </a:p>
          </p:txBody>
        </p:sp>
        <p:sp>
          <p:nvSpPr>
            <p:cNvPr id="11" name="Forme libre 10"/>
            <p:cNvSpPr/>
            <p:nvPr/>
          </p:nvSpPr>
          <p:spPr>
            <a:xfrm>
              <a:off x="5110712" y="4145307"/>
              <a:ext cx="1811307" cy="1303246"/>
            </a:xfrm>
            <a:custGeom>
              <a:avLst/>
              <a:gdLst>
                <a:gd name="connsiteX0" fmla="*/ 0 w 2606492"/>
                <a:gd name="connsiteY0" fmla="*/ 0 h 1303246"/>
                <a:gd name="connsiteX1" fmla="*/ 2606492 w 2606492"/>
                <a:gd name="connsiteY1" fmla="*/ 0 h 1303246"/>
                <a:gd name="connsiteX2" fmla="*/ 2606492 w 2606492"/>
                <a:gd name="connsiteY2" fmla="*/ 1303246 h 1303246"/>
                <a:gd name="connsiteX3" fmla="*/ 0 w 2606492"/>
                <a:gd name="connsiteY3" fmla="*/ 1303246 h 1303246"/>
                <a:gd name="connsiteX4" fmla="*/ 0 w 2606492"/>
                <a:gd name="connsiteY4" fmla="*/ 0 h 130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492" h="1303246">
                  <a:moveTo>
                    <a:pt x="0" y="0"/>
                  </a:moveTo>
                  <a:lnTo>
                    <a:pt x="2606492" y="0"/>
                  </a:lnTo>
                  <a:lnTo>
                    <a:pt x="2606492" y="1303246"/>
                  </a:lnTo>
                  <a:lnTo>
                    <a:pt x="0" y="1303246"/>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smtClean="0"/>
                <a:t>Connaître l’orthographe lexicale et grammaticale</a:t>
              </a:r>
              <a:endParaRPr lang="fr-FR" sz="2200" kern="1200" dirty="0"/>
            </a:p>
          </p:txBody>
        </p:sp>
        <p:sp>
          <p:nvSpPr>
            <p:cNvPr id="12" name="Forme libre 11"/>
            <p:cNvSpPr/>
            <p:nvPr/>
          </p:nvSpPr>
          <p:spPr>
            <a:xfrm>
              <a:off x="7270162" y="4145307"/>
              <a:ext cx="1929057" cy="1303246"/>
            </a:xfrm>
            <a:custGeom>
              <a:avLst/>
              <a:gdLst>
                <a:gd name="connsiteX0" fmla="*/ 0 w 2606492"/>
                <a:gd name="connsiteY0" fmla="*/ 0 h 1303246"/>
                <a:gd name="connsiteX1" fmla="*/ 2606492 w 2606492"/>
                <a:gd name="connsiteY1" fmla="*/ 0 h 1303246"/>
                <a:gd name="connsiteX2" fmla="*/ 2606492 w 2606492"/>
                <a:gd name="connsiteY2" fmla="*/ 1303246 h 1303246"/>
                <a:gd name="connsiteX3" fmla="*/ 0 w 2606492"/>
                <a:gd name="connsiteY3" fmla="*/ 1303246 h 1303246"/>
                <a:gd name="connsiteX4" fmla="*/ 0 w 2606492"/>
                <a:gd name="connsiteY4" fmla="*/ 0 h 130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492" h="1303246">
                  <a:moveTo>
                    <a:pt x="0" y="0"/>
                  </a:moveTo>
                  <a:lnTo>
                    <a:pt x="2606492" y="0"/>
                  </a:lnTo>
                  <a:lnTo>
                    <a:pt x="2606492" y="1303246"/>
                  </a:lnTo>
                  <a:lnTo>
                    <a:pt x="0" y="1303246"/>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smtClean="0"/>
                <a:t>Maîtriser le geste graphique</a:t>
              </a:r>
            </a:p>
          </p:txBody>
        </p:sp>
      </p:grpSp>
      <p:cxnSp>
        <p:nvCxnSpPr>
          <p:cNvPr id="14" name="Connecteur en angle 13"/>
          <p:cNvCxnSpPr/>
          <p:nvPr/>
        </p:nvCxnSpPr>
        <p:spPr>
          <a:xfrm rot="5400000">
            <a:off x="4578781" y="3594360"/>
            <a:ext cx="1321478" cy="4336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 name="Connecteur en angle 15"/>
          <p:cNvCxnSpPr/>
          <p:nvPr/>
        </p:nvCxnSpPr>
        <p:spPr>
          <a:xfrm rot="16200000" flipH="1">
            <a:off x="6770695" y="3660394"/>
            <a:ext cx="1321480" cy="3619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9601984" y="4469701"/>
            <a:ext cx="2506930" cy="166623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Savoir écrire un texte, savoir rédiger</a:t>
            </a:r>
          </a:p>
          <a:p>
            <a:pPr algn="ctr"/>
            <a:r>
              <a:rPr lang="fr-FR" sz="1200" dirty="0" smtClean="0"/>
              <a:t>disposer des connaissances sur la forme ou le genre de texte à écrire</a:t>
            </a:r>
            <a:endParaRPr lang="fr-FR" sz="1200" dirty="0"/>
          </a:p>
        </p:txBody>
      </p:sp>
      <p:cxnSp>
        <p:nvCxnSpPr>
          <p:cNvPr id="40" name="Connecteur droit 39"/>
          <p:cNvCxnSpPr/>
          <p:nvPr/>
        </p:nvCxnSpPr>
        <p:spPr>
          <a:xfrm>
            <a:off x="8067196" y="3150445"/>
            <a:ext cx="2825679" cy="1351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41"/>
          <p:cNvCxnSpPr>
            <a:stCxn id="9" idx="3"/>
          </p:cNvCxnSpPr>
          <p:nvPr/>
        </p:nvCxnSpPr>
        <p:spPr>
          <a:xfrm flipH="1">
            <a:off x="2037867" y="3194073"/>
            <a:ext cx="2595272" cy="13080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643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Ressources :</a:t>
            </a:r>
            <a:endParaRPr lang="fr-FR" sz="4000" b="1" dirty="0">
              <a:solidFill>
                <a:schemeClr val="accent2"/>
              </a:solidFill>
            </a:endParaRPr>
          </a:p>
        </p:txBody>
      </p:sp>
      <p:sp>
        <p:nvSpPr>
          <p:cNvPr id="3" name="Espace réservé du contenu 2"/>
          <p:cNvSpPr>
            <a:spLocks noGrp="1"/>
          </p:cNvSpPr>
          <p:nvPr>
            <p:ph idx="1"/>
          </p:nvPr>
        </p:nvSpPr>
        <p:spPr/>
        <p:txBody>
          <a:bodyPr>
            <a:normAutofit fontScale="62500" lnSpcReduction="20000"/>
          </a:bodyPr>
          <a:lstStyle/>
          <a:p>
            <a:pPr>
              <a:buFontTx/>
              <a:buChar char="-"/>
            </a:pPr>
            <a:r>
              <a:rPr lang="fr-FR" b="1" dirty="0" smtClean="0"/>
              <a:t>Des activités de déchiffrage : </a:t>
            </a:r>
          </a:p>
          <a:p>
            <a:r>
              <a:rPr lang="fr-FR" dirty="0" smtClean="0">
                <a:hlinkClick r:id="rId3"/>
              </a:rPr>
              <a:t>http://eduscol.education.fr/cid107470/francais-cycle-lecture-comprehension-ecrit.html#lien2</a:t>
            </a:r>
            <a:endParaRPr lang="fr-FR" dirty="0" smtClean="0"/>
          </a:p>
          <a:p>
            <a:pPr>
              <a:buFontTx/>
              <a:buChar char="-"/>
            </a:pPr>
            <a:r>
              <a:rPr lang="fr-FR" b="1" dirty="0" smtClean="0"/>
              <a:t>Identifier les mots (conscience phonémique, automatisation du code…) : </a:t>
            </a:r>
          </a:p>
          <a:p>
            <a:r>
              <a:rPr lang="fr-FR" dirty="0" smtClean="0">
                <a:hlinkClick r:id="rId4"/>
              </a:rPr>
              <a:t>http://eduscol.education.fr/cid107470/francais-cycle-lecture-comprehension-ecrit.html#lien1</a:t>
            </a:r>
            <a:endParaRPr lang="fr-FR" dirty="0" smtClean="0"/>
          </a:p>
          <a:p>
            <a:pPr>
              <a:buFontTx/>
              <a:buChar char="-"/>
            </a:pPr>
            <a:r>
              <a:rPr lang="fr-FR" b="1" dirty="0" smtClean="0"/>
              <a:t>Le geste d’écriture et la copie : </a:t>
            </a:r>
          </a:p>
          <a:p>
            <a:r>
              <a:rPr lang="fr-FR" dirty="0" smtClean="0">
                <a:hlinkClick r:id="rId5"/>
              </a:rPr>
              <a:t>http://eduscol.education.fr/cid105737/francais-cycle-ecriture.html#lien1</a:t>
            </a:r>
            <a:endParaRPr lang="fr-FR" dirty="0" smtClean="0"/>
          </a:p>
          <a:p>
            <a:pPr>
              <a:buFontTx/>
              <a:buChar char="-"/>
            </a:pPr>
            <a:r>
              <a:rPr lang="fr-FR" b="1" dirty="0" smtClean="0"/>
              <a:t>La rédaction de textes : </a:t>
            </a:r>
          </a:p>
          <a:p>
            <a:r>
              <a:rPr lang="fr-FR" dirty="0" smtClean="0">
                <a:hlinkClick r:id="rId6"/>
              </a:rPr>
              <a:t>http://eduscol.education.fr/cid105737/francais-cycle-ecriture.html#lien2</a:t>
            </a:r>
            <a:endParaRPr lang="fr-FR" dirty="0" smtClean="0"/>
          </a:p>
          <a:p>
            <a:pPr algn="just">
              <a:buFontTx/>
              <a:buChar char="-"/>
            </a:pPr>
            <a:r>
              <a:rPr lang="fr-FR" b="1" dirty="0" smtClean="0"/>
              <a:t>Des ressources pour pallier aux difficultés relevées lors des évaluations nationales : </a:t>
            </a:r>
          </a:p>
          <a:p>
            <a:pPr algn="just"/>
            <a:r>
              <a:rPr lang="fr-FR" dirty="0" smtClean="0">
                <a:hlinkClick r:id="rId7"/>
              </a:rPr>
              <a:t>http://eduscol.education.fr/cid132705/comment-utiliser-les-evaluations-au-cp-pour-faire-progresser-les-eleves.html</a:t>
            </a:r>
            <a:endParaRPr lang="fr-FR" dirty="0" smtClean="0"/>
          </a:p>
          <a:p>
            <a:pPr>
              <a:buFontTx/>
              <a:buChar char="-"/>
            </a:pPr>
            <a:r>
              <a:rPr lang="fr-FR" b="1" dirty="0" smtClean="0"/>
              <a:t>Choisir et analyser son manuel : </a:t>
            </a:r>
          </a:p>
          <a:p>
            <a:r>
              <a:rPr lang="fr-FR" dirty="0" smtClean="0">
                <a:hlinkClick r:id="rId8"/>
              </a:rPr>
              <a:t>http://cache.media.eduscol.education.fr/file/100_reussite_/01/2/RA18_C2_FRA_choix_manuel_lecture_CP_925012.pdf</a:t>
            </a:r>
            <a:endParaRPr lang="fr-FR" dirty="0" smtClean="0"/>
          </a:p>
          <a:p>
            <a:endParaRPr lang="fr-FR" dirty="0"/>
          </a:p>
        </p:txBody>
      </p:sp>
    </p:spTree>
    <p:extLst>
      <p:ext uri="{BB962C8B-B14F-4D97-AF65-F5344CB8AC3E}">
        <p14:creationId xmlns:p14="http://schemas.microsoft.com/office/powerpoint/2010/main" val="26931754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Ressources :</a:t>
            </a:r>
            <a:endParaRPr lang="fr-FR" sz="4000" b="1" dirty="0">
              <a:solidFill>
                <a:schemeClr val="accent2"/>
              </a:solidFill>
            </a:endParaRPr>
          </a:p>
        </p:txBody>
      </p:sp>
      <p:sp>
        <p:nvSpPr>
          <p:cNvPr id="3" name="Espace réservé du contenu 2"/>
          <p:cNvSpPr>
            <a:spLocks noGrp="1"/>
          </p:cNvSpPr>
          <p:nvPr>
            <p:ph idx="1"/>
          </p:nvPr>
        </p:nvSpPr>
        <p:spPr/>
        <p:txBody>
          <a:bodyPr/>
          <a:lstStyle/>
          <a:p>
            <a:pPr marL="0" indent="0">
              <a:buNone/>
            </a:pPr>
            <a:r>
              <a:rPr lang="fr-FR" sz="1800" b="1" dirty="0" smtClean="0"/>
              <a:t>- Le </a:t>
            </a:r>
            <a:r>
              <a:rPr lang="fr-FR" sz="1800" b="1" dirty="0"/>
              <a:t>vocabulaire et son enseignement : </a:t>
            </a:r>
          </a:p>
          <a:p>
            <a:r>
              <a:rPr lang="fr-FR" sz="1800" dirty="0"/>
              <a:t>J. </a:t>
            </a:r>
            <a:r>
              <a:rPr lang="fr-FR" sz="1800" dirty="0" err="1"/>
              <a:t>Picoche</a:t>
            </a:r>
            <a:r>
              <a:rPr lang="fr-FR" sz="1800" i="1" dirty="0"/>
              <a:t>, Le vocabulaire et son enseignement : Lexique et vocabulaire : quelques principes d’enseignement à l’école</a:t>
            </a:r>
            <a:endParaRPr lang="fr-FR" sz="1800" dirty="0"/>
          </a:p>
          <a:p>
            <a:r>
              <a:rPr lang="fr-FR" sz="1800" dirty="0" smtClean="0"/>
              <a:t>M. </a:t>
            </a:r>
            <a:r>
              <a:rPr lang="fr-FR" sz="1800" dirty="0"/>
              <a:t>Cellier, </a:t>
            </a:r>
            <a:r>
              <a:rPr lang="fr-FR" sz="1800" i="1" dirty="0"/>
              <a:t>Le vocabulaire et son enseignement : Des outils pour structurer l’apprentissage du vocabulaire</a:t>
            </a:r>
            <a:endParaRPr lang="fr-FR" sz="1800" dirty="0"/>
          </a:p>
          <a:p>
            <a:pPr marL="0" indent="0">
              <a:buNone/>
            </a:pPr>
            <a:endParaRPr lang="fr-FR" sz="1800" b="1" dirty="0" smtClean="0"/>
          </a:p>
          <a:p>
            <a:pPr marL="0" indent="0">
              <a:buNone/>
            </a:pPr>
            <a:r>
              <a:rPr lang="fr-FR" sz="1800" b="1" dirty="0" smtClean="0"/>
              <a:t>Compréhension et stratégies de lecture : </a:t>
            </a:r>
          </a:p>
          <a:p>
            <a:r>
              <a:rPr lang="fr-FR" sz="1800" i="1" dirty="0" err="1" smtClean="0"/>
              <a:t>Narramus</a:t>
            </a:r>
            <a:r>
              <a:rPr lang="fr-FR" sz="1800" dirty="0" smtClean="0"/>
              <a:t>, R. </a:t>
            </a:r>
            <a:r>
              <a:rPr lang="fr-FR" sz="1800" dirty="0" err="1" smtClean="0"/>
              <a:t>Goigoux</a:t>
            </a:r>
            <a:r>
              <a:rPr lang="fr-FR" sz="1800" dirty="0" smtClean="0"/>
              <a:t> et S. </a:t>
            </a:r>
            <a:r>
              <a:rPr lang="fr-FR" sz="1800" dirty="0" err="1" smtClean="0"/>
              <a:t>Cèbe</a:t>
            </a:r>
            <a:r>
              <a:rPr lang="fr-FR" sz="1800" dirty="0" smtClean="0"/>
              <a:t>, Retz, 2017</a:t>
            </a:r>
          </a:p>
          <a:p>
            <a:r>
              <a:rPr lang="fr-FR" sz="1800" dirty="0" smtClean="0"/>
              <a:t>Roll : </a:t>
            </a:r>
            <a:r>
              <a:rPr lang="fr-FR" sz="1800" dirty="0" smtClean="0">
                <a:hlinkClick r:id="rId3"/>
              </a:rPr>
              <a:t>https://www.roll-descartes.fr/</a:t>
            </a:r>
            <a:endParaRPr lang="fr-FR" sz="1800" dirty="0" smtClean="0"/>
          </a:p>
          <a:p>
            <a:pPr marL="0" indent="0">
              <a:buNone/>
            </a:pPr>
            <a:endParaRPr lang="fr-FR" sz="1800" b="1" dirty="0" smtClean="0"/>
          </a:p>
          <a:p>
            <a:pPr marL="0" indent="0">
              <a:buNone/>
            </a:pPr>
            <a:endParaRPr lang="fr-FR" sz="1800" b="1" dirty="0"/>
          </a:p>
        </p:txBody>
      </p:sp>
    </p:spTree>
    <p:extLst>
      <p:ext uri="{BB962C8B-B14F-4D97-AF65-F5344CB8AC3E}">
        <p14:creationId xmlns:p14="http://schemas.microsoft.com/office/powerpoint/2010/main" val="1249378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accent2"/>
                </a:solidFill>
              </a:rPr>
              <a:t>L’apprentissage du code : </a:t>
            </a:r>
            <a:r>
              <a:rPr lang="fr-FR" sz="4000" dirty="0" smtClean="0">
                <a:solidFill>
                  <a:schemeClr val="accent2"/>
                </a:solidFill>
              </a:rPr>
              <a:t>Quelles recommandations ? </a:t>
            </a:r>
            <a:endParaRPr lang="fr-FR" sz="4000" dirty="0">
              <a:solidFill>
                <a:schemeClr val="accent2"/>
              </a:solidFill>
            </a:endParaRPr>
          </a:p>
        </p:txBody>
      </p:sp>
      <p:sp>
        <p:nvSpPr>
          <p:cNvPr id="3" name="Espace réservé du contenu 2"/>
          <p:cNvSpPr>
            <a:spLocks noGrp="1"/>
          </p:cNvSpPr>
          <p:nvPr>
            <p:ph idx="1"/>
          </p:nvPr>
        </p:nvSpPr>
        <p:spPr/>
        <p:txBody>
          <a:bodyPr>
            <a:normAutofit fontScale="70000" lnSpcReduction="20000"/>
          </a:bodyPr>
          <a:lstStyle/>
          <a:p>
            <a:pPr algn="just">
              <a:buFont typeface="Wingdings" panose="05000000000000000000" pitchFamily="2" charset="2"/>
              <a:buChar char="q"/>
            </a:pPr>
            <a:r>
              <a:rPr lang="fr-FR" b="1" dirty="0" smtClean="0"/>
              <a:t> Importance du déchiffrage et de l’automatisation du code </a:t>
            </a:r>
            <a:r>
              <a:rPr lang="fr-FR" dirty="0" smtClean="0"/>
              <a:t>: </a:t>
            </a:r>
            <a:r>
              <a:rPr lang="fr-FR" i="1" dirty="0" smtClean="0"/>
              <a:t>enseignement explicite, structuré et systématique</a:t>
            </a:r>
            <a:r>
              <a:rPr lang="fr-FR" dirty="0" smtClean="0"/>
              <a:t> des </a:t>
            </a:r>
            <a:r>
              <a:rPr lang="fr-FR" b="1" dirty="0" smtClean="0"/>
              <a:t>c</a:t>
            </a:r>
            <a:r>
              <a:rPr lang="fr-FR" dirty="0" smtClean="0"/>
              <a:t>orrespondances </a:t>
            </a:r>
            <a:r>
              <a:rPr lang="fr-FR" b="1" dirty="0" err="1" smtClean="0"/>
              <a:t>g</a:t>
            </a:r>
            <a:r>
              <a:rPr lang="fr-FR" dirty="0" err="1" smtClean="0"/>
              <a:t>rapho</a:t>
            </a:r>
            <a:r>
              <a:rPr lang="fr-FR" dirty="0" smtClean="0"/>
              <a:t>-</a:t>
            </a:r>
            <a:r>
              <a:rPr lang="fr-FR" b="1" dirty="0" smtClean="0"/>
              <a:t>p</a:t>
            </a:r>
            <a:r>
              <a:rPr lang="fr-FR" dirty="0" smtClean="0"/>
              <a:t>honémiques (</a:t>
            </a:r>
            <a:r>
              <a:rPr lang="fr-FR" b="1" dirty="0" smtClean="0"/>
              <a:t>CGP</a:t>
            </a:r>
            <a:r>
              <a:rPr lang="fr-FR" dirty="0" smtClean="0"/>
              <a:t>) :</a:t>
            </a:r>
          </a:p>
          <a:p>
            <a:pPr algn="just">
              <a:buFont typeface="Wingdings" panose="05000000000000000000" pitchFamily="2" charset="2"/>
              <a:buChar char="§"/>
            </a:pPr>
            <a:r>
              <a:rPr lang="fr-FR" b="1" dirty="0" smtClean="0"/>
              <a:t>Méthode syllabique</a:t>
            </a:r>
            <a:r>
              <a:rPr lang="fr-FR" dirty="0" smtClean="0"/>
              <a:t>. </a:t>
            </a:r>
          </a:p>
          <a:p>
            <a:pPr algn="just">
              <a:buFont typeface="Wingdings" panose="05000000000000000000" pitchFamily="2" charset="2"/>
              <a:buChar char="§"/>
            </a:pPr>
            <a:r>
              <a:rPr lang="fr-FR" b="1" dirty="0" smtClean="0"/>
              <a:t>Tempo d’étude des graphèmes </a:t>
            </a:r>
            <a:r>
              <a:rPr lang="fr-FR" dirty="0" smtClean="0"/>
              <a:t>: 14 ou 15 CGP dans les 9 premières semaines du CP.</a:t>
            </a:r>
          </a:p>
          <a:p>
            <a:pPr algn="just">
              <a:buFont typeface="Wingdings" panose="05000000000000000000" pitchFamily="2" charset="2"/>
              <a:buChar char="§"/>
            </a:pPr>
            <a:r>
              <a:rPr lang="fr-FR" dirty="0"/>
              <a:t>Une </a:t>
            </a:r>
            <a:r>
              <a:rPr lang="fr-FR" b="1" dirty="0"/>
              <a:t>progression rigoureuse </a:t>
            </a:r>
            <a:r>
              <a:rPr lang="fr-FR" dirty="0"/>
              <a:t>doit être établie pour l’étude des graphèmes (</a:t>
            </a:r>
            <a:r>
              <a:rPr lang="fr-FR" dirty="0" err="1"/>
              <a:t>cf</a:t>
            </a:r>
            <a:r>
              <a:rPr lang="fr-FR" dirty="0"/>
              <a:t> </a:t>
            </a:r>
            <a:r>
              <a:rPr lang="fr-FR" dirty="0" smtClean="0"/>
              <a:t>guide pages 55 à 61 et les ressources </a:t>
            </a:r>
            <a:r>
              <a:rPr lang="fr-FR" dirty="0" err="1" smtClean="0"/>
              <a:t>Eduscol</a:t>
            </a:r>
            <a:r>
              <a:rPr lang="fr-FR" dirty="0" smtClean="0"/>
              <a:t> qui listent les 45 graphèmes « de base »). </a:t>
            </a:r>
          </a:p>
          <a:p>
            <a:pPr algn="just">
              <a:buFont typeface="Wingdings" panose="05000000000000000000" pitchFamily="2" charset="2"/>
              <a:buChar char="§"/>
            </a:pPr>
            <a:r>
              <a:rPr lang="fr-FR" b="1" dirty="0" smtClean="0"/>
              <a:t>Faire « des gammes » </a:t>
            </a:r>
            <a:r>
              <a:rPr lang="fr-FR" dirty="0" smtClean="0"/>
              <a:t>et évaluer régulièrement la </a:t>
            </a:r>
            <a:r>
              <a:rPr lang="fr-FR" b="1" dirty="0" smtClean="0"/>
              <a:t>fluence</a:t>
            </a:r>
            <a:r>
              <a:rPr lang="fr-FR" dirty="0" smtClean="0"/>
              <a:t>. Objectif : 50 mots lus par minute en fin de CP. </a:t>
            </a:r>
            <a:endParaRPr lang="fr-FR" dirty="0"/>
          </a:p>
          <a:p>
            <a:pPr algn="just">
              <a:buFont typeface="Wingdings" panose="05000000000000000000" pitchFamily="2" charset="2"/>
              <a:buChar char="§"/>
            </a:pPr>
            <a:r>
              <a:rPr lang="fr-FR" dirty="0" smtClean="0"/>
              <a:t> Tous </a:t>
            </a:r>
            <a:r>
              <a:rPr lang="fr-FR" dirty="0"/>
              <a:t>les mots proposés à lire doivent être des combinaisons de syllabes </a:t>
            </a:r>
            <a:r>
              <a:rPr lang="fr-FR" dirty="0" smtClean="0"/>
              <a:t>déchiffrables : </a:t>
            </a:r>
            <a:r>
              <a:rPr lang="fr-FR" b="1" dirty="0" smtClean="0"/>
              <a:t>100% déchiffrable (</a:t>
            </a:r>
            <a:r>
              <a:rPr lang="fr-FR" u="sng" dirty="0" smtClean="0">
                <a:hlinkClick r:id="rId3"/>
              </a:rPr>
              <a:t>http://anagraph.ens-lyon.fr/app.php</a:t>
            </a:r>
            <a:r>
              <a:rPr lang="fr-FR" dirty="0" smtClean="0"/>
              <a:t>)</a:t>
            </a:r>
            <a:r>
              <a:rPr lang="fr-FR" b="1" dirty="0"/>
              <a:t> </a:t>
            </a:r>
            <a:r>
              <a:rPr lang="fr-FR" b="1" dirty="0" smtClean="0"/>
              <a:t>et </a:t>
            </a:r>
            <a:r>
              <a:rPr lang="fr-FR" dirty="0" smtClean="0"/>
              <a:t>privilégier au départ l’ordre </a:t>
            </a:r>
            <a:r>
              <a:rPr lang="fr-FR" b="1" dirty="0" smtClean="0"/>
              <a:t>C-V</a:t>
            </a:r>
            <a:r>
              <a:rPr lang="fr-FR" dirty="0" smtClean="0"/>
              <a:t>. </a:t>
            </a:r>
          </a:p>
          <a:p>
            <a:pPr algn="just">
              <a:buFont typeface="Wingdings" panose="05000000000000000000" pitchFamily="2" charset="2"/>
              <a:buChar char="§"/>
            </a:pPr>
            <a:r>
              <a:rPr lang="fr-FR" dirty="0" smtClean="0"/>
              <a:t>Proposition de </a:t>
            </a:r>
            <a:r>
              <a:rPr lang="fr-FR" b="1" dirty="0" smtClean="0"/>
              <a:t>déroulement d’une « séquence-type »</a:t>
            </a:r>
            <a:r>
              <a:rPr lang="fr-FR" dirty="0" smtClean="0"/>
              <a:t> (pages 65 à 74)</a:t>
            </a:r>
          </a:p>
          <a:p>
            <a:pPr algn="just">
              <a:buFont typeface="Wingdings" panose="05000000000000000000" pitchFamily="2" charset="2"/>
              <a:buChar char="q"/>
            </a:pPr>
            <a:r>
              <a:rPr lang="fr-FR" b="1" dirty="0" smtClean="0"/>
              <a:t> Partir du graphème </a:t>
            </a:r>
            <a:r>
              <a:rPr lang="fr-FR" dirty="0" smtClean="0"/>
              <a:t>sans détour par </a:t>
            </a:r>
            <a:r>
              <a:rPr lang="fr-FR" b="1" dirty="0" smtClean="0"/>
              <a:t>le dessin</a:t>
            </a:r>
            <a:r>
              <a:rPr lang="fr-FR" dirty="0" smtClean="0"/>
              <a:t>.</a:t>
            </a:r>
          </a:p>
          <a:p>
            <a:pPr algn="just">
              <a:buFont typeface="Wingdings" panose="05000000000000000000" pitchFamily="2" charset="2"/>
              <a:buChar char="q"/>
            </a:pPr>
            <a:r>
              <a:rPr lang="fr-FR" b="1" dirty="0" smtClean="0"/>
              <a:t> Décoder et encoder.</a:t>
            </a:r>
          </a:p>
          <a:p>
            <a:pPr marL="0" indent="0" algn="ctr">
              <a:buNone/>
            </a:pPr>
            <a:r>
              <a:rPr lang="fr-FR" b="1" dirty="0" smtClean="0">
                <a:solidFill>
                  <a:srgbClr val="FF0000"/>
                </a:solidFill>
              </a:rPr>
              <a:t>2 questions : </a:t>
            </a:r>
            <a:r>
              <a:rPr lang="fr-FR" b="1" dirty="0" smtClean="0"/>
              <a:t>la place des mots outils et de la phonologie. </a:t>
            </a:r>
          </a:p>
        </p:txBody>
      </p:sp>
    </p:spTree>
    <p:extLst>
      <p:ext uri="{BB962C8B-B14F-4D97-AF65-F5344CB8AC3E}">
        <p14:creationId xmlns:p14="http://schemas.microsoft.com/office/powerpoint/2010/main" val="1580563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solidFill>
                  <a:schemeClr val="accent2"/>
                </a:solidFill>
              </a:rPr>
              <a:t>L’apprentissage du code : </a:t>
            </a:r>
            <a:r>
              <a:rPr lang="fr-FR" sz="4000" dirty="0" smtClean="0">
                <a:solidFill>
                  <a:schemeClr val="accent2"/>
                </a:solidFill>
              </a:rPr>
              <a:t>Le tempo :</a:t>
            </a:r>
            <a:endParaRPr lang="fr-FR" sz="4000" dirty="0">
              <a:solidFill>
                <a:schemeClr val="accent2"/>
              </a:solidFill>
            </a:endParaRPr>
          </a:p>
        </p:txBody>
      </p:sp>
      <p:pic>
        <p:nvPicPr>
          <p:cNvPr id="4" name="Espace réservé du contenu 3"/>
          <p:cNvPicPr>
            <a:picLocks noGrp="1" noChangeAspect="1"/>
          </p:cNvPicPr>
          <p:nvPr>
            <p:ph idx="1"/>
          </p:nvPr>
        </p:nvPicPr>
        <p:blipFill>
          <a:blip r:embed="rId3"/>
          <a:stretch>
            <a:fillRect/>
          </a:stretch>
        </p:blipFill>
        <p:spPr>
          <a:xfrm>
            <a:off x="1787753" y="1525192"/>
            <a:ext cx="8616493" cy="4824000"/>
          </a:xfrm>
          <a:prstGeom prst="rect">
            <a:avLst/>
          </a:prstGeom>
        </p:spPr>
      </p:pic>
    </p:spTree>
    <p:extLst>
      <p:ext uri="{BB962C8B-B14F-4D97-AF65-F5344CB8AC3E}">
        <p14:creationId xmlns:p14="http://schemas.microsoft.com/office/powerpoint/2010/main" val="3961437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290480"/>
            <a:ext cx="10515600" cy="1325563"/>
          </a:xfrm>
        </p:spPr>
        <p:txBody>
          <a:bodyPr>
            <a:normAutofit fontScale="90000"/>
          </a:bodyPr>
          <a:lstStyle/>
          <a:p>
            <a:r>
              <a:rPr lang="fr-FR" b="1" dirty="0" smtClean="0">
                <a:solidFill>
                  <a:schemeClr val="accent2"/>
                </a:solidFill>
              </a:rPr>
              <a:t>L’apprentissage du code :</a:t>
            </a:r>
            <a:r>
              <a:rPr lang="fr-FR" sz="3600" dirty="0" smtClean="0">
                <a:solidFill>
                  <a:schemeClr val="accent2"/>
                </a:solidFill>
              </a:rPr>
              <a:t> </a:t>
            </a:r>
            <a:r>
              <a:rPr lang="fr-FR" dirty="0" smtClean="0">
                <a:solidFill>
                  <a:schemeClr val="accent2"/>
                </a:solidFill>
              </a:rPr>
              <a:t>Quels </a:t>
            </a:r>
            <a:r>
              <a:rPr lang="fr-FR" dirty="0">
                <a:solidFill>
                  <a:schemeClr val="accent2"/>
                </a:solidFill>
              </a:rPr>
              <a:t>outils pour favoriser le </a:t>
            </a:r>
            <a:r>
              <a:rPr lang="fr-FR" dirty="0" smtClean="0">
                <a:solidFill>
                  <a:schemeClr val="accent2"/>
                </a:solidFill>
              </a:rPr>
              <a:t>décodage ?</a:t>
            </a:r>
            <a:r>
              <a:rPr lang="fr-FR" dirty="0"/>
              <a:t/>
            </a:r>
            <a:br>
              <a:rPr lang="fr-FR" dirty="0"/>
            </a:br>
            <a:endParaRPr lang="fr-FR" dirty="0"/>
          </a:p>
        </p:txBody>
      </p:sp>
      <p:pic>
        <p:nvPicPr>
          <p:cNvPr id="4" name="Espace réservé du contenu 3"/>
          <p:cNvPicPr>
            <a:picLocks noGrp="1" noChangeAspect="1"/>
          </p:cNvPicPr>
          <p:nvPr>
            <p:ph idx="1"/>
          </p:nvPr>
        </p:nvPicPr>
        <p:blipFill>
          <a:blip r:embed="rId3"/>
          <a:stretch>
            <a:fillRect/>
          </a:stretch>
        </p:blipFill>
        <p:spPr>
          <a:xfrm>
            <a:off x="1625325" y="1825625"/>
            <a:ext cx="8941349" cy="4351338"/>
          </a:xfrm>
          <a:prstGeom prst="rect">
            <a:avLst/>
          </a:prstGeom>
        </p:spPr>
      </p:pic>
    </p:spTree>
    <p:extLst>
      <p:ext uri="{BB962C8B-B14F-4D97-AF65-F5344CB8AC3E}">
        <p14:creationId xmlns:p14="http://schemas.microsoft.com/office/powerpoint/2010/main" val="465589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037235" y="864211"/>
            <a:ext cx="10117530" cy="5129578"/>
          </a:xfrm>
          <a:prstGeom prst="rect">
            <a:avLst/>
          </a:prstGeom>
        </p:spPr>
      </p:pic>
    </p:spTree>
    <p:extLst>
      <p:ext uri="{BB962C8B-B14F-4D97-AF65-F5344CB8AC3E}">
        <p14:creationId xmlns:p14="http://schemas.microsoft.com/office/powerpoint/2010/main" val="2477500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3984</Words>
  <Application>Microsoft Office PowerPoint</Application>
  <PresentationFormat>Personnalisé</PresentationFormat>
  <Paragraphs>424</Paragraphs>
  <Slides>51</Slides>
  <Notes>51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51</vt:i4>
      </vt:variant>
    </vt:vector>
  </HeadingPairs>
  <TitlesOfParts>
    <vt:vector size="53" baseType="lpstr">
      <vt:lpstr>Thème Office</vt:lpstr>
      <vt:lpstr>Document</vt:lpstr>
      <vt:lpstr>Pour enseigner la lecture et l’écriture au CP</vt:lpstr>
      <vt:lpstr>Un guide organisé en 5 parties : </vt:lpstr>
      <vt:lpstr>Quelle place dans l’emploi du temps ? </vt:lpstr>
      <vt:lpstr>Qu’est-ce que savoir lire ? </vt:lpstr>
      <vt:lpstr>Qu’est-ce que savoir écrire ? </vt:lpstr>
      <vt:lpstr>L’apprentissage du code : Quelles recommandations ? </vt:lpstr>
      <vt:lpstr>L’apprentissage du code : Le tempo :</vt:lpstr>
      <vt:lpstr>L’apprentissage du code : Quels outils pour favoriser le décodage ? </vt:lpstr>
      <vt:lpstr>Présentation PowerPoint</vt:lpstr>
      <vt:lpstr>Présentation PowerPoint</vt:lpstr>
      <vt:lpstr>L’apprentissage du code : Les ressources Eduscol : </vt:lpstr>
      <vt:lpstr>Présentation PowerPoint</vt:lpstr>
      <vt:lpstr>L’apprentissage du code : Quels outils d’aides à l’encodage ?</vt:lpstr>
      <vt:lpstr>Présentation PowerPoint</vt:lpstr>
      <vt:lpstr>Présentation PowerPoint</vt:lpstr>
      <vt:lpstr>Présentation PowerPoint</vt:lpstr>
      <vt:lpstr>Ecrire : Quels enjeux ? </vt:lpstr>
      <vt:lpstr>Ecrire : Quelles recommandations ? </vt:lpstr>
      <vt:lpstr>Le choix du manuel  : Quels points de vigilance ? (pages 110-111)</vt:lpstr>
      <vt:lpstr>Le choix du manuel : Exemples  </vt:lpstr>
      <vt:lpstr>Présentation PowerPoint</vt:lpstr>
      <vt:lpstr>Présentation PowerPoint</vt:lpstr>
      <vt:lpstr>Lire/Ecrire : Exemples de mise en œuvre </vt:lpstr>
      <vt:lpstr>Quels enseignements conduire en parallèle pour soutenir  ces apprentissages et permettre leur développement ? </vt:lpstr>
      <vt:lpstr> La compréhension  de textes : Apprendre à comprendre </vt:lpstr>
      <vt:lpstr>La compréhension de textes : Se constituer des référents culturels : </vt:lpstr>
      <vt:lpstr>La compréhension de textes : Comprendre en lisant </vt:lpstr>
      <vt:lpstr>La compréhension de textes : Enseigner explicitement la compréhension</vt:lpstr>
      <vt:lpstr>La compréhension de textes : Quels outils pour l’enseigner ? </vt:lpstr>
      <vt:lpstr>La compréhension de textes : Quelles activités sont préconisées ?</vt:lpstr>
      <vt:lpstr> L’étude de la langue : Quelles activités ? </vt:lpstr>
      <vt:lpstr>Le vocabulaire : Développer le vocabulaire</vt:lpstr>
      <vt:lpstr>Le vocabulaire : Quelle démarche pour enrichir/enseigner le vocabulaire ? </vt:lpstr>
      <vt:lpstr>Le vocabulaire : Quelques principes didactiques sur l’enseignement du vocabulaire : </vt:lpstr>
      <vt:lpstr>Le vocabulaire : Comment mettre en œuvre concrètement ces recommandations ? </vt:lpstr>
      <vt:lpstr>Création d’un outil = décontextualisation.</vt:lpstr>
      <vt:lpstr>Le vocabulaire : Quelles activités ? </vt:lpstr>
      <vt:lpstr>Le vocabulaire : Quels outils ? Quelles activités ?  </vt:lpstr>
      <vt:lpstr>Un même mot?</vt:lpstr>
      <vt:lpstr>Un même nom?</vt:lpstr>
      <vt:lpstr>Des appariements</vt:lpstr>
      <vt:lpstr>Le vocabulaire : Quels outils ?</vt:lpstr>
      <vt:lpstr>Des boîtes ….</vt:lpstr>
      <vt:lpstr>Présentation PowerPoint</vt:lpstr>
      <vt:lpstr>Présentation PowerPoint</vt:lpstr>
      <vt:lpstr> Des porte-clés… </vt:lpstr>
      <vt:lpstr>Présentation PowerPoint</vt:lpstr>
      <vt:lpstr>Les élèves en difficultés : </vt:lpstr>
      <vt:lpstr>Ressources : </vt:lpstr>
      <vt:lpstr>Ressources :</vt:lpstr>
      <vt:lpstr>Ressources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X</dc:creator>
  <cp:lastModifiedBy>DSDEN77</cp:lastModifiedBy>
  <cp:revision>77</cp:revision>
  <cp:lastPrinted>2019-03-28T11:16:57Z</cp:lastPrinted>
  <dcterms:created xsi:type="dcterms:W3CDTF">2019-03-01T10:26:05Z</dcterms:created>
  <dcterms:modified xsi:type="dcterms:W3CDTF">2019-04-08T08:38:52Z</dcterms:modified>
</cp:coreProperties>
</file>